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handoutMasterIdLst>
    <p:handoutMasterId r:id="rId11"/>
  </p:handoutMasterIdLst>
  <p:sldIdLst>
    <p:sldId id="285" r:id="rId2"/>
    <p:sldId id="276" r:id="rId3"/>
    <p:sldId id="273" r:id="rId4"/>
    <p:sldId id="279" r:id="rId5"/>
    <p:sldId id="272" r:id="rId6"/>
    <p:sldId id="284" r:id="rId7"/>
    <p:sldId id="286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574" autoAdjust="0"/>
  </p:normalViewPr>
  <p:slideViewPr>
    <p:cSldViewPr>
      <p:cViewPr varScale="1"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60DDB-F1BA-4066-A3CD-E3A20090E898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0B745-AF61-4F25-B0A1-0F1B0DB43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64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A882D-4D65-4F10-8699-A708416EB4C2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CA4CE-7ED4-4067-BA07-59209B6DD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46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CA4CE-7ED4-4067-BA07-59209B6DD8F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80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CA4CE-7ED4-4067-BA07-59209B6DD8F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80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Учитель предлагает каждой группе виртуально вырастить «цветок-знание» на листке бумаги и раздаёт рисунки цветка. При этом оговаривает: «Чтобы ваш «цветок-знание» зацвёл, необходимо: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создать благоприятные условия (солнце, воздух, вода) - вписать свои ожидания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бороться с негативными факторами (тучи, дождик, снег) – обозначить свои страхи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продумать способы спасения цветка на случай опасности (зонтик, лампа) – определить способы борьбы со страхом.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После того, как участники пропишут свои ожидания, опасения и способы борьбы со страхом, учитель собирает  рисунки  и на доске в ходе выполнения проекта в 3 колонки выписывает предложенные учениками способы. Красным мелом учитель выделяет страхи, которые не оправдались; жёлтым – ожидания, которые удалось реализовать,  а зелёным цветом – способы борьбы со страхами, применённые в работе над проектом.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Такая игра способствует формированию познавательных универсальных действий: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умению ставить и решать проблему,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самостоятельно формулировать познавательную цель,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выдвигать гипотезы и обосновывать их, структурировать знания,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выбирать наиболее эффективные способы решения поставленной задачи,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контролировать и оценивать результаты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9621B-6FCE-4346-8BBB-53BFA26896F9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Учитель предлагает каждой группе виртуально вырастить «цветок-знание» на листке бумаги и раздаёт рисунки цветка. При этом оговаривает: «Чтобы ваш «цветок-знание» зацвёл, необходимо: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создать благоприятные условия (солнце, воздух, вода) - вписать свои ожидания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бороться с негативными факторами (тучи, дождик, снег) – обозначить свои страхи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продумать способы спасения цветка на случай опасности (зонтик, лампа) – определить способы борьбы со страхом.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После того, как участники пропишут свои ожидания, опасения и способы борьбы со страхом, учитель собирает  рисунки  и на доске в ходе выполнения проекта в 3 колонки выписывает предложенные учениками способы. Красным мелом учитель выделяет страхи, которые не оправдались; жёлтым – ожидания, которые удалось реализовать,  а зелёным цветом – способы борьбы со страхами, применённые в работе над проектом.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Такая игра способствует формированию познавательных универсальных действий: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умению ставить и решать проблему,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самостоятельно формулировать познавательную цель,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выдвигать гипотезы и обосновывать их, структурировать знания,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выбирать наиболее эффективные способы решения поставленной задачи,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контролировать и оценивать результаты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9621B-6FCE-4346-8BBB-53BFA26896F9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8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14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7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0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8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96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84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6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4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6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rgbClr val="DDEBCF">
                <a:alpha val="67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51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2;&#1041;&#1054;&#1059;%20&#1041;&#1077;&#1076;&#1077;&#1085;&#1100;&#1075;&#1086;&#1074;&#1089;&#1082;&#1072;&#1103;%20&#1054;&#1054;&#1064;.wm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3"/>
            <a:ext cx="8064896" cy="5976665"/>
          </a:xfrm>
        </p:spPr>
      </p:pic>
    </p:spTree>
    <p:extLst>
      <p:ext uri="{BB962C8B-B14F-4D97-AF65-F5344CB8AC3E}">
        <p14:creationId xmlns:p14="http://schemas.microsoft.com/office/powerpoint/2010/main" val="311778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sz="3600" i="1" dirty="0" smtClean="0">
                <a:hlinkClick r:id="rId2" action="ppaction://hlinkfile"/>
              </a:rPr>
              <a:t>«</a:t>
            </a:r>
            <a:r>
              <a:rPr lang="ru-RU" sz="3600" b="1" i="1" dirty="0">
                <a:hlinkClick r:id="rId2" action="ppaction://hlinkfile"/>
              </a:rPr>
              <a:t>Игра</a:t>
            </a:r>
            <a:r>
              <a:rPr lang="ru-RU" sz="3600" i="1" dirty="0">
                <a:hlinkClick r:id="rId2" action="ppaction://hlinkfile"/>
              </a:rPr>
              <a:t> 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</a:t>
            </a:r>
            <a:r>
              <a:rPr lang="ru-RU" sz="3600" i="1" dirty="0" smtClean="0">
                <a:hlinkClick r:id="rId2" action="ppaction://hlinkfile"/>
              </a:rPr>
              <a:t>».</a:t>
            </a:r>
          </a:p>
          <a:p>
            <a:pPr marL="0" indent="0" algn="r">
              <a:buNone/>
            </a:pPr>
            <a:r>
              <a:rPr lang="ru-RU" i="1" dirty="0" smtClean="0">
                <a:hlinkClick r:id="rId2" action="ppaction://hlinkfile"/>
              </a:rPr>
              <a:t> </a:t>
            </a:r>
            <a:r>
              <a:rPr lang="ru-RU" i="1" dirty="0">
                <a:hlinkClick r:id="rId2" action="ppaction://hlinkfile"/>
              </a:rPr>
              <a:t>(В. А. Сухомлинский).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96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br>
              <a:rPr lang="ru-RU" b="1" dirty="0"/>
            </a:br>
            <a:r>
              <a:rPr lang="ru-RU" sz="5300" b="1" dirty="0"/>
              <a:t>«Использование игровых технологий на уроках в начальной школе»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1944216"/>
          </a:xfrm>
        </p:spPr>
        <p:txBody>
          <a:bodyPr/>
          <a:lstStyle/>
          <a:p>
            <a:pPr marL="0" indent="0" algn="r">
              <a:buNone/>
            </a:pPr>
            <a:endParaRPr lang="ru-RU" sz="2400" b="1" i="1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400" b="1" i="1" smtClean="0">
                <a:solidFill>
                  <a:schemeClr val="bg2">
                    <a:lumMod val="25000"/>
                  </a:schemeClr>
                </a:solidFill>
              </a:rPr>
              <a:t>МБОУ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«ТСОШ №2»</a:t>
            </a: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bg2">
                    <a:lumMod val="25000"/>
                  </a:schemeClr>
                </a:solidFill>
              </a:rPr>
              <a:t>Саматова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 Гузель </a:t>
            </a:r>
            <a:r>
              <a:rPr lang="ru-RU" sz="2400" b="1" i="1" dirty="0" err="1">
                <a:solidFill>
                  <a:schemeClr val="bg2">
                    <a:lumMod val="25000"/>
                  </a:schemeClr>
                </a:solidFill>
              </a:rPr>
              <a:t>Назиловна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1 кв.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категория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221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400" b="1" dirty="0"/>
              <a:t>Цель: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осознание </a:t>
            </a:r>
            <a:r>
              <a:rPr lang="ru-RU" sz="2400" dirty="0"/>
              <a:t>возможностей технологии игрового обучения для активизации познавательной деятельности, оптимального сочетания интерактивных приемов и методов при организации игрового обучения.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Задачи:</a:t>
            </a:r>
            <a:endParaRPr lang="ru-RU" dirty="0"/>
          </a:p>
          <a:p>
            <a:r>
              <a:rPr lang="ru-RU" dirty="0" smtClean="0"/>
              <a:t>конкретизировать </a:t>
            </a:r>
            <a:r>
              <a:rPr lang="ru-RU" dirty="0"/>
              <a:t>представление об игровом обучении как одном из видов интерактивного обучения;</a:t>
            </a:r>
          </a:p>
          <a:p>
            <a:r>
              <a:rPr lang="ru-RU" dirty="0" smtClean="0"/>
              <a:t>отработать </a:t>
            </a:r>
            <a:r>
              <a:rPr lang="ru-RU" dirty="0"/>
              <a:t>возможные пути использования интерактивных методов и приемов при организации игрового обучения;</a:t>
            </a:r>
          </a:p>
          <a:p>
            <a:r>
              <a:rPr lang="ru-RU" dirty="0" smtClean="0"/>
              <a:t>создать </a:t>
            </a:r>
            <a:r>
              <a:rPr lang="ru-RU" dirty="0"/>
              <a:t>условия для диалога, направленного на выявление продуктивных подходов к решению актуальных проблем развития познавательной активности учащихся в процессе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6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«Вырасти цветок»</a:t>
            </a:r>
          </a:p>
          <a:p>
            <a:endParaRPr lang="ru-RU" dirty="0"/>
          </a:p>
        </p:txBody>
      </p:sp>
      <p:pic>
        <p:nvPicPr>
          <p:cNvPr id="17410" name="Picture 2" descr="http://www.abc-color.com/image/coloring/flowers/001/flower-001/flower-001-picture-col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05064"/>
            <a:ext cx="3131776" cy="2160240"/>
          </a:xfrm>
          <a:prstGeom prst="rect">
            <a:avLst/>
          </a:prstGeom>
          <a:noFill/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gradFill flip="none" rotWithShape="1">
            <a:gsLst>
              <a:gs pos="70000">
                <a:srgbClr val="DDEBCF">
                  <a:alpha val="6000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проекта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044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«Вырасти цветок»</a:t>
            </a:r>
          </a:p>
          <a:p>
            <a:endParaRPr lang="ru-RU" dirty="0"/>
          </a:p>
        </p:txBody>
      </p:sp>
      <p:pic>
        <p:nvPicPr>
          <p:cNvPr id="17410" name="Picture 2" descr="http://www.abc-color.com/image/coloring/flowers/001/flower-001/flower-001-picture-col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05064"/>
            <a:ext cx="3131776" cy="2160240"/>
          </a:xfrm>
          <a:prstGeom prst="rect">
            <a:avLst/>
          </a:prstGeom>
          <a:noFill/>
        </p:spPr>
      </p:pic>
      <p:pic>
        <p:nvPicPr>
          <p:cNvPr id="15366" name="Picture 6" descr="http://go3.imgsmail.ru/imgpreview?key=http%3A//greenmama.ru/dn_images/01/13/38/13/1243223691de652a7c953c.jpg&amp;mb=imgdb_preview_16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140968"/>
            <a:ext cx="1800200" cy="1800200"/>
          </a:xfrm>
          <a:prstGeom prst="rect">
            <a:avLst/>
          </a:prstGeom>
          <a:noFill/>
        </p:spPr>
      </p:pic>
      <p:pic>
        <p:nvPicPr>
          <p:cNvPr id="15368" name="Picture 8" descr="http://go4.imgsmail.ru/imgpreview?key=http%3A//pixabay.com/static/uploads/photo/2012/04/01/19/41/outline-24262_640.png&amp;mb=imgdb_preview_12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996952"/>
            <a:ext cx="1971675" cy="1847851"/>
          </a:xfrm>
          <a:prstGeom prst="rect">
            <a:avLst/>
          </a:prstGeom>
          <a:noFill/>
        </p:spPr>
      </p:pic>
      <p:pic>
        <p:nvPicPr>
          <p:cNvPr id="15364" name="Picture 4" descr="http://go3.imgsmail.ru/imgpreview?key=http%3A//brestschool7.iatp.by/images_12/tvorch_11.gif&amp;mb=imgdb_preview_13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204864"/>
            <a:ext cx="2076450" cy="1752600"/>
          </a:xfrm>
          <a:prstGeom prst="rect">
            <a:avLst/>
          </a:prstGeom>
          <a:noFill/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gradFill flip="none" rotWithShape="1">
            <a:gsLst>
              <a:gs pos="70000">
                <a:srgbClr val="DDEBCF">
                  <a:alpha val="6000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проекта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244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04664"/>
            <a:ext cx="8291365" cy="6120680"/>
          </a:xfrm>
        </p:spPr>
      </p:pic>
    </p:spTree>
    <p:extLst>
      <p:ext uri="{BB962C8B-B14F-4D97-AF65-F5344CB8AC3E}">
        <p14:creationId xmlns:p14="http://schemas.microsoft.com/office/powerpoint/2010/main" val="658412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9774"/>
            <a:ext cx="8712968" cy="6397578"/>
          </a:xfrm>
        </p:spPr>
      </p:pic>
    </p:spTree>
    <p:extLst>
      <p:ext uri="{BB962C8B-B14F-4D97-AF65-F5344CB8AC3E}">
        <p14:creationId xmlns:p14="http://schemas.microsoft.com/office/powerpoint/2010/main" val="27063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805</TotalTime>
  <Words>88</Words>
  <Application>Microsoft Office PowerPoint</Application>
  <PresentationFormat>Экран (4:3)</PresentationFormat>
  <Paragraphs>45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Тема «Использование игровых технологий на уроках в начальной школе»</vt:lpstr>
      <vt:lpstr>Цель: осознание возможностей технологии игрового обучения для активизации познавательной деятельности, оптимального сочетания интерактивных приемов и методов при организации игрового обучения.</vt:lpstr>
      <vt:lpstr>Разработка проекта</vt:lpstr>
      <vt:lpstr>Разработка проекта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Нуруллина</dc:creator>
  <cp:lastModifiedBy>Алена</cp:lastModifiedBy>
  <cp:revision>58</cp:revision>
  <dcterms:created xsi:type="dcterms:W3CDTF">2012-12-04T08:28:12Z</dcterms:created>
  <dcterms:modified xsi:type="dcterms:W3CDTF">2021-05-19T13:06:50Z</dcterms:modified>
</cp:coreProperties>
</file>