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  <p:sldId id="258" r:id="rId5"/>
    <p:sldId id="259" r:id="rId6"/>
    <p:sldId id="260" r:id="rId7"/>
    <p:sldId id="273" r:id="rId8"/>
    <p:sldId id="262" r:id="rId9"/>
    <p:sldId id="263" r:id="rId10"/>
    <p:sldId id="261" r:id="rId11"/>
    <p:sldId id="264" r:id="rId12"/>
    <p:sldId id="265" r:id="rId13"/>
    <p:sldId id="266" r:id="rId14"/>
    <p:sldId id="267" r:id="rId15"/>
    <p:sldId id="274" r:id="rId16"/>
    <p:sldId id="275" r:id="rId17"/>
    <p:sldId id="277" r:id="rId18"/>
    <p:sldId id="268" r:id="rId19"/>
    <p:sldId id="269" r:id="rId20"/>
    <p:sldId id="276" r:id="rId21"/>
    <p:sldId id="270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04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32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title>
      <c:tx>
        <c:rich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Степень соответствия критериям рационального питания (%)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z="1100" b="1">
                        <a:latin typeface="Times New Roman" pitchFamily="18" charset="0"/>
                        <a:cs typeface="Times New Roman" pitchFamily="18" charset="0"/>
                      </a:rPr>
                      <a:t>33</a:t>
                    </a:r>
                    <a:endParaRPr lang="en-US" sz="1100" b="1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2D0-4C86-A53E-F4411870C1E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1100" b="1">
                        <a:latin typeface="Times New Roman" pitchFamily="18" charset="0"/>
                        <a:cs typeface="Times New Roman" pitchFamily="18" charset="0"/>
                      </a:rPr>
                      <a:t>25</a:t>
                    </a:r>
                    <a:endParaRPr lang="en-US" sz="1100" b="1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2D0-4C86-A53E-F4411870C1EC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1100" b="1">
                        <a:latin typeface="Times New Roman" pitchFamily="18" charset="0"/>
                        <a:cs typeface="Times New Roman" pitchFamily="18" charset="0"/>
                      </a:rPr>
                      <a:t>20</a:t>
                    </a:r>
                    <a:endParaRPr lang="en-US" sz="1100" b="1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2D0-4C86-A53E-F4411870C1E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sz="1100" b="1">
                        <a:latin typeface="Times New Roman" pitchFamily="18" charset="0"/>
                        <a:cs typeface="Times New Roman" pitchFamily="18" charset="0"/>
                      </a:rPr>
                      <a:t>22</a:t>
                    </a:r>
                    <a:endParaRPr lang="en-US" sz="1100" b="1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2D0-4C86-A53E-F4411870C1E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33</c:v>
                </c:pt>
                <c:pt idx="1">
                  <c:v>25</c:v>
                </c:pt>
                <c:pt idx="2">
                  <c:v>20</c:v>
                </c:pt>
                <c:pt idx="3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2D0-4C86-A53E-F4411870C1EC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87563520"/>
        <c:axId val="188379072"/>
      </c:barChart>
      <c:catAx>
        <c:axId val="1875635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88379072"/>
        <c:crosses val="autoZero"/>
        <c:auto val="1"/>
        <c:lblAlgn val="ctr"/>
        <c:lblOffset val="100"/>
        <c:noMultiLvlLbl val="0"/>
      </c:catAx>
      <c:valAx>
        <c:axId val="1883790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87563520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Отклонения от принципов рационального питания среди обучающихся 5 - 10 классов (%)</a:t>
            </a:r>
          </a:p>
        </c:rich>
      </c:tx>
      <c:layout>
        <c:manualLayout>
          <c:xMode val="edge"/>
          <c:yMode val="edge"/>
          <c:x val="0.13979170973027666"/>
          <c:y val="2.9896546895171208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Избыточное потребление сладкого</c:v>
                </c:pt>
                <c:pt idx="1">
                  <c:v>Невозможность получать желаемое количество фруктов</c:v>
                </c:pt>
                <c:pt idx="2">
                  <c:v>Обильный приём пищи перед сном</c:v>
                </c:pt>
                <c:pt idx="3">
                  <c:v>Предпочтение жареных блюд</c:v>
                </c:pt>
                <c:pt idx="4">
                  <c:v>Отсутствие первых блюд в рационе</c:v>
                </c:pt>
                <c:pt idx="5">
                  <c:v>Несоблюдение режима питания</c:v>
                </c:pt>
                <c:pt idx="6">
                  <c:v>Поздний ужин (после 22.00)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35</c:v>
                </c:pt>
                <c:pt idx="1">
                  <c:v>63</c:v>
                </c:pt>
                <c:pt idx="2">
                  <c:v>21</c:v>
                </c:pt>
                <c:pt idx="3">
                  <c:v>21</c:v>
                </c:pt>
                <c:pt idx="4">
                  <c:v>45</c:v>
                </c:pt>
                <c:pt idx="5">
                  <c:v>47</c:v>
                </c:pt>
                <c:pt idx="6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9B-4385-B498-01DA5A7BF0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9708544"/>
        <c:axId val="188381952"/>
      </c:barChart>
      <c:catAx>
        <c:axId val="2097085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0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88381952"/>
        <c:crosses val="autoZero"/>
        <c:auto val="1"/>
        <c:lblAlgn val="ctr"/>
        <c:lblOffset val="100"/>
        <c:noMultiLvlLbl val="0"/>
      </c:catAx>
      <c:valAx>
        <c:axId val="18838195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2097085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Любимые и нелюбимые продукты (%)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Любимые продукты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Лист1!$A$2:$A$12</c:f>
              <c:strCache>
                <c:ptCount val="11"/>
                <c:pt idx="0">
                  <c:v>Овощи, фрукты</c:v>
                </c:pt>
                <c:pt idx="1">
                  <c:v>Супы</c:v>
                </c:pt>
                <c:pt idx="2">
                  <c:v>Мясо</c:v>
                </c:pt>
                <c:pt idx="3">
                  <c:v>Сладости</c:v>
                </c:pt>
                <c:pt idx="4">
                  <c:v>Фаст - фуд</c:v>
                </c:pt>
                <c:pt idx="5">
                  <c:v>Макароны</c:v>
                </c:pt>
                <c:pt idx="6">
                  <c:v>Каши</c:v>
                </c:pt>
                <c:pt idx="7">
                  <c:v>Рыба</c:v>
                </c:pt>
                <c:pt idx="8">
                  <c:v>Суши, роллы</c:v>
                </c:pt>
                <c:pt idx="9">
                  <c:v>Колбаса, сосиски</c:v>
                </c:pt>
                <c:pt idx="10">
                  <c:v>Печень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55</c:v>
                </c:pt>
                <c:pt idx="1">
                  <c:v>39</c:v>
                </c:pt>
                <c:pt idx="2">
                  <c:v>31</c:v>
                </c:pt>
                <c:pt idx="3">
                  <c:v>29</c:v>
                </c:pt>
                <c:pt idx="4">
                  <c:v>24</c:v>
                </c:pt>
                <c:pt idx="5">
                  <c:v>22</c:v>
                </c:pt>
                <c:pt idx="6">
                  <c:v>21</c:v>
                </c:pt>
                <c:pt idx="7">
                  <c:v>19</c:v>
                </c:pt>
                <c:pt idx="8">
                  <c:v>18</c:v>
                </c:pt>
                <c:pt idx="9">
                  <c:v>7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5C-47E6-925F-C1CAF6A3326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Нелюбимые продукты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Лист1!$A$2:$A$12</c:f>
              <c:strCache>
                <c:ptCount val="11"/>
                <c:pt idx="0">
                  <c:v>Овощи, фрукты</c:v>
                </c:pt>
                <c:pt idx="1">
                  <c:v>Супы</c:v>
                </c:pt>
                <c:pt idx="2">
                  <c:v>Мясо</c:v>
                </c:pt>
                <c:pt idx="3">
                  <c:v>Сладости</c:v>
                </c:pt>
                <c:pt idx="4">
                  <c:v>Фаст - фуд</c:v>
                </c:pt>
                <c:pt idx="5">
                  <c:v>Макароны</c:v>
                </c:pt>
                <c:pt idx="6">
                  <c:v>Каши</c:v>
                </c:pt>
                <c:pt idx="7">
                  <c:v>Рыба</c:v>
                </c:pt>
                <c:pt idx="8">
                  <c:v>Суши, роллы</c:v>
                </c:pt>
                <c:pt idx="9">
                  <c:v>Колбаса, сосиски</c:v>
                </c:pt>
                <c:pt idx="10">
                  <c:v>Печень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24</c:v>
                </c:pt>
                <c:pt idx="1">
                  <c:v>25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25</c:v>
                </c:pt>
                <c:pt idx="7">
                  <c:v>15</c:v>
                </c:pt>
                <c:pt idx="8">
                  <c:v>0</c:v>
                </c:pt>
                <c:pt idx="9">
                  <c:v>0</c:v>
                </c:pt>
                <c:pt idx="10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05C-47E6-925F-C1CAF6A3326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949696"/>
        <c:axId val="188404800"/>
      </c:barChart>
      <c:catAx>
        <c:axId val="2099496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88404800"/>
        <c:crosses val="autoZero"/>
        <c:auto val="1"/>
        <c:lblAlgn val="ctr"/>
        <c:lblOffset val="100"/>
        <c:noMultiLvlLbl val="0"/>
      </c:catAx>
      <c:valAx>
        <c:axId val="1884048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09949696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2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title>
      <c:tx>
        <c:rich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Полезные продукты (%)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5.7158288652692471E-2"/>
          <c:y val="0.12543454963293235"/>
          <c:w val="0.94284171134730754"/>
          <c:h val="0.76299407992389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Полезные продукты (%)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Лист1!$A$2:$A$9</c:f>
              <c:strCache>
                <c:ptCount val="8"/>
                <c:pt idx="0">
                  <c:v>Овощи, фрукты</c:v>
                </c:pt>
                <c:pt idx="1">
                  <c:v>Рыба</c:v>
                </c:pt>
                <c:pt idx="2">
                  <c:v>Мясо</c:v>
                </c:pt>
                <c:pt idx="3">
                  <c:v>Каши </c:v>
                </c:pt>
                <c:pt idx="4">
                  <c:v>Молочные продукты</c:v>
                </c:pt>
                <c:pt idx="5">
                  <c:v>Первые блюда</c:v>
                </c:pt>
                <c:pt idx="6">
                  <c:v>Яйца</c:v>
                </c:pt>
                <c:pt idx="7">
                  <c:v>Творог, сыр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80</c:v>
                </c:pt>
                <c:pt idx="1">
                  <c:v>12</c:v>
                </c:pt>
                <c:pt idx="2">
                  <c:v>11</c:v>
                </c:pt>
                <c:pt idx="3">
                  <c:v>8</c:v>
                </c:pt>
                <c:pt idx="4">
                  <c:v>7</c:v>
                </c:pt>
                <c:pt idx="5">
                  <c:v>5</c:v>
                </c:pt>
                <c:pt idx="6">
                  <c:v>3</c:v>
                </c:pt>
                <c:pt idx="7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F20-4E0E-B6DB-E0E4026FA8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0558336"/>
        <c:axId val="220381760"/>
      </c:barChart>
      <c:catAx>
        <c:axId val="2205583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20381760"/>
        <c:crosses val="autoZero"/>
        <c:auto val="1"/>
        <c:lblAlgn val="ctr"/>
        <c:lblOffset val="100"/>
        <c:noMultiLvlLbl val="0"/>
      </c:catAx>
      <c:valAx>
        <c:axId val="2203817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205583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title>
      <c:tx>
        <c:rich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Вредные продукты (%)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Вредные продукты (%)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Чипсы, сухарики</c:v>
                </c:pt>
                <c:pt idx="1">
                  <c:v>Фаст - фуд</c:v>
                </c:pt>
                <c:pt idx="2">
                  <c:v>Сладкая газированная вода</c:v>
                </c:pt>
                <c:pt idx="3">
                  <c:v>Сладости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37</c:v>
                </c:pt>
                <c:pt idx="1">
                  <c:v>34</c:v>
                </c:pt>
                <c:pt idx="2">
                  <c:v>19</c:v>
                </c:pt>
                <c:pt idx="3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F7-4809-8337-C92A10F4DB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0740608"/>
        <c:axId val="220384064"/>
      </c:barChart>
      <c:catAx>
        <c:axId val="2207406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20384064"/>
        <c:crosses val="autoZero"/>
        <c:auto val="1"/>
        <c:lblAlgn val="ctr"/>
        <c:lblOffset val="100"/>
        <c:noMultiLvlLbl val="0"/>
      </c:catAx>
      <c:valAx>
        <c:axId val="2203840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20740608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title>
      <c:tx>
        <c:rich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Источники информации о правильном питании (%)</a:t>
            </a:r>
          </a:p>
        </c:rich>
      </c:tx>
      <c:layout>
        <c:manualLayout>
          <c:xMode val="edge"/>
          <c:yMode val="edge"/>
          <c:x val="0.17392026170399211"/>
          <c:y val="2.3795186352321009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Источники информации о правильном питании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Школа</c:v>
                </c:pt>
                <c:pt idx="1">
                  <c:v>Родители</c:v>
                </c:pt>
                <c:pt idx="2">
                  <c:v>Телевидение </c:v>
                </c:pt>
                <c:pt idx="3">
                  <c:v>Интернет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28</c:v>
                </c:pt>
                <c:pt idx="1">
                  <c:v>20</c:v>
                </c:pt>
                <c:pt idx="2">
                  <c:v>24</c:v>
                </c:pt>
                <c:pt idx="3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6A-40B9-9D19-A907395614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0797952"/>
        <c:axId val="220386368"/>
      </c:barChart>
      <c:catAx>
        <c:axId val="2207979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20386368"/>
        <c:crosses val="autoZero"/>
        <c:auto val="1"/>
        <c:lblAlgn val="ctr"/>
        <c:lblOffset val="100"/>
        <c:noMultiLvlLbl val="0"/>
      </c:catAx>
      <c:valAx>
        <c:axId val="2203863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20797952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9D8882-2C6E-4F7D-85DD-FA16D5CE46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EFBD257-1DA1-4D17-9445-45B28A8C74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02B0327-7351-4A63-955E-B102B036C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9E5E7-4035-4BDF-A39A-1BEC881194F6}" type="datetimeFigureOut">
              <a:rPr lang="ru-RU" smtClean="0"/>
              <a:t>29.06.2026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1E8DB8-2B6F-4633-8C0A-4F9A24A10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0310556-78AB-46B8-808A-E48B7BA2F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5F0B-766F-4662-A92E-B1ADE0802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663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70F11E-4E0B-4D43-B1CD-DD6548EBD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EA2B2D9-5179-49E8-B07A-0FA6633351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617E642-0A89-4C91-8CF3-84E30EDF5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9E5E7-4035-4BDF-A39A-1BEC881194F6}" type="datetimeFigureOut">
              <a:rPr lang="ru-RU" smtClean="0"/>
              <a:t>29.06.2026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7F03D9D-9340-44C8-865B-6803D9F66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7793C6-8320-4689-817F-CA3CF0C9F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5F0B-766F-4662-A92E-B1ADE0802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615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20B587B-66E3-4BB2-B26E-AB758335CD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FCA981E-E7EE-4EE5-A493-369866796E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43F2E03-8D2A-4C79-AA07-212614F45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9E5E7-4035-4BDF-A39A-1BEC881194F6}" type="datetimeFigureOut">
              <a:rPr lang="ru-RU" smtClean="0"/>
              <a:t>29.06.2026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D5331BB-43FB-4A7B-9E2D-A253F6FBC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7CCBD55-CDFB-422D-B8FC-88351753E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5F0B-766F-4662-A92E-B1ADE0802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291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0C58A2-A638-4101-A243-EA7CEFEA5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FA73F1-9236-49EF-9EF0-3D3103A4DB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A8D688-FD40-4285-9CC1-62564E6F7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9E5E7-4035-4BDF-A39A-1BEC881194F6}" type="datetimeFigureOut">
              <a:rPr lang="ru-RU" smtClean="0"/>
              <a:t>29.06.2026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21E5B95-893F-4332-A564-25342A20E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FCEB542-2C2E-45F2-883E-45B6C8B65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5F0B-766F-4662-A92E-B1ADE0802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787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612A6B-3134-4964-A39D-81AF2D721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BBE00D2-6641-4DC4-9D83-742182D991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78211E5-4F9A-4C10-BD27-98E31B545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9E5E7-4035-4BDF-A39A-1BEC881194F6}" type="datetimeFigureOut">
              <a:rPr lang="ru-RU" smtClean="0"/>
              <a:t>29.06.2026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844C097-028D-41D8-9DD7-01E504B0F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241E26-9E65-4194-AF2E-8FB0ADBD8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5F0B-766F-4662-A92E-B1ADE0802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175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B7709B-D669-4781-BE63-382ED839F5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D2E7B0-9547-4D07-8080-F0620F1409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F930B9B-3D55-4522-8971-2FED4A590F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A4175A3-3139-435A-A329-F8033A975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9E5E7-4035-4BDF-A39A-1BEC881194F6}" type="datetimeFigureOut">
              <a:rPr lang="ru-RU" smtClean="0"/>
              <a:t>29.06.2026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55C7DE0-9B1A-4342-9D80-A2EDA33D4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B897CF8-993C-436B-8A6C-22C74B2BB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5F0B-766F-4662-A92E-B1ADE0802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335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51A477-3B39-4837-928B-472C3B7C2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2F393CE-58E1-4E4F-862D-AFB615DEC6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D565C07-A55E-4E17-8560-310F56CEE3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8F3EF65-9859-47A3-BE74-CF90463E0E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E68FF1F-6550-46A9-AE67-542F584C98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BD113D9-5F05-44A1-9943-69B5CC828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9E5E7-4035-4BDF-A39A-1BEC881194F6}" type="datetimeFigureOut">
              <a:rPr lang="ru-RU" smtClean="0"/>
              <a:t>29.06.2026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5704E19-80C6-418F-AEF7-4E10BDB37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082981F-EFF5-43B7-AF27-B288BB6BF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5F0B-766F-4662-A92E-B1ADE0802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172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0D0250-EC2E-4DA9-8574-E258C442D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7E34E2D-BC81-49CD-8266-39A4913D0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9E5E7-4035-4BDF-A39A-1BEC881194F6}" type="datetimeFigureOut">
              <a:rPr lang="ru-RU" smtClean="0"/>
              <a:t>29.06.2026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C8026FB-B34F-4DFA-9B67-2A2EB7694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75A7BCA-22B2-4E5C-BDCC-2E68BCC32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5F0B-766F-4662-A92E-B1ADE0802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016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85EF386-3BE3-4952-92A8-68FBFAF330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9E5E7-4035-4BDF-A39A-1BEC881194F6}" type="datetimeFigureOut">
              <a:rPr lang="ru-RU" smtClean="0"/>
              <a:t>29.06.2026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800A6AF-B609-48CD-B683-B980D6254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93B1262-9370-4699-A973-A2EAC3DC9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5F0B-766F-4662-A92E-B1ADE0802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386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5262F7-55EB-4BE2-95D4-F9EB54DC3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9DB591-A2AD-4630-BA09-4470083B6A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9A6097D-B58F-4529-B8A8-B96F201CA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A34E9D0-6E9B-4810-8AAE-76FACAB7F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9E5E7-4035-4BDF-A39A-1BEC881194F6}" type="datetimeFigureOut">
              <a:rPr lang="ru-RU" smtClean="0"/>
              <a:t>29.06.2026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5BFAB3-E00B-452D-9AFB-282F826FC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D436E77-5D9A-4178-A0CD-3CA8226C1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5F0B-766F-4662-A92E-B1ADE0802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81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DCFB67-EECD-4811-9A9B-23E1341BE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5B66184-EC10-410C-A543-FCF752F531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FC4D6DC-AF6A-4CA4-8BA3-B66CB463A5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A3431F3-5452-4AFA-A322-BB4B95D22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9E5E7-4035-4BDF-A39A-1BEC881194F6}" type="datetimeFigureOut">
              <a:rPr lang="ru-RU" smtClean="0"/>
              <a:t>29.06.2026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F71D845-A8DD-4D1F-AF6F-027CEF4C6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099C7DB-7F63-4A9E-84B5-A143D2E2A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5F0B-766F-4662-A92E-B1ADE0802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8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A22942-F64C-4971-8C35-5F8B31805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BBCA810-A03E-4ECB-8C16-CFBCA1F8CF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AEE9D9-9ACA-4D3D-97BA-341BE292F2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9E5E7-4035-4BDF-A39A-1BEC881194F6}" type="datetimeFigureOut">
              <a:rPr lang="ru-RU" smtClean="0"/>
              <a:t>29.06.2026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ABDA0D1-40E5-4DA8-BCFC-828FA8629F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9B8052-B7F8-4B13-BD46-558A7260B3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35F0B-766F-4662-A92E-B1ADE0802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290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Картинки по запросу здоровое питание">
            <a:extLst>
              <a:ext uri="{FF2B5EF4-FFF2-40B4-BE49-F238E27FC236}">
                <a16:creationId xmlns:a16="http://schemas.microsoft.com/office/drawing/2014/main" id="{74464839-3B2B-4700-B0BF-5FF7C34F5E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0385" y="712145"/>
            <a:ext cx="3341615" cy="357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Картинки по запросу здоровое питание">
            <a:extLst>
              <a:ext uri="{FF2B5EF4-FFF2-40B4-BE49-F238E27FC236}">
                <a16:creationId xmlns:a16="http://schemas.microsoft.com/office/drawing/2014/main" id="{F99AE8B2-C983-40B3-A667-E0C21529B2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41"/>
          <a:stretch/>
        </p:blipFill>
        <p:spPr bwMode="auto">
          <a:xfrm>
            <a:off x="0" y="1340779"/>
            <a:ext cx="3912249" cy="2314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D33B3F-E048-4F28-AA25-2A8EB144BE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4708" y="3811880"/>
            <a:ext cx="11442584" cy="747086"/>
          </a:xfrm>
        </p:spPr>
        <p:txBody>
          <a:bodyPr>
            <a:noAutofit/>
          </a:bodyPr>
          <a:lstStyle/>
          <a:p>
            <a:r>
              <a:rPr lang="ru-RU" sz="36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ПРАВИЛЬНОЕ ПИТАНИЕ – ЗАЛОГ ЗДОРОВЬЯ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89CD01B-ABBA-4339-9E39-235B9722A5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277" y="5023478"/>
            <a:ext cx="9144000" cy="1655762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СОШ №2 г. Балаково Саратовской области</a:t>
            </a:r>
          </a:p>
          <a:p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11 класса Минакова Полина, Логвиненко Виктория</a:t>
            </a:r>
          </a:p>
          <a:p>
            <a:r>
              <a:rPr lang="ru-RU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Мясникова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Татьяна Владимировна, учитель русского языка и литературы,</a:t>
            </a:r>
          </a:p>
          <a:p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Салова Анна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Макаровна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учитель географии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C7E3D11-47AA-42E5-B97A-5245D8EC8BB2}"/>
              </a:ext>
            </a:extLst>
          </p:cNvPr>
          <p:cNvSpPr/>
          <p:nvPr/>
        </p:nvSpPr>
        <p:spPr>
          <a:xfrm>
            <a:off x="3489819" y="1902543"/>
            <a:ext cx="556749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0" i="0" dirty="0">
                <a:solidFill>
                  <a:srgbClr val="C00000"/>
                </a:solidFill>
                <a:effectLst/>
                <a:latin typeface="PT Sans"/>
              </a:rPr>
              <a:t> </a:t>
            </a:r>
            <a:r>
              <a:rPr lang="ru-RU" sz="2800" b="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«В еде не будь до всякой пищи падок, знай точно время, место и порядок» </a:t>
            </a:r>
          </a:p>
          <a:p>
            <a:pPr algn="r"/>
            <a:r>
              <a:rPr lang="ru-RU" sz="28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Авиценна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E50DED0-AF94-4A9B-B874-8813F3CB1BE0}"/>
              </a:ext>
            </a:extLst>
          </p:cNvPr>
          <p:cNvSpPr/>
          <p:nvPr/>
        </p:nvSpPr>
        <p:spPr>
          <a:xfrm>
            <a:off x="3818260" y="787922"/>
            <a:ext cx="4907818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НОМИНАЦИЯ «СОЦИАЛЬНЫЙ ПРОЕКТ»</a:t>
            </a:r>
            <a:endParaRPr lang="ru-RU" sz="1600" dirty="0">
              <a:solidFill>
                <a:schemeClr val="tx2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5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id="{F7E17C86-D444-4460-89CA-B599912E2D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0911686"/>
              </p:ext>
            </p:extLst>
          </p:nvPr>
        </p:nvGraphicFramePr>
        <p:xfrm>
          <a:off x="1359017" y="1208751"/>
          <a:ext cx="9613783" cy="46467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: скругленные противолежащие углы 2">
            <a:extLst>
              <a:ext uri="{FF2B5EF4-FFF2-40B4-BE49-F238E27FC236}">
                <a16:creationId xmlns:a16="http://schemas.microsoft.com/office/drawing/2014/main" id="{71E87134-99CD-4CC0-9486-EB519EFAED69}"/>
              </a:ext>
            </a:extLst>
          </p:cNvPr>
          <p:cNvSpPr/>
          <p:nvPr/>
        </p:nvSpPr>
        <p:spPr>
          <a:xfrm>
            <a:off x="268448" y="245540"/>
            <a:ext cx="11727809" cy="832426"/>
          </a:xfrm>
          <a:prstGeom prst="round2DiagRect">
            <a:avLst/>
          </a:prstGeom>
          <a:solidFill>
            <a:schemeClr val="accent4">
              <a:alpha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ИССЛЕДОВАНИЕ УРОВНЯ СФОРМИРОВАННОСТИ КУЛЬТУРЫ ПИТАНИЯ </a:t>
            </a:r>
          </a:p>
          <a:p>
            <a:pPr algn="ctr">
              <a:lnSpc>
                <a:spcPct val="12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ОБУЧАЮЩИХСЯ МАОУ СОШ №2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5BD7CAFC-307E-4088-A561-4044DF8A309F}"/>
              </a:ext>
            </a:extLst>
          </p:cNvPr>
          <p:cNvSpPr/>
          <p:nvPr/>
        </p:nvSpPr>
        <p:spPr>
          <a:xfrm>
            <a:off x="232095" y="6082057"/>
            <a:ext cx="11727809" cy="408623"/>
          </a:xfrm>
          <a:prstGeom prst="roundRect">
            <a:avLst/>
          </a:prstGeom>
          <a:solidFill>
            <a:schemeClr val="accent6">
              <a:alpha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«Здоровая пища наполняет ваш организм энергией и питательными веществами»</a:t>
            </a:r>
            <a:r>
              <a:rPr lang="ru-RU" b="1" i="0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С.П.Боткин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3738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id="{26847020-6587-4E05-AD69-E09ADDBD53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67638903"/>
              </p:ext>
            </p:extLst>
          </p:nvPr>
        </p:nvGraphicFramePr>
        <p:xfrm>
          <a:off x="2223083" y="1136645"/>
          <a:ext cx="8338655" cy="4215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: скругленные противолежащие углы 4">
            <a:extLst>
              <a:ext uri="{FF2B5EF4-FFF2-40B4-BE49-F238E27FC236}">
                <a16:creationId xmlns:a16="http://schemas.microsoft.com/office/drawing/2014/main" id="{D2F866A0-9697-4859-954E-207FD13BA0E1}"/>
              </a:ext>
            </a:extLst>
          </p:cNvPr>
          <p:cNvSpPr/>
          <p:nvPr/>
        </p:nvSpPr>
        <p:spPr>
          <a:xfrm>
            <a:off x="268448" y="245540"/>
            <a:ext cx="11727809" cy="832426"/>
          </a:xfrm>
          <a:prstGeom prst="round2DiagRect">
            <a:avLst/>
          </a:prstGeom>
          <a:solidFill>
            <a:schemeClr val="accent4">
              <a:alpha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ИССЛЕДОВАНИЕ УРОВНЯ СФОРМИРОВАННОСТИ КУЛЬТУРЫ ПИТАНИЯ </a:t>
            </a:r>
          </a:p>
          <a:p>
            <a:pPr algn="ctr">
              <a:lnSpc>
                <a:spcPct val="12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ОБУЧАЮЩИХСЯ МАОУ СОШ №2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FEBEFA82-35EE-4249-B4F6-1609BD4E8C95}"/>
              </a:ext>
            </a:extLst>
          </p:cNvPr>
          <p:cNvSpPr/>
          <p:nvPr/>
        </p:nvSpPr>
        <p:spPr>
          <a:xfrm>
            <a:off x="232095" y="5478281"/>
            <a:ext cx="11727809" cy="1021556"/>
          </a:xfrm>
          <a:prstGeom prst="roundRect">
            <a:avLst/>
          </a:prstGeom>
          <a:solidFill>
            <a:schemeClr val="accent6">
              <a:alpha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i="0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более 95% всех хронических заболеваний вызвано выбором нездоровой пищи, токсичными пищевыми ингредиентами, недостатком питательных веществ и отсутствием физических упражнений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b="1" i="0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i="0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Майк Адамс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6781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id="{09C43D45-B1BB-4A29-933E-7E97DC36EF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4035772"/>
              </p:ext>
            </p:extLst>
          </p:nvPr>
        </p:nvGraphicFramePr>
        <p:xfrm>
          <a:off x="1937857" y="1208015"/>
          <a:ext cx="8011485" cy="4454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: скругленные противолежащие углы 4">
            <a:extLst>
              <a:ext uri="{FF2B5EF4-FFF2-40B4-BE49-F238E27FC236}">
                <a16:creationId xmlns:a16="http://schemas.microsoft.com/office/drawing/2014/main" id="{739E0E34-E1EB-46E3-BC53-41C2437A4FB0}"/>
              </a:ext>
            </a:extLst>
          </p:cNvPr>
          <p:cNvSpPr/>
          <p:nvPr/>
        </p:nvSpPr>
        <p:spPr>
          <a:xfrm>
            <a:off x="268448" y="245540"/>
            <a:ext cx="11727809" cy="832426"/>
          </a:xfrm>
          <a:prstGeom prst="round2DiagRect">
            <a:avLst/>
          </a:prstGeom>
          <a:solidFill>
            <a:schemeClr val="accent4">
              <a:alpha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ИССЛЕДОВАНИЕ УРОВНЯ СФОРМИРОВАННОСТИ КУЛЬТУРЫ ПИТАНИЯ </a:t>
            </a:r>
          </a:p>
          <a:p>
            <a:pPr algn="ctr">
              <a:lnSpc>
                <a:spcPct val="12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ОБУЧАЮЩИХСЯ МАОУ СОШ №2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8703E455-0FC0-46A1-9037-10118C59AF92}"/>
              </a:ext>
            </a:extLst>
          </p:cNvPr>
          <p:cNvSpPr/>
          <p:nvPr/>
        </p:nvSpPr>
        <p:spPr>
          <a:xfrm>
            <a:off x="232095" y="5775842"/>
            <a:ext cx="11727809" cy="715089"/>
          </a:xfrm>
          <a:prstGeom prst="roundRect">
            <a:avLst/>
          </a:prstGeom>
          <a:solidFill>
            <a:schemeClr val="accent6">
              <a:alpha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 сожалению, волшебной палочки не существует. Чтобы быть здоровым и выглядеть здоровым,</a:t>
            </a:r>
          </a:p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нужно правильно питаться и вести здоровый образ жизни»</a:t>
            </a:r>
            <a:r>
              <a:rPr lang="ru-RU" b="1" i="0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Морган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Спурлок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61274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id="{C87DE943-22B2-4D93-B122-E2252A34491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7835396"/>
              </p:ext>
            </p:extLst>
          </p:nvPr>
        </p:nvGraphicFramePr>
        <p:xfrm>
          <a:off x="1890318" y="1247862"/>
          <a:ext cx="8411361" cy="4362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: скругленные противолежащие углы 4">
            <a:extLst>
              <a:ext uri="{FF2B5EF4-FFF2-40B4-BE49-F238E27FC236}">
                <a16:creationId xmlns:a16="http://schemas.microsoft.com/office/drawing/2014/main" id="{82C708CC-E509-442C-9046-A6767FA8D391}"/>
              </a:ext>
            </a:extLst>
          </p:cNvPr>
          <p:cNvSpPr/>
          <p:nvPr/>
        </p:nvSpPr>
        <p:spPr>
          <a:xfrm>
            <a:off x="268448" y="245540"/>
            <a:ext cx="11727809" cy="832426"/>
          </a:xfrm>
          <a:prstGeom prst="round2DiagRect">
            <a:avLst/>
          </a:prstGeom>
          <a:solidFill>
            <a:schemeClr val="accent4">
              <a:alpha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ИССЛЕДОВАНИЕ УРОВНЯ СФОРМИРОВАННОСТИ КУЛЬТУРЫ ПИТАНИЯ </a:t>
            </a:r>
          </a:p>
          <a:p>
            <a:pPr algn="ctr">
              <a:lnSpc>
                <a:spcPct val="12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ОБУЧАЮЩИХСЯ МАОУ СОШ №2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373DEF89-D310-472E-AB29-59D4F51409F4}"/>
              </a:ext>
            </a:extLst>
          </p:cNvPr>
          <p:cNvSpPr/>
          <p:nvPr/>
        </p:nvSpPr>
        <p:spPr>
          <a:xfrm>
            <a:off x="268448" y="5893378"/>
            <a:ext cx="11727809" cy="408623"/>
          </a:xfrm>
          <a:prstGeom prst="roundRect">
            <a:avLst/>
          </a:prstGeom>
          <a:solidFill>
            <a:schemeClr val="accent6">
              <a:alpha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«Только живая свежая пища может сделать человека способным воспринимать и понимать истину»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Пифагор</a:t>
            </a:r>
          </a:p>
        </p:txBody>
      </p:sp>
    </p:spTree>
    <p:extLst>
      <p:ext uri="{BB962C8B-B14F-4D97-AF65-F5344CB8AC3E}">
        <p14:creationId xmlns:p14="http://schemas.microsoft.com/office/powerpoint/2010/main" val="36852470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id="{AD043CE9-4B91-4C34-92B3-7E98850B41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602636"/>
              </p:ext>
            </p:extLst>
          </p:nvPr>
        </p:nvGraphicFramePr>
        <p:xfrm>
          <a:off x="1392572" y="1168910"/>
          <a:ext cx="9194333" cy="44684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: скругленные противолежащие углы 4">
            <a:extLst>
              <a:ext uri="{FF2B5EF4-FFF2-40B4-BE49-F238E27FC236}">
                <a16:creationId xmlns:a16="http://schemas.microsoft.com/office/drawing/2014/main" id="{0B9F8CEF-E8E8-445E-BFB5-2AA965C8FF3B}"/>
              </a:ext>
            </a:extLst>
          </p:cNvPr>
          <p:cNvSpPr/>
          <p:nvPr/>
        </p:nvSpPr>
        <p:spPr>
          <a:xfrm>
            <a:off x="268448" y="245540"/>
            <a:ext cx="11727809" cy="832426"/>
          </a:xfrm>
          <a:prstGeom prst="round2DiagRect">
            <a:avLst/>
          </a:prstGeom>
          <a:solidFill>
            <a:schemeClr val="accent4">
              <a:alpha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ИССЛЕДОВАНИЕ УРОВНЯ СФОРМИРОВАННОСТИ КУЛЬТУРЫ ПИТАНИЯ </a:t>
            </a:r>
          </a:p>
          <a:p>
            <a:pPr algn="ctr">
              <a:lnSpc>
                <a:spcPct val="12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ОБУЧАЮЩИХСЯ МАОУ СОШ №2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450F09FF-46C5-4A43-A2D0-341A98E4CA11}"/>
              </a:ext>
            </a:extLst>
          </p:cNvPr>
          <p:cNvSpPr/>
          <p:nvPr/>
        </p:nvSpPr>
        <p:spPr>
          <a:xfrm>
            <a:off x="268448" y="5780034"/>
            <a:ext cx="11727809" cy="715089"/>
          </a:xfrm>
          <a:prstGeom prst="roundRect">
            <a:avLst/>
          </a:prstGeom>
          <a:solidFill>
            <a:schemeClr val="accent6">
              <a:alpha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«Сластями, печеньями и конфетами нельзя вырастить из детей здоровых людей»</a:t>
            </a:r>
            <a:r>
              <a:rPr lang="ru-RU" b="1" i="0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Мануил Певзнер</a:t>
            </a:r>
          </a:p>
        </p:txBody>
      </p:sp>
    </p:spTree>
    <p:extLst>
      <p:ext uri="{BB962C8B-B14F-4D97-AF65-F5344CB8AC3E}">
        <p14:creationId xmlns:p14="http://schemas.microsoft.com/office/powerpoint/2010/main" val="11982399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>
            <a:extLst>
              <a:ext uri="{FF2B5EF4-FFF2-40B4-BE49-F238E27FC236}">
                <a16:creationId xmlns:a16="http://schemas.microsoft.com/office/drawing/2014/main" id="{D02D4B5D-6F34-47BE-B3EB-655EF3B907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439" y="241832"/>
            <a:ext cx="1136708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МОНИТОРИНГ ГОРЯЧЕГО ПИТАНИЯ ОБУЧАЮЩИХСЯ МАОУ СОШ №2 </a:t>
            </a:r>
            <a:endParaRPr kumimoji="0" lang="ru-RU" altLang="ru-RU" sz="1600" b="1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5- 11 КЛАССЫ</a:t>
            </a:r>
            <a:endParaRPr kumimoji="0" lang="ru-RU" altLang="ru-RU" sz="1600" b="1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СЕНТЯБРЬ – ФЕВРАЛЬ 2025 - 2026 УЧЕБНОГО ГОДА</a:t>
            </a:r>
            <a:endParaRPr kumimoji="0" lang="ru-RU" altLang="ru-RU" sz="1600" b="1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A16AC286-FBEB-48C0-82E3-834F6020F1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680614"/>
              </p:ext>
            </p:extLst>
          </p:nvPr>
        </p:nvGraphicFramePr>
        <p:xfrm>
          <a:off x="536895" y="1151286"/>
          <a:ext cx="11198605" cy="399744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60973">
                  <a:extLst>
                    <a:ext uri="{9D8B030D-6E8A-4147-A177-3AD203B41FA5}">
                      <a16:colId xmlns:a16="http://schemas.microsoft.com/office/drawing/2014/main" val="4143282088"/>
                    </a:ext>
                  </a:extLst>
                </a:gridCol>
                <a:gridCol w="1890785">
                  <a:extLst>
                    <a:ext uri="{9D8B030D-6E8A-4147-A177-3AD203B41FA5}">
                      <a16:colId xmlns:a16="http://schemas.microsoft.com/office/drawing/2014/main" val="924538518"/>
                    </a:ext>
                  </a:extLst>
                </a:gridCol>
                <a:gridCol w="1334289">
                  <a:extLst>
                    <a:ext uri="{9D8B030D-6E8A-4147-A177-3AD203B41FA5}">
                      <a16:colId xmlns:a16="http://schemas.microsoft.com/office/drawing/2014/main" val="2941858686"/>
                    </a:ext>
                  </a:extLst>
                </a:gridCol>
                <a:gridCol w="1472521">
                  <a:extLst>
                    <a:ext uri="{9D8B030D-6E8A-4147-A177-3AD203B41FA5}">
                      <a16:colId xmlns:a16="http://schemas.microsoft.com/office/drawing/2014/main" val="710101709"/>
                    </a:ext>
                  </a:extLst>
                </a:gridCol>
                <a:gridCol w="1472521">
                  <a:extLst>
                    <a:ext uri="{9D8B030D-6E8A-4147-A177-3AD203B41FA5}">
                      <a16:colId xmlns:a16="http://schemas.microsoft.com/office/drawing/2014/main" val="2584939196"/>
                    </a:ext>
                  </a:extLst>
                </a:gridCol>
                <a:gridCol w="1289172">
                  <a:extLst>
                    <a:ext uri="{9D8B030D-6E8A-4147-A177-3AD203B41FA5}">
                      <a16:colId xmlns:a16="http://schemas.microsoft.com/office/drawing/2014/main" val="2387682719"/>
                    </a:ext>
                  </a:extLst>
                </a:gridCol>
                <a:gridCol w="1289172">
                  <a:extLst>
                    <a:ext uri="{9D8B030D-6E8A-4147-A177-3AD203B41FA5}">
                      <a16:colId xmlns:a16="http://schemas.microsoft.com/office/drawing/2014/main" val="2681349019"/>
                    </a:ext>
                  </a:extLst>
                </a:gridCol>
                <a:gridCol w="1289172">
                  <a:extLst>
                    <a:ext uri="{9D8B030D-6E8A-4147-A177-3AD203B41FA5}">
                      <a16:colId xmlns:a16="http://schemas.microsoft.com/office/drawing/2014/main" val="2717288785"/>
                    </a:ext>
                  </a:extLst>
                </a:gridCol>
              </a:tblGrid>
              <a:tr h="858719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Месяц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обучающихся,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чел.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обучающихся 5-11 классов, получающих горячее питание, чел.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обучающихся 5-11 классов, получающих горячее питание, %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6828601"/>
                  </a:ext>
                </a:extLst>
              </a:tr>
              <a:tr h="5681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Завтраки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Обеды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Завтраки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Обеды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1442801"/>
                  </a:ext>
                </a:extLst>
              </a:tr>
              <a:tr h="4121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399</a:t>
                      </a:r>
                      <a:endParaRPr lang="ru-RU" sz="20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ru-RU" sz="20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23654365"/>
                  </a:ext>
                </a:extLst>
              </a:tr>
              <a:tr h="4121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394</a:t>
                      </a:r>
                      <a:endParaRPr lang="ru-RU" sz="20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RU" sz="20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06890788"/>
                  </a:ext>
                </a:extLst>
              </a:tr>
              <a:tr h="4121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390</a:t>
                      </a:r>
                      <a:endParaRPr lang="ru-RU" sz="20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RU" sz="20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20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20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03411485"/>
                  </a:ext>
                </a:extLst>
              </a:tr>
              <a:tr h="4121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 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390</a:t>
                      </a:r>
                      <a:endParaRPr lang="ru-RU" sz="20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RU" sz="20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20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20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78477260"/>
                  </a:ext>
                </a:extLst>
              </a:tr>
              <a:tr h="4121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389</a:t>
                      </a:r>
                      <a:endParaRPr lang="ru-RU" sz="20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RU" sz="20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20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69046767"/>
                  </a:ext>
                </a:extLst>
              </a:tr>
              <a:tr h="4121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389</a:t>
                      </a:r>
                      <a:endParaRPr lang="ru-RU" sz="20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sz="20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20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86944536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0AF30112-F129-44C1-AE3C-132C1250A264}"/>
              </a:ext>
            </a:extLst>
          </p:cNvPr>
          <p:cNvSpPr txBox="1"/>
          <p:nvPr/>
        </p:nvSpPr>
        <p:spPr>
          <a:xfrm>
            <a:off x="536895" y="5312916"/>
            <a:ext cx="11367082" cy="1037273"/>
          </a:xfrm>
          <a:prstGeom prst="upArrowCallout">
            <a:avLst/>
          </a:prstGeom>
          <a:solidFill>
            <a:schemeClr val="accent6">
              <a:alpha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9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Мониторинг горячего питания обучающихся МАОУ СОШ №2 показал, что завтраки получают 57%, </a:t>
            </a:r>
          </a:p>
          <a:p>
            <a:pPr algn="ctr"/>
            <a:r>
              <a:rPr lang="ru-RU" sz="19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 обеды - только 7%. Около 40% обучающихся не получают полноценного питания в учебные дни.</a:t>
            </a:r>
            <a:endParaRPr lang="ru-RU" sz="19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6949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5FAF8A19-F06C-4A8D-9261-21C7E875CA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576091"/>
              </p:ext>
            </p:extLst>
          </p:nvPr>
        </p:nvGraphicFramePr>
        <p:xfrm>
          <a:off x="402671" y="700931"/>
          <a:ext cx="11526472" cy="326331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30528">
                  <a:extLst>
                    <a:ext uri="{9D8B030D-6E8A-4147-A177-3AD203B41FA5}">
                      <a16:colId xmlns:a16="http://schemas.microsoft.com/office/drawing/2014/main" val="2078968459"/>
                    </a:ext>
                  </a:extLst>
                </a:gridCol>
                <a:gridCol w="1409855">
                  <a:extLst>
                    <a:ext uri="{9D8B030D-6E8A-4147-A177-3AD203B41FA5}">
                      <a16:colId xmlns:a16="http://schemas.microsoft.com/office/drawing/2014/main" val="3579813308"/>
                    </a:ext>
                  </a:extLst>
                </a:gridCol>
                <a:gridCol w="1186595">
                  <a:extLst>
                    <a:ext uri="{9D8B030D-6E8A-4147-A177-3AD203B41FA5}">
                      <a16:colId xmlns:a16="http://schemas.microsoft.com/office/drawing/2014/main" val="3284131595"/>
                    </a:ext>
                  </a:extLst>
                </a:gridCol>
                <a:gridCol w="1643453">
                  <a:extLst>
                    <a:ext uri="{9D8B030D-6E8A-4147-A177-3AD203B41FA5}">
                      <a16:colId xmlns:a16="http://schemas.microsoft.com/office/drawing/2014/main" val="283487446"/>
                    </a:ext>
                  </a:extLst>
                </a:gridCol>
                <a:gridCol w="1643453">
                  <a:extLst>
                    <a:ext uri="{9D8B030D-6E8A-4147-A177-3AD203B41FA5}">
                      <a16:colId xmlns:a16="http://schemas.microsoft.com/office/drawing/2014/main" val="2333496521"/>
                    </a:ext>
                  </a:extLst>
                </a:gridCol>
                <a:gridCol w="2454844">
                  <a:extLst>
                    <a:ext uri="{9D8B030D-6E8A-4147-A177-3AD203B41FA5}">
                      <a16:colId xmlns:a16="http://schemas.microsoft.com/office/drawing/2014/main" val="2289660542"/>
                    </a:ext>
                  </a:extLst>
                </a:gridCol>
                <a:gridCol w="1757744">
                  <a:extLst>
                    <a:ext uri="{9D8B030D-6E8A-4147-A177-3AD203B41FA5}">
                      <a16:colId xmlns:a16="http://schemas.microsoft.com/office/drawing/2014/main" val="2221432392"/>
                    </a:ext>
                  </a:extLst>
                </a:gridCol>
              </a:tblGrid>
              <a:tr h="31745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Горячее питание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Масса порции, г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Пищевые вещества, г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Энергетическая ценность, ккал</a:t>
                      </a: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от средней суточной нормы, %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44978186"/>
                  </a:ext>
                </a:extLst>
              </a:tr>
              <a:tr h="13290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Белки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Жиры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Углеводы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3487867"/>
                  </a:ext>
                </a:extLst>
              </a:tr>
              <a:tr h="3174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Завтрак</a:t>
                      </a:r>
                      <a:endParaRPr lang="ru-RU" sz="18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462</a:t>
                      </a:r>
                      <a:endParaRPr lang="ru-RU" sz="18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15,20</a:t>
                      </a:r>
                      <a:endParaRPr lang="ru-RU" sz="18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17,09</a:t>
                      </a:r>
                      <a:endParaRPr lang="ru-RU" sz="18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67,82</a:t>
                      </a:r>
                      <a:endParaRPr lang="ru-RU" sz="18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470,31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81515839"/>
                  </a:ext>
                </a:extLst>
              </a:tr>
              <a:tr h="3174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Обед</a:t>
                      </a:r>
                      <a:endParaRPr lang="ru-RU" sz="18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514</a:t>
                      </a:r>
                      <a:endParaRPr lang="ru-RU" sz="18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22,27</a:t>
                      </a:r>
                      <a:endParaRPr lang="ru-RU" sz="18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18,35</a:t>
                      </a:r>
                      <a:endParaRPr lang="ru-RU" sz="18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90,49</a:t>
                      </a:r>
                      <a:endParaRPr lang="ru-RU" sz="18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634,26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17451194"/>
                  </a:ext>
                </a:extLst>
              </a:tr>
              <a:tr h="9819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всего за день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976</a:t>
                      </a:r>
                      <a:endParaRPr lang="ru-RU" sz="18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37,47</a:t>
                      </a:r>
                      <a:endParaRPr lang="ru-RU" sz="18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35,44</a:t>
                      </a:r>
                      <a:endParaRPr lang="ru-RU" sz="180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158,31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1104,57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1739430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D3EC78A-BE7D-4144-842E-A1C3D66E106B}"/>
              </a:ext>
            </a:extLst>
          </p:cNvPr>
          <p:cNvSpPr/>
          <p:nvPr/>
        </p:nvSpPr>
        <p:spPr>
          <a:xfrm>
            <a:off x="2062570" y="242095"/>
            <a:ext cx="7754623" cy="342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СРЕДНИЕ ПОКАЗАТЕЛИ ПОТРЕБЛЕНИЯ БЕЛКОВ, ЖИРОВ, УГЛЕВОДОВ …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D2525F37-FCCA-43DD-86C1-94319EF587FC}"/>
              </a:ext>
            </a:extLst>
          </p:cNvPr>
          <p:cNvSpPr/>
          <p:nvPr/>
        </p:nvSpPr>
        <p:spPr>
          <a:xfrm>
            <a:off x="402671" y="4141587"/>
            <a:ext cx="11601973" cy="648000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Соотношение между белками, жирами и углеводами (1:1:4) практически соблюдено </a:t>
            </a:r>
          </a:p>
        </p:txBody>
      </p:sp>
      <p:sp>
        <p:nvSpPr>
          <p:cNvPr id="6" name="Выноска: стрелка вверх 5">
            <a:extLst>
              <a:ext uri="{FF2B5EF4-FFF2-40B4-BE49-F238E27FC236}">
                <a16:creationId xmlns:a16="http://schemas.microsoft.com/office/drawing/2014/main" id="{1858D7AE-C077-4B49-834A-A2F08F1FDABC}"/>
              </a:ext>
            </a:extLst>
          </p:cNvPr>
          <p:cNvSpPr/>
          <p:nvPr/>
        </p:nvSpPr>
        <p:spPr>
          <a:xfrm>
            <a:off x="364920" y="4789587"/>
            <a:ext cx="11601973" cy="1764066"/>
          </a:xfrm>
          <a:prstGeom prst="upArrowCallout">
            <a:avLst/>
          </a:prstGeom>
          <a:solidFill>
            <a:schemeClr val="accent6">
              <a:alpha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Анализ школьного меню показал, что завтрак составляет 20% от дневной нормы калорий, обед – 25% соответственно школьный завтрак и обед позволяют получить менее половины суточной нормы калорий. Учитывая то, что завтраки получают 57%, а обеды - только 7%, можно сделать вывод, что большинство учащихся не получают необходимого количества калорий.</a:t>
            </a:r>
            <a:endParaRPr lang="ru-RU" sz="19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1285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противолежащие углы 2">
            <a:extLst>
              <a:ext uri="{FF2B5EF4-FFF2-40B4-BE49-F238E27FC236}">
                <a16:creationId xmlns:a16="http://schemas.microsoft.com/office/drawing/2014/main" id="{B6A023E6-C88D-433A-A2C2-F32F39DFC770}"/>
              </a:ext>
            </a:extLst>
          </p:cNvPr>
          <p:cNvSpPr/>
          <p:nvPr/>
        </p:nvSpPr>
        <p:spPr>
          <a:xfrm>
            <a:off x="268448" y="245540"/>
            <a:ext cx="11727809" cy="832426"/>
          </a:xfrm>
          <a:prstGeom prst="round2DiagRect">
            <a:avLst/>
          </a:prstGeom>
          <a:solidFill>
            <a:schemeClr val="accent4">
              <a:alpha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ИССЛЕДОВАНИЕ УРОВНЯ СФОРМИРОВАННОСТИ КУЛЬТУРЫ ПИТАНИЯ </a:t>
            </a:r>
          </a:p>
          <a:p>
            <a:pPr algn="ctr">
              <a:lnSpc>
                <a:spcPct val="12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ОБУЧАЮЩИХСЯ МАОУ СОШ №2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1D81F82-6144-4D74-87AB-286500EDF173}"/>
              </a:ext>
            </a:extLst>
          </p:cNvPr>
          <p:cNvSpPr/>
          <p:nvPr/>
        </p:nvSpPr>
        <p:spPr>
          <a:xfrm>
            <a:off x="2694484" y="1106969"/>
            <a:ext cx="69956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анкеты 3 «Школьное питание глазами  учеников» </a:t>
            </a:r>
          </a:p>
        </p:txBody>
      </p:sp>
      <p:sp>
        <p:nvSpPr>
          <p:cNvPr id="5" name="Стрелка: шеврон 4">
            <a:extLst>
              <a:ext uri="{FF2B5EF4-FFF2-40B4-BE49-F238E27FC236}">
                <a16:creationId xmlns:a16="http://schemas.microsoft.com/office/drawing/2014/main" id="{54B0CE9D-222C-44C5-9049-3A7A6676D535}"/>
              </a:ext>
            </a:extLst>
          </p:cNvPr>
          <p:cNvSpPr/>
          <p:nvPr/>
        </p:nvSpPr>
        <p:spPr>
          <a:xfrm>
            <a:off x="248854" y="2164934"/>
            <a:ext cx="869657" cy="648000"/>
          </a:xfrm>
          <a:prstGeom prst="chevron">
            <a:avLst/>
          </a:prstGeom>
          <a:ln>
            <a:solidFill>
              <a:srgbClr val="C00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747BA0D2-DB48-4B40-A0C1-86A1A24B4AB7}"/>
              </a:ext>
            </a:extLst>
          </p:cNvPr>
          <p:cNvSpPr/>
          <p:nvPr/>
        </p:nvSpPr>
        <p:spPr>
          <a:xfrm>
            <a:off x="1128301" y="1518456"/>
            <a:ext cx="6634573" cy="1940957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62% респондентов  питаются в школьной столовой, отказываются - 38%, из них не питаются по причине  отсутствия денег - 11%, из – за того, что невкусно - 9%, 18% отказываются от школьного питания, утверждая, что готовят нелюбимые блюда (были названы каши, супы, тушёная рыба, омлет, творожная запеканка).</a:t>
            </a:r>
          </a:p>
        </p:txBody>
      </p:sp>
      <p:sp>
        <p:nvSpPr>
          <p:cNvPr id="7" name="Стрелка: шеврон 6">
            <a:extLst>
              <a:ext uri="{FF2B5EF4-FFF2-40B4-BE49-F238E27FC236}">
                <a16:creationId xmlns:a16="http://schemas.microsoft.com/office/drawing/2014/main" id="{08947372-8DEA-4E41-B85A-EFBF1AF1C3C4}"/>
              </a:ext>
            </a:extLst>
          </p:cNvPr>
          <p:cNvSpPr/>
          <p:nvPr/>
        </p:nvSpPr>
        <p:spPr>
          <a:xfrm>
            <a:off x="231538" y="3679053"/>
            <a:ext cx="869657" cy="648000"/>
          </a:xfrm>
          <a:prstGeom prst="chevron">
            <a:avLst/>
          </a:prstGeom>
          <a:ln>
            <a:solidFill>
              <a:srgbClr val="C00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9211762A-F82F-476C-8121-E6C2C6E4C422}"/>
              </a:ext>
            </a:extLst>
          </p:cNvPr>
          <p:cNvSpPr/>
          <p:nvPr/>
        </p:nvSpPr>
        <p:spPr>
          <a:xfrm>
            <a:off x="231538" y="4609551"/>
            <a:ext cx="869657" cy="648000"/>
          </a:xfrm>
          <a:prstGeom prst="chevron">
            <a:avLst/>
          </a:prstGeom>
          <a:ln>
            <a:solidFill>
              <a:srgbClr val="C00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трелка: шеврон 8">
            <a:extLst>
              <a:ext uri="{FF2B5EF4-FFF2-40B4-BE49-F238E27FC236}">
                <a16:creationId xmlns:a16="http://schemas.microsoft.com/office/drawing/2014/main" id="{45BC8DD7-5761-43CC-B4DF-A99B67FDBCB8}"/>
              </a:ext>
            </a:extLst>
          </p:cNvPr>
          <p:cNvSpPr/>
          <p:nvPr/>
        </p:nvSpPr>
        <p:spPr>
          <a:xfrm>
            <a:off x="221597" y="5733140"/>
            <a:ext cx="869657" cy="648000"/>
          </a:xfrm>
          <a:prstGeom prst="chevron">
            <a:avLst/>
          </a:prstGeom>
          <a:ln>
            <a:solidFill>
              <a:srgbClr val="C00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6A2283F3-7823-4E7E-AF01-D26B160FDE2F}"/>
              </a:ext>
            </a:extLst>
          </p:cNvPr>
          <p:cNvSpPr/>
          <p:nvPr/>
        </p:nvSpPr>
        <p:spPr>
          <a:xfrm>
            <a:off x="1128302" y="3681293"/>
            <a:ext cx="6634572" cy="715089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86% респондентов устраивает гигиеническое состояние и оформление обеденного зала.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F4058355-8169-43D5-997E-6532C1FF6230}"/>
              </a:ext>
            </a:extLst>
          </p:cNvPr>
          <p:cNvSpPr/>
          <p:nvPr/>
        </p:nvSpPr>
        <p:spPr>
          <a:xfrm>
            <a:off x="1132509" y="4609551"/>
            <a:ext cx="6630365" cy="715089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школьное меню нравится 41% опрошенных (первые блюда - 29%, вторые блюда - 35%, выпечка - 36%).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DDD8A544-ED49-409D-A1E4-7714A5EFA367}"/>
              </a:ext>
            </a:extLst>
          </p:cNvPr>
          <p:cNvSpPr/>
          <p:nvPr/>
        </p:nvSpPr>
        <p:spPr>
          <a:xfrm>
            <a:off x="1091254" y="5546362"/>
            <a:ext cx="6671620" cy="1021556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71% участников анкетирования понимают, что правильное питание напрямую влияет на их состояние здоровья и успеваемость.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02426DF-60B5-4AD7-8804-2FC2B4C184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374265" y="2026263"/>
            <a:ext cx="5127620" cy="4044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450081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id="{71EA71F5-30D2-46A9-AD89-FF17A94BA0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1499029"/>
              </p:ext>
            </p:extLst>
          </p:nvPr>
        </p:nvGraphicFramePr>
        <p:xfrm>
          <a:off x="1610686" y="1291905"/>
          <a:ext cx="9697674" cy="43874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: скругленные противолежащие углы 4">
            <a:extLst>
              <a:ext uri="{FF2B5EF4-FFF2-40B4-BE49-F238E27FC236}">
                <a16:creationId xmlns:a16="http://schemas.microsoft.com/office/drawing/2014/main" id="{AF6F2910-4570-4B6B-81B1-68C55454CAA4}"/>
              </a:ext>
            </a:extLst>
          </p:cNvPr>
          <p:cNvSpPr/>
          <p:nvPr/>
        </p:nvSpPr>
        <p:spPr>
          <a:xfrm>
            <a:off x="268448" y="245540"/>
            <a:ext cx="11727809" cy="832426"/>
          </a:xfrm>
          <a:prstGeom prst="round2DiagRect">
            <a:avLst/>
          </a:prstGeom>
          <a:solidFill>
            <a:schemeClr val="accent4">
              <a:alpha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ИССЛЕДОВАНИЕ УРОВНЯ СФОРМИРОВАННОСТИ КУЛЬТУРЫ ПИТАНИЯ </a:t>
            </a:r>
          </a:p>
          <a:p>
            <a:pPr algn="ctr">
              <a:lnSpc>
                <a:spcPct val="12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ОБУЧАЮЩИХСЯ МАОУ СОШ №2</a:t>
            </a:r>
            <a:endParaRPr lang="ru-RU" sz="1600" dirty="0">
              <a:solidFill>
                <a:schemeClr val="accent6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09B625A7-7482-4187-BB86-B0334B798D41}"/>
              </a:ext>
            </a:extLst>
          </p:cNvPr>
          <p:cNvSpPr/>
          <p:nvPr/>
        </p:nvSpPr>
        <p:spPr>
          <a:xfrm>
            <a:off x="268448" y="5779925"/>
            <a:ext cx="11727809" cy="715089"/>
          </a:xfrm>
          <a:prstGeom prst="roundRect">
            <a:avLst/>
          </a:prstGeom>
          <a:solidFill>
            <a:schemeClr val="accent6">
              <a:alpha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«Когда питание неправильное, лекарства бесполезны. Когда питание правильное, лекарства не нужны»</a:t>
            </a:r>
            <a:r>
              <a:rPr lang="ru-RU" b="1" i="0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0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(пословица)</a:t>
            </a:r>
          </a:p>
        </p:txBody>
      </p:sp>
    </p:spTree>
    <p:extLst>
      <p:ext uri="{BB962C8B-B14F-4D97-AF65-F5344CB8AC3E}">
        <p14:creationId xmlns:p14="http://schemas.microsoft.com/office/powerpoint/2010/main" val="9708010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противолежащие углы 5">
            <a:extLst>
              <a:ext uri="{FF2B5EF4-FFF2-40B4-BE49-F238E27FC236}">
                <a16:creationId xmlns:a16="http://schemas.microsoft.com/office/drawing/2014/main" id="{C2337378-B6F7-4853-9924-267EBCFF3BB3}"/>
              </a:ext>
            </a:extLst>
          </p:cNvPr>
          <p:cNvSpPr/>
          <p:nvPr/>
        </p:nvSpPr>
        <p:spPr>
          <a:xfrm>
            <a:off x="268448" y="245540"/>
            <a:ext cx="11727809" cy="832426"/>
          </a:xfrm>
          <a:prstGeom prst="round2DiagRect">
            <a:avLst/>
          </a:prstGeom>
          <a:solidFill>
            <a:schemeClr val="accent4">
              <a:alpha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ИССЛЕДОВАНИЕ УРОВНЯ СФОРМИРОВАННОСТИ КУЛЬТУРЫ ПИТАНИЯ </a:t>
            </a:r>
          </a:p>
          <a:p>
            <a:pPr algn="ctr">
              <a:lnSpc>
                <a:spcPct val="12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ОБУЧАЮЩИХСЯ МАОУ СОШ №2</a:t>
            </a:r>
            <a:endParaRPr lang="ru-RU" dirty="0">
              <a:solidFill>
                <a:schemeClr val="accent6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A5E6DF3-983A-4D12-9074-DAA759009352}"/>
              </a:ext>
            </a:extLst>
          </p:cNvPr>
          <p:cNvSpPr/>
          <p:nvPr/>
        </p:nvSpPr>
        <p:spPr>
          <a:xfrm>
            <a:off x="1145106" y="1180296"/>
            <a:ext cx="10784038" cy="371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25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РЕЗУЛЬТАТЫ АНКЕТИРОВАНИЯ ПОЗВОЛЯЮТ СДЕЛАТЬ СЛЕДУЮЩИЕ ВЫВОДЫ:</a:t>
            </a:r>
          </a:p>
        </p:txBody>
      </p:sp>
      <p:sp>
        <p:nvSpPr>
          <p:cNvPr id="7" name="Стрелка: шеврон 6">
            <a:extLst>
              <a:ext uri="{FF2B5EF4-FFF2-40B4-BE49-F238E27FC236}">
                <a16:creationId xmlns:a16="http://schemas.microsoft.com/office/drawing/2014/main" id="{D8DC85EE-FC8C-4F4A-BB3B-DDCB18270D60}"/>
              </a:ext>
            </a:extLst>
          </p:cNvPr>
          <p:cNvSpPr/>
          <p:nvPr/>
        </p:nvSpPr>
        <p:spPr>
          <a:xfrm>
            <a:off x="262852" y="1642193"/>
            <a:ext cx="869657" cy="648000"/>
          </a:xfrm>
          <a:prstGeom prst="chevron">
            <a:avLst/>
          </a:prstGeom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4E029193-BB20-43BB-BB83-EB6A88FACAA3}"/>
              </a:ext>
            </a:extLst>
          </p:cNvPr>
          <p:cNvSpPr/>
          <p:nvPr/>
        </p:nvSpPr>
        <p:spPr>
          <a:xfrm>
            <a:off x="1132514" y="1621762"/>
            <a:ext cx="10796631" cy="648000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Учащиеся  имеют  достаточно информации о вредных продуктах, в то же время  о полезных продуктах информации недостаточно.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F3A4516B-1FF9-4DFC-9451-DDB51EC1D153}"/>
              </a:ext>
            </a:extLst>
          </p:cNvPr>
          <p:cNvSpPr/>
          <p:nvPr/>
        </p:nvSpPr>
        <p:spPr>
          <a:xfrm>
            <a:off x="1132512" y="2447106"/>
            <a:ext cx="10796631" cy="612000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70% обследованных предпочитают пищу, не соответствующую критериям рационального питания.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BD4146C5-0B9F-4D83-8739-5177F236ADA5}"/>
              </a:ext>
            </a:extLst>
          </p:cNvPr>
          <p:cNvSpPr/>
          <p:nvPr/>
        </p:nvSpPr>
        <p:spPr>
          <a:xfrm>
            <a:off x="1132512" y="3191770"/>
            <a:ext cx="10796631" cy="612000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Около 50% опрошенных не соблюдают режим питания.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11376A83-911D-4580-8E20-3A0DC0844330}"/>
              </a:ext>
            </a:extLst>
          </p:cNvPr>
          <p:cNvSpPr/>
          <p:nvPr/>
        </p:nvSpPr>
        <p:spPr>
          <a:xfrm>
            <a:off x="1132512" y="3917110"/>
            <a:ext cx="10796631" cy="648000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Примерно одна треть  обучающихся не питается в школьной столовой по причине   несформированности правильных пищевых предпочтений, а 11%  не питаются по причине  отсутствия денежных средств.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A554727E-EC95-4BF4-802D-FD497B97EB26}"/>
              </a:ext>
            </a:extLst>
          </p:cNvPr>
          <p:cNvSpPr/>
          <p:nvPr/>
        </p:nvSpPr>
        <p:spPr>
          <a:xfrm>
            <a:off x="1132514" y="4680354"/>
            <a:ext cx="10796631" cy="612000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Информацию о правильном питании учащиеся получают в основном самостоятельно. 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2FFA7237-0221-4A6E-8B25-AFDE41A22824}"/>
              </a:ext>
            </a:extLst>
          </p:cNvPr>
          <p:cNvSpPr/>
          <p:nvPr/>
        </p:nvSpPr>
        <p:spPr>
          <a:xfrm>
            <a:off x="1132512" y="5500424"/>
            <a:ext cx="10796631" cy="408623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Школьное меню не в полной мере соответствует установленным нормативам питания детей и подростков. </a:t>
            </a:r>
          </a:p>
        </p:txBody>
      </p:sp>
      <p:sp>
        <p:nvSpPr>
          <p:cNvPr id="14" name="Стрелка: шеврон 13">
            <a:extLst>
              <a:ext uri="{FF2B5EF4-FFF2-40B4-BE49-F238E27FC236}">
                <a16:creationId xmlns:a16="http://schemas.microsoft.com/office/drawing/2014/main" id="{30D9252F-AAA7-4F11-B7B1-8B1BF91EF342}"/>
              </a:ext>
            </a:extLst>
          </p:cNvPr>
          <p:cNvSpPr/>
          <p:nvPr/>
        </p:nvSpPr>
        <p:spPr>
          <a:xfrm>
            <a:off x="262851" y="2409944"/>
            <a:ext cx="869657" cy="612000"/>
          </a:xfrm>
          <a:prstGeom prst="chevron">
            <a:avLst/>
          </a:prstGeom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5" name="Стрелка: шеврон 14">
            <a:extLst>
              <a:ext uri="{FF2B5EF4-FFF2-40B4-BE49-F238E27FC236}">
                <a16:creationId xmlns:a16="http://schemas.microsoft.com/office/drawing/2014/main" id="{EF2BFDC4-32BA-4C1F-B800-419B34F159D7}"/>
              </a:ext>
            </a:extLst>
          </p:cNvPr>
          <p:cNvSpPr/>
          <p:nvPr/>
        </p:nvSpPr>
        <p:spPr>
          <a:xfrm>
            <a:off x="275448" y="3162127"/>
            <a:ext cx="869657" cy="612000"/>
          </a:xfrm>
          <a:prstGeom prst="chevron">
            <a:avLst/>
          </a:prstGeom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" name="Стрелка: шеврон 15">
            <a:extLst>
              <a:ext uri="{FF2B5EF4-FFF2-40B4-BE49-F238E27FC236}">
                <a16:creationId xmlns:a16="http://schemas.microsoft.com/office/drawing/2014/main" id="{8534EEF6-A9B4-4FC2-9783-05FB1231CF56}"/>
              </a:ext>
            </a:extLst>
          </p:cNvPr>
          <p:cNvSpPr/>
          <p:nvPr/>
        </p:nvSpPr>
        <p:spPr>
          <a:xfrm>
            <a:off x="275448" y="3944364"/>
            <a:ext cx="869657" cy="648000"/>
          </a:xfrm>
          <a:prstGeom prst="chevron">
            <a:avLst/>
          </a:prstGeom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7" name="Стрелка: шеврон 16">
            <a:extLst>
              <a:ext uri="{FF2B5EF4-FFF2-40B4-BE49-F238E27FC236}">
                <a16:creationId xmlns:a16="http://schemas.microsoft.com/office/drawing/2014/main" id="{78D3E247-4925-4C58-AEB6-E60F5975820C}"/>
              </a:ext>
            </a:extLst>
          </p:cNvPr>
          <p:cNvSpPr/>
          <p:nvPr/>
        </p:nvSpPr>
        <p:spPr>
          <a:xfrm>
            <a:off x="262853" y="4662354"/>
            <a:ext cx="869657" cy="612000"/>
          </a:xfrm>
          <a:prstGeom prst="chevron">
            <a:avLst/>
          </a:prstGeom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8" name="Стрелка: шеврон 17">
            <a:extLst>
              <a:ext uri="{FF2B5EF4-FFF2-40B4-BE49-F238E27FC236}">
                <a16:creationId xmlns:a16="http://schemas.microsoft.com/office/drawing/2014/main" id="{EE11360A-6D45-4B74-8FA6-F50DD790F9A3}"/>
              </a:ext>
            </a:extLst>
          </p:cNvPr>
          <p:cNvSpPr/>
          <p:nvPr/>
        </p:nvSpPr>
        <p:spPr>
          <a:xfrm>
            <a:off x="262850" y="5353704"/>
            <a:ext cx="869657" cy="648000"/>
          </a:xfrm>
          <a:prstGeom prst="chevron">
            <a:avLst/>
          </a:prstGeom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9" name="Пузырек для мыслей: облако 18">
            <a:extLst>
              <a:ext uri="{FF2B5EF4-FFF2-40B4-BE49-F238E27FC236}">
                <a16:creationId xmlns:a16="http://schemas.microsoft.com/office/drawing/2014/main" id="{1FE868D4-BDC3-450B-B8D8-E3CA09B5395A}"/>
              </a:ext>
            </a:extLst>
          </p:cNvPr>
          <p:cNvSpPr/>
          <p:nvPr/>
        </p:nvSpPr>
        <p:spPr>
          <a:xfrm>
            <a:off x="875489" y="6033609"/>
            <a:ext cx="11120768" cy="526961"/>
          </a:xfrm>
          <a:prstGeom prst="cloudCallout">
            <a:avLst/>
          </a:prstGeom>
          <a:solidFill>
            <a:schemeClr val="accent6"/>
          </a:solidFill>
          <a:ln>
            <a:solidFill>
              <a:srgbClr val="C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«Здоровье требует здоровой пищи»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Роджер Уильямс</a:t>
            </a:r>
          </a:p>
        </p:txBody>
      </p:sp>
    </p:spTree>
    <p:extLst>
      <p:ext uri="{BB962C8B-B14F-4D97-AF65-F5344CB8AC3E}">
        <p14:creationId xmlns:p14="http://schemas.microsoft.com/office/powerpoint/2010/main" val="238659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DEBC7C3-3EA6-4A90-9E8C-C9678D5EE2BE}"/>
              </a:ext>
            </a:extLst>
          </p:cNvPr>
          <p:cNvSpPr/>
          <p:nvPr/>
        </p:nvSpPr>
        <p:spPr>
          <a:xfrm>
            <a:off x="0" y="750289"/>
            <a:ext cx="12192000" cy="3743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ИССЛЕДОВАНИЯ: </a:t>
            </a:r>
          </a:p>
          <a:p>
            <a:pPr algn="ctr">
              <a:lnSpc>
                <a:spcPct val="114000"/>
              </a:lnSpc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питание школьников как компонент формирования здорового образа жизни. 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</a:pP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 ИССЛЕДОВАНИЯ: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связь между культурой питания школьников и  состоянием их здоровья. </a:t>
            </a:r>
          </a:p>
          <a:p>
            <a:pPr algn="ctr">
              <a:lnSpc>
                <a:spcPct val="114000"/>
              </a:lnSpc>
            </a:pP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 </a:t>
            </a:r>
          </a:p>
          <a:p>
            <a:pPr algn="ctr">
              <a:lnSpc>
                <a:spcPct val="114000"/>
              </a:lnSpc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культуры питания влияет на режим и характер питания школьников, определяющих уровень заболеваемости обучающихся болезнями  пищеварительной системы. 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узырек для мыслей: облако 2">
            <a:extLst>
              <a:ext uri="{FF2B5EF4-FFF2-40B4-BE49-F238E27FC236}">
                <a16:creationId xmlns:a16="http://schemas.microsoft.com/office/drawing/2014/main" id="{B1045787-09C9-4C06-986B-14409E7C0E62}"/>
              </a:ext>
            </a:extLst>
          </p:cNvPr>
          <p:cNvSpPr/>
          <p:nvPr/>
        </p:nvSpPr>
        <p:spPr>
          <a:xfrm>
            <a:off x="517133" y="5069999"/>
            <a:ext cx="11328594" cy="796469"/>
          </a:xfrm>
          <a:prstGeom prst="cloudCallout">
            <a:avLst/>
          </a:prstGeom>
          <a:solidFill>
            <a:schemeClr val="accent6">
              <a:alpha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i="0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богатство - это здоровье»</a:t>
            </a: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0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Р. Эмерсон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443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B6A0C2C-B9F4-4E1F-A2F2-631868B87F08}"/>
              </a:ext>
            </a:extLst>
          </p:cNvPr>
          <p:cNvSpPr/>
          <p:nvPr/>
        </p:nvSpPr>
        <p:spPr>
          <a:xfrm>
            <a:off x="327171" y="1054584"/>
            <a:ext cx="11669086" cy="377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>
              <a:lnSpc>
                <a:spcPct val="125000"/>
              </a:lnSpc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РЕЗУЛЬТАТЫ АНАЛИЗА МЕДИЦИНСКИХ КАРТ И БЕСЕДЫ СО ШКОЛЬНЫМ МЕДИКОМ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: скругленные противолежащие углы 4">
            <a:extLst>
              <a:ext uri="{FF2B5EF4-FFF2-40B4-BE49-F238E27FC236}">
                <a16:creationId xmlns:a16="http://schemas.microsoft.com/office/drawing/2014/main" id="{71EEAB60-86C6-46FD-AC2B-9FE1F5CEBBE6}"/>
              </a:ext>
            </a:extLst>
          </p:cNvPr>
          <p:cNvSpPr/>
          <p:nvPr/>
        </p:nvSpPr>
        <p:spPr>
          <a:xfrm>
            <a:off x="268448" y="245540"/>
            <a:ext cx="11727809" cy="832426"/>
          </a:xfrm>
          <a:prstGeom prst="round2DiagRect">
            <a:avLst/>
          </a:prstGeom>
          <a:solidFill>
            <a:schemeClr val="accent4">
              <a:alpha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ИССЛЕДОВАНИЕ УРОВНЯ СФОРМИРОВАННОСТИ КУЛЬТУРЫ ПИТАНИЯ </a:t>
            </a:r>
          </a:p>
          <a:p>
            <a:pPr algn="ctr">
              <a:lnSpc>
                <a:spcPct val="12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ОБУЧАЮЩИХСЯ МАОУ СОШ №2</a:t>
            </a:r>
            <a:endParaRPr lang="ru-RU" dirty="0">
              <a:solidFill>
                <a:schemeClr val="accent6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D38F941-F71B-4E7C-B6D8-1F4517BF01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900" y="1452657"/>
            <a:ext cx="5002635" cy="3857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Выноска: стрелка вверх 5">
            <a:extLst>
              <a:ext uri="{FF2B5EF4-FFF2-40B4-BE49-F238E27FC236}">
                <a16:creationId xmlns:a16="http://schemas.microsoft.com/office/drawing/2014/main" id="{C317BC90-74F6-4939-9687-19166B0D1353}"/>
              </a:ext>
            </a:extLst>
          </p:cNvPr>
          <p:cNvSpPr/>
          <p:nvPr/>
        </p:nvSpPr>
        <p:spPr>
          <a:xfrm>
            <a:off x="156297" y="5226786"/>
            <a:ext cx="11839960" cy="1317072"/>
          </a:xfrm>
          <a:prstGeom prst="upArrowCallout">
            <a:avLst/>
          </a:prstGeom>
          <a:solidFill>
            <a:schemeClr val="accent6">
              <a:alpha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Предположение о том, что именно отсутствие культуры питания влияет на режим и характер питания школьников, определяющих уровень заболеваемости обучающихся болезнями  пищеварительной системы, подтвердилось.</a:t>
            </a:r>
          </a:p>
        </p:txBody>
      </p:sp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1B05732D-B391-424E-BC5C-55F6B3058EC9}"/>
              </a:ext>
            </a:extLst>
          </p:cNvPr>
          <p:cNvSpPr/>
          <p:nvPr/>
        </p:nvSpPr>
        <p:spPr>
          <a:xfrm>
            <a:off x="156300" y="1645035"/>
            <a:ext cx="869657" cy="648000"/>
          </a:xfrm>
          <a:prstGeom prst="chevron">
            <a:avLst/>
          </a:prstGeom>
          <a:solidFill>
            <a:srgbClr val="C00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трелка: шеврон 10">
            <a:extLst>
              <a:ext uri="{FF2B5EF4-FFF2-40B4-BE49-F238E27FC236}">
                <a16:creationId xmlns:a16="http://schemas.microsoft.com/office/drawing/2014/main" id="{B35967DE-B918-45CB-AD7E-D8B8397A2F34}"/>
              </a:ext>
            </a:extLst>
          </p:cNvPr>
          <p:cNvSpPr/>
          <p:nvPr/>
        </p:nvSpPr>
        <p:spPr>
          <a:xfrm>
            <a:off x="156299" y="2587845"/>
            <a:ext cx="869657" cy="648000"/>
          </a:xfrm>
          <a:prstGeom prst="chevron">
            <a:avLst/>
          </a:prstGeom>
          <a:solidFill>
            <a:srgbClr val="C00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трелка: шеврон 11">
            <a:extLst>
              <a:ext uri="{FF2B5EF4-FFF2-40B4-BE49-F238E27FC236}">
                <a16:creationId xmlns:a16="http://schemas.microsoft.com/office/drawing/2014/main" id="{7DF8951A-A772-4C17-AE94-05002E7A35F8}"/>
              </a:ext>
            </a:extLst>
          </p:cNvPr>
          <p:cNvSpPr/>
          <p:nvPr/>
        </p:nvSpPr>
        <p:spPr>
          <a:xfrm>
            <a:off x="156298" y="4347056"/>
            <a:ext cx="869657" cy="648000"/>
          </a:xfrm>
          <a:prstGeom prst="chevron">
            <a:avLst/>
          </a:prstGeom>
          <a:solidFill>
            <a:srgbClr val="C00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трелка: шеврон 12">
            <a:extLst>
              <a:ext uri="{FF2B5EF4-FFF2-40B4-BE49-F238E27FC236}">
                <a16:creationId xmlns:a16="http://schemas.microsoft.com/office/drawing/2014/main" id="{ED87894D-CC5D-460D-BA88-9A7B65CBB69A}"/>
              </a:ext>
            </a:extLst>
          </p:cNvPr>
          <p:cNvSpPr/>
          <p:nvPr/>
        </p:nvSpPr>
        <p:spPr>
          <a:xfrm>
            <a:off x="156297" y="3417158"/>
            <a:ext cx="869657" cy="648000"/>
          </a:xfrm>
          <a:prstGeom prst="chevron">
            <a:avLst/>
          </a:prstGeom>
          <a:solidFill>
            <a:srgbClr val="C00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C86F6401-637E-4B73-9200-0335305D40B3}"/>
              </a:ext>
            </a:extLst>
          </p:cNvPr>
          <p:cNvSpPr/>
          <p:nvPr/>
        </p:nvSpPr>
        <p:spPr>
          <a:xfrm>
            <a:off x="1025960" y="1452657"/>
            <a:ext cx="5830348" cy="1021556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41% обучающихся МАОУ СОШ 2 имеют заболевания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желудочно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кишечного тракта, из которых 35%  к концу обучения переходят в хроническую форму.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9D9F0C61-5EBB-48CC-99A1-DE8E78AAAC0C}"/>
              </a:ext>
            </a:extLst>
          </p:cNvPr>
          <p:cNvSpPr/>
          <p:nvPr/>
        </p:nvSpPr>
        <p:spPr>
          <a:xfrm>
            <a:off x="1025960" y="4160278"/>
            <a:ext cx="5830348" cy="1021556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Имеют лишний вес 12% учащихся 5-11 классов, т.е. практически каждый десятый ученик школы имеет ту или иную степень ожирения.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BED3C657-F2E1-47A3-8A27-895D130FB1DB}"/>
              </a:ext>
            </a:extLst>
          </p:cNvPr>
          <p:cNvSpPr/>
          <p:nvPr/>
        </p:nvSpPr>
        <p:spPr>
          <a:xfrm>
            <a:off x="1025960" y="2556778"/>
            <a:ext cx="5830348" cy="715089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23% обучающихся школы состоят на учете 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гатроэнтеролога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хроническим  гастритом.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347F72E8-6146-4951-B25F-3FA584F8099D}"/>
              </a:ext>
            </a:extLst>
          </p:cNvPr>
          <p:cNvSpPr/>
          <p:nvPr/>
        </p:nvSpPr>
        <p:spPr>
          <a:xfrm>
            <a:off x="1025960" y="3350139"/>
            <a:ext cx="5830348" cy="715089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Ежедневно 4 – 5 человек обращаются  в медицинский кабинет с жалобами на различные расстройства ЖКТ.</a:t>
            </a:r>
          </a:p>
        </p:txBody>
      </p:sp>
    </p:spTree>
    <p:extLst>
      <p:ext uri="{BB962C8B-B14F-4D97-AF65-F5344CB8AC3E}">
        <p14:creationId xmlns:p14="http://schemas.microsoft.com/office/powerpoint/2010/main" val="19614588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узырек для мыслей: облако 4">
            <a:extLst>
              <a:ext uri="{FF2B5EF4-FFF2-40B4-BE49-F238E27FC236}">
                <a16:creationId xmlns:a16="http://schemas.microsoft.com/office/drawing/2014/main" id="{603675C7-101C-4233-8B8F-8E55BE6D4971}"/>
              </a:ext>
            </a:extLst>
          </p:cNvPr>
          <p:cNvSpPr/>
          <p:nvPr/>
        </p:nvSpPr>
        <p:spPr>
          <a:xfrm>
            <a:off x="1275491" y="5454389"/>
            <a:ext cx="9713721" cy="916685"/>
          </a:xfrm>
          <a:prstGeom prst="cloudCallout">
            <a:avLst/>
          </a:prstGeom>
          <a:solidFill>
            <a:schemeClr val="accent6"/>
          </a:solidFill>
          <a:ln>
            <a:solidFill>
              <a:srgbClr val="C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Питайтесь правильно и будьте здоровы!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20C8BA2-B82F-4B57-ACCD-8CBCEDCD616C}"/>
              </a:ext>
            </a:extLst>
          </p:cNvPr>
          <p:cNvSpPr/>
          <p:nvPr/>
        </p:nvSpPr>
        <p:spPr>
          <a:xfrm>
            <a:off x="350379" y="1208991"/>
            <a:ext cx="11645878" cy="679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25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ДЛЯ РЕШЕНИЯ ПРОБЛЕМЫ ПОВЫШЕНИЯ КУЛЬТУРЫ ПИТАНИЯ ПРЕДЛАГАЕМ</a:t>
            </a:r>
          </a:p>
          <a:p>
            <a:pPr indent="450215" algn="ctr">
              <a:lnSpc>
                <a:spcPct val="125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СЛЕДУЮЩИЕ МЕРЫ:</a:t>
            </a:r>
          </a:p>
        </p:txBody>
      </p:sp>
      <p:sp>
        <p:nvSpPr>
          <p:cNvPr id="6" name="Стрелка: шеврон 5">
            <a:extLst>
              <a:ext uri="{FF2B5EF4-FFF2-40B4-BE49-F238E27FC236}">
                <a16:creationId xmlns:a16="http://schemas.microsoft.com/office/drawing/2014/main" id="{B3E1C382-B281-43EC-A4D2-93B05CD5199B}"/>
              </a:ext>
            </a:extLst>
          </p:cNvPr>
          <p:cNvSpPr/>
          <p:nvPr/>
        </p:nvSpPr>
        <p:spPr>
          <a:xfrm>
            <a:off x="268448" y="2189552"/>
            <a:ext cx="869657" cy="720000"/>
          </a:xfrm>
          <a:prstGeom prst="chevron">
            <a:avLst/>
          </a:prstGeom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7" name="Стрелка: шеврон 6">
            <a:extLst>
              <a:ext uri="{FF2B5EF4-FFF2-40B4-BE49-F238E27FC236}">
                <a16:creationId xmlns:a16="http://schemas.microsoft.com/office/drawing/2014/main" id="{0E2F4632-66B3-428D-A02F-453B5C1105F4}"/>
              </a:ext>
            </a:extLst>
          </p:cNvPr>
          <p:cNvSpPr/>
          <p:nvPr/>
        </p:nvSpPr>
        <p:spPr>
          <a:xfrm>
            <a:off x="247456" y="3354408"/>
            <a:ext cx="869657" cy="706953"/>
          </a:xfrm>
          <a:prstGeom prst="chevron">
            <a:avLst/>
          </a:prstGeom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E986BCCF-E18C-4A3E-9BF5-34E439869256}"/>
              </a:ext>
            </a:extLst>
          </p:cNvPr>
          <p:cNvSpPr/>
          <p:nvPr/>
        </p:nvSpPr>
        <p:spPr>
          <a:xfrm>
            <a:off x="268447" y="4433233"/>
            <a:ext cx="869657" cy="720000"/>
          </a:xfrm>
          <a:prstGeom prst="chevron">
            <a:avLst/>
          </a:prstGeom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" name="Прямоугольник: скругленные противолежащие углы 8">
            <a:extLst>
              <a:ext uri="{FF2B5EF4-FFF2-40B4-BE49-F238E27FC236}">
                <a16:creationId xmlns:a16="http://schemas.microsoft.com/office/drawing/2014/main" id="{DF313EDD-3557-4547-A865-1077D36F22E0}"/>
              </a:ext>
            </a:extLst>
          </p:cNvPr>
          <p:cNvSpPr/>
          <p:nvPr/>
        </p:nvSpPr>
        <p:spPr>
          <a:xfrm>
            <a:off x="268448" y="245540"/>
            <a:ext cx="11727809" cy="832426"/>
          </a:xfrm>
          <a:prstGeom prst="round2DiagRect">
            <a:avLst/>
          </a:prstGeom>
          <a:solidFill>
            <a:schemeClr val="accent4">
              <a:alpha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ИССЛЕДОВАНИЕ УРОВНЯ СФОРМИРОВАННОСТИ КУЛЬТУРЫ ПИТАНИЯ </a:t>
            </a:r>
          </a:p>
          <a:p>
            <a:pPr algn="ctr">
              <a:lnSpc>
                <a:spcPct val="12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ОБУЧАЮЩИХСЯ МАОУ СОШ №2</a:t>
            </a:r>
            <a:endParaRPr lang="ru-RU" dirty="0">
              <a:solidFill>
                <a:schemeClr val="accent6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81EA2F5C-EE98-4B60-8B49-FD23E271242D}"/>
              </a:ext>
            </a:extLst>
          </p:cNvPr>
          <p:cNvSpPr/>
          <p:nvPr/>
        </p:nvSpPr>
        <p:spPr>
          <a:xfrm>
            <a:off x="1132509" y="4456978"/>
            <a:ext cx="10796640" cy="68400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Проведение родительских собраний о проблемах правильного питания в семье.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5AF06F29-FBC1-4818-B9B1-F3B122A5B0A9}"/>
              </a:ext>
            </a:extLst>
          </p:cNvPr>
          <p:cNvSpPr/>
          <p:nvPr/>
        </p:nvSpPr>
        <p:spPr>
          <a:xfrm>
            <a:off x="1117113" y="2156790"/>
            <a:ext cx="10796641" cy="72000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Проведение классных часов о культуре питания, рациональном и правильном питании, роли питания для развития организма.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25C4D783-B51A-4DA8-9D50-F294FAF43182}"/>
              </a:ext>
            </a:extLst>
          </p:cNvPr>
          <p:cNvSpPr/>
          <p:nvPr/>
        </p:nvSpPr>
        <p:spPr>
          <a:xfrm>
            <a:off x="1117113" y="3321646"/>
            <a:ext cx="10796644" cy="72000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Организация конкурсов и викторин на тему правильного питания, выпуск тематических газет по теме «Здоровое питание».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0141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узырек для мыслей: облако 2">
            <a:extLst>
              <a:ext uri="{FF2B5EF4-FFF2-40B4-BE49-F238E27FC236}">
                <a16:creationId xmlns:a16="http://schemas.microsoft.com/office/drawing/2014/main" id="{B1045787-09C9-4C06-986B-14409E7C0E62}"/>
              </a:ext>
            </a:extLst>
          </p:cNvPr>
          <p:cNvSpPr/>
          <p:nvPr/>
        </p:nvSpPr>
        <p:spPr>
          <a:xfrm>
            <a:off x="465826" y="5762445"/>
            <a:ext cx="11493676" cy="702766"/>
          </a:xfrm>
          <a:prstGeom prst="cloudCallout">
            <a:avLst/>
          </a:prstGeom>
          <a:solidFill>
            <a:schemeClr val="accent6">
              <a:alpha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«Избыток пищи мешает тонкости ума»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Сенека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F4DF0C4-94AC-45A8-AB95-0FEDED88E1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720" y="1504898"/>
            <a:ext cx="5446559" cy="40849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BDC02D8-99F4-4AD2-9326-E8A3134A37F5}"/>
              </a:ext>
            </a:extLst>
          </p:cNvPr>
          <p:cNvSpPr/>
          <p:nvPr/>
        </p:nvSpPr>
        <p:spPr>
          <a:xfrm>
            <a:off x="607521" y="186267"/>
            <a:ext cx="10976958" cy="1318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МЕТОДЫ: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25000"/>
              </a:lnSpc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анализ информационных  источников, анкетирование, систематизация информации, сравнение, исследование, обобщение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8024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3D6E436-2FE3-45A0-BD6B-69EAC63B4D72}"/>
              </a:ext>
            </a:extLst>
          </p:cNvPr>
          <p:cNvSpPr/>
          <p:nvPr/>
        </p:nvSpPr>
        <p:spPr>
          <a:xfrm>
            <a:off x="461394" y="426633"/>
            <a:ext cx="11325138" cy="4557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>
              <a:lnSpc>
                <a:spcPct val="125000"/>
              </a:lnSpc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РАБОТЫ:</a:t>
            </a:r>
          </a:p>
          <a:p>
            <a:pPr indent="457200" algn="ctr">
              <a:lnSpc>
                <a:spcPct val="125000"/>
              </a:lnSpc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культуры питания школьников как компонента формирования здорового образа жизни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ctr">
              <a:lnSpc>
                <a:spcPct val="125000"/>
              </a:lnSpc>
            </a:pP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ctr">
              <a:lnSpc>
                <a:spcPct val="125000"/>
              </a:lnSpc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РАБОТЫ:</a:t>
            </a:r>
          </a:p>
          <a:p>
            <a:pPr marL="457200" indent="-457200" algn="just">
              <a:lnSpc>
                <a:spcPct val="125000"/>
              </a:lnSpc>
              <a:buFont typeface="+mj-lt"/>
              <a:buAutoNum type="arabicPeriod"/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роль культуры питания как компонента здорового образа жизни современных школьников.</a:t>
            </a:r>
            <a:endParaRPr lang="ru-RU" sz="2000" dirty="0">
              <a:solidFill>
                <a:schemeClr val="tx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25000"/>
              </a:lnSpc>
              <a:buFont typeface="+mj-lt"/>
              <a:buAutoNum type="arabicPeriod"/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(с помощью анкетирования) уровень сформированности культуры питания школьников и факторы, которые его определяют. </a:t>
            </a:r>
            <a:endParaRPr lang="ru-RU" sz="2000" dirty="0">
              <a:solidFill>
                <a:schemeClr val="tx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25000"/>
              </a:lnSpc>
              <a:buFont typeface="+mj-lt"/>
              <a:buAutoNum type="arabicPeriod"/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организацию питания в школьной столовой МАОУ «Средняя общеобразовательная школа №2» г. Балаково и отношение школьников к качеству питания.</a:t>
            </a:r>
            <a:endParaRPr lang="ru-RU" sz="2000" dirty="0">
              <a:solidFill>
                <a:schemeClr val="tx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25000"/>
              </a:lnSpc>
              <a:buFont typeface="+mj-lt"/>
              <a:buAutoNum type="arabicPeriod"/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долю учащихся МАОУ СОШ №2, имеющих заболевания пищеварительной системы. (анализ медицинских карт и беседа со школьным медиком)</a:t>
            </a:r>
            <a:endParaRPr lang="ru-RU" sz="2000" dirty="0">
              <a:solidFill>
                <a:schemeClr val="tx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узырек для мыслей: облако 3">
            <a:extLst>
              <a:ext uri="{FF2B5EF4-FFF2-40B4-BE49-F238E27FC236}">
                <a16:creationId xmlns:a16="http://schemas.microsoft.com/office/drawing/2014/main" id="{618C5CA7-9ECC-47B0-825F-AE7990F3B795}"/>
              </a:ext>
            </a:extLst>
          </p:cNvPr>
          <p:cNvSpPr/>
          <p:nvPr/>
        </p:nvSpPr>
        <p:spPr>
          <a:xfrm>
            <a:off x="1138182" y="5419441"/>
            <a:ext cx="10067714" cy="796469"/>
          </a:xfrm>
          <a:prstGeom prst="cloudCallout">
            <a:avLst/>
          </a:prstGeom>
          <a:solidFill>
            <a:schemeClr val="accent6">
              <a:alpha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«Человек есть то, что он ест»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Гиппократ</a:t>
            </a:r>
          </a:p>
        </p:txBody>
      </p:sp>
    </p:spTree>
    <p:extLst>
      <p:ext uri="{BB962C8B-B14F-4D97-AF65-F5344CB8AC3E}">
        <p14:creationId xmlns:p14="http://schemas.microsoft.com/office/powerpoint/2010/main" val="1225954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B5857C0-2C93-46C0-984F-5A6B97E9B6E2}"/>
              </a:ext>
            </a:extLst>
          </p:cNvPr>
          <p:cNvSpPr/>
          <p:nvPr/>
        </p:nvSpPr>
        <p:spPr>
          <a:xfrm>
            <a:off x="163902" y="1365953"/>
            <a:ext cx="5771072" cy="2988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14000"/>
              </a:lnSpc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ПРОЕКТНЫЙ ПРОДУКТ: </a:t>
            </a:r>
          </a:p>
          <a:p>
            <a:pPr indent="450215" algn="ctr">
              <a:lnSpc>
                <a:spcPct val="125000"/>
              </a:lnSpc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и буклет о культуре питания.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14000"/>
              </a:lnSpc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ЗНАЧИМОСТЬ:</a:t>
            </a:r>
          </a:p>
          <a:p>
            <a:pPr indent="450215" algn="ctr">
              <a:lnSpc>
                <a:spcPct val="125000"/>
              </a:lnSpc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исследования могут использоваться как на классных часах, </a:t>
            </a:r>
          </a:p>
          <a:p>
            <a:pPr indent="450215" algn="ctr">
              <a:lnSpc>
                <a:spcPct val="125000"/>
              </a:lnSpc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и на родительских собраниях.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узырек для мыслей: облако 3">
            <a:extLst>
              <a:ext uri="{FF2B5EF4-FFF2-40B4-BE49-F238E27FC236}">
                <a16:creationId xmlns:a16="http://schemas.microsoft.com/office/drawing/2014/main" id="{D4346498-C3E4-46B0-8CFD-90D002E8E57A}"/>
              </a:ext>
            </a:extLst>
          </p:cNvPr>
          <p:cNvSpPr/>
          <p:nvPr/>
        </p:nvSpPr>
        <p:spPr>
          <a:xfrm>
            <a:off x="807184" y="5228628"/>
            <a:ext cx="10577632" cy="1264980"/>
          </a:xfrm>
          <a:prstGeom prst="cloudCallout">
            <a:avLst/>
          </a:prstGeom>
          <a:solidFill>
            <a:schemeClr val="accent6">
              <a:alpha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Наша пища должна быть нашим лекарством, </a:t>
            </a:r>
          </a:p>
          <a:p>
            <a:pPr algn="ctr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наше лекарство должно быть нашей пищей»  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Гиппократ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0BC1755-432D-475F-A3AC-2EEC95CB33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027" y="676556"/>
            <a:ext cx="5377956" cy="4033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562187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2EC95E26-D3B4-456B-ADB5-12A0E11F85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2" t="1834" r="9652" b="2534"/>
          <a:stretch/>
        </p:blipFill>
        <p:spPr bwMode="auto">
          <a:xfrm>
            <a:off x="3281886" y="0"/>
            <a:ext cx="5443670" cy="5239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8488F4D-652E-4506-82F9-D34C4139A5D8}"/>
              </a:ext>
            </a:extLst>
          </p:cNvPr>
          <p:cNvSpPr/>
          <p:nvPr/>
        </p:nvSpPr>
        <p:spPr>
          <a:xfrm>
            <a:off x="7843707" y="1761807"/>
            <a:ext cx="4236519" cy="2365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25000"/>
              </a:lnSpc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нормального роста, развития и поддержания жизнедеятельности организму необходимы белки, жиры, углеводы, витамины и минеральные соли в нужном ему количестве</a:t>
            </a:r>
            <a:r>
              <a:rPr lang="ru-RU" dirty="0"/>
              <a:t>. </a:t>
            </a:r>
          </a:p>
        </p:txBody>
      </p:sp>
      <p:sp>
        <p:nvSpPr>
          <p:cNvPr id="4" name="Пузырек для мыслей: облако 3">
            <a:extLst>
              <a:ext uri="{FF2B5EF4-FFF2-40B4-BE49-F238E27FC236}">
                <a16:creationId xmlns:a16="http://schemas.microsoft.com/office/drawing/2014/main" id="{B7CF07B5-C405-4033-ACAD-D0C8010733D8}"/>
              </a:ext>
            </a:extLst>
          </p:cNvPr>
          <p:cNvSpPr/>
          <p:nvPr/>
        </p:nvSpPr>
        <p:spPr>
          <a:xfrm>
            <a:off x="714905" y="5092768"/>
            <a:ext cx="10577632" cy="1405533"/>
          </a:xfrm>
          <a:prstGeom prst="cloudCallout">
            <a:avLst/>
          </a:prstGeom>
          <a:solidFill>
            <a:schemeClr val="accent6">
              <a:alpha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«Тем, кто считает, что у них нет времени на здоровое питание, рано или поздно придется искать время на лечение болезни»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Эдвард Стэнли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6BB0BCB-48EB-40AA-9F91-6818887463EE}"/>
              </a:ext>
            </a:extLst>
          </p:cNvPr>
          <p:cNvSpPr/>
          <p:nvPr/>
        </p:nvSpPr>
        <p:spPr>
          <a:xfrm>
            <a:off x="0" y="1788412"/>
            <a:ext cx="4538445" cy="2364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25000"/>
              </a:lnSpc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Рациональное питание </a:t>
            </a:r>
          </a:p>
          <a:p>
            <a:pPr indent="450215" algn="ctr">
              <a:lnSpc>
                <a:spcPct val="125000"/>
              </a:lnSpc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это питание, которое обеспечивает нормальную жизнедеятельность человека, способствует улучшению его здоровья и предупреждает заболевания.</a:t>
            </a:r>
          </a:p>
        </p:txBody>
      </p:sp>
    </p:spTree>
    <p:extLst>
      <p:ext uri="{BB962C8B-B14F-4D97-AF65-F5344CB8AC3E}">
        <p14:creationId xmlns:p14="http://schemas.microsoft.com/office/powerpoint/2010/main" val="3557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Картинки по запросу режим питания">
            <a:extLst>
              <a:ext uri="{FF2B5EF4-FFF2-40B4-BE49-F238E27FC236}">
                <a16:creationId xmlns:a16="http://schemas.microsoft.com/office/drawing/2014/main" id="{ADB378AB-0B5E-4D65-A781-DCDFF7F454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7"/>
          <a:stretch/>
        </p:blipFill>
        <p:spPr bwMode="auto">
          <a:xfrm>
            <a:off x="66057" y="19028"/>
            <a:ext cx="3268910" cy="3137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Картинки по запросу здоровое питание">
            <a:extLst>
              <a:ext uri="{FF2B5EF4-FFF2-40B4-BE49-F238E27FC236}">
                <a16:creationId xmlns:a16="http://schemas.microsoft.com/office/drawing/2014/main" id="{AE35F897-95B5-4077-B684-B74586D5E6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41"/>
          <a:stretch/>
        </p:blipFill>
        <p:spPr bwMode="auto">
          <a:xfrm>
            <a:off x="3423110" y="19028"/>
            <a:ext cx="3912249" cy="2314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Картинки по запросу режим питания">
            <a:extLst>
              <a:ext uri="{FF2B5EF4-FFF2-40B4-BE49-F238E27FC236}">
                <a16:creationId xmlns:a16="http://schemas.microsoft.com/office/drawing/2014/main" id="{5D62CF67-DB39-4CE0-A5EB-1BC8D5444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5809" y="99412"/>
            <a:ext cx="4793311" cy="4050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8488F4D-652E-4506-82F9-D34C4139A5D8}"/>
              </a:ext>
            </a:extLst>
          </p:cNvPr>
          <p:cNvSpPr/>
          <p:nvPr/>
        </p:nvSpPr>
        <p:spPr>
          <a:xfrm>
            <a:off x="3048000" y="2377657"/>
            <a:ext cx="6096000" cy="44095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5000"/>
              </a:lnSpc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принципы режима питания: </a:t>
            </a:r>
          </a:p>
        </p:txBody>
      </p:sp>
      <p:sp>
        <p:nvSpPr>
          <p:cNvPr id="4" name="Пузырек для мыслей: облако 3">
            <a:extLst>
              <a:ext uri="{FF2B5EF4-FFF2-40B4-BE49-F238E27FC236}">
                <a16:creationId xmlns:a16="http://schemas.microsoft.com/office/drawing/2014/main" id="{B7CF07B5-C405-4033-ACAD-D0C8010733D8}"/>
              </a:ext>
            </a:extLst>
          </p:cNvPr>
          <p:cNvSpPr/>
          <p:nvPr/>
        </p:nvSpPr>
        <p:spPr>
          <a:xfrm>
            <a:off x="714905" y="5353055"/>
            <a:ext cx="10577632" cy="1405533"/>
          </a:xfrm>
          <a:prstGeom prst="cloudCallout">
            <a:avLst/>
          </a:prstGeom>
          <a:solidFill>
            <a:schemeClr val="accent6">
              <a:alpha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«Здоровое питание — это образ жизни, поэтому важно установить простой, реалистичный, и, в конечном итоге, приемлемый для жизни распорядок дня»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Гораций</a:t>
            </a:r>
          </a:p>
        </p:txBody>
      </p:sp>
      <p:sp>
        <p:nvSpPr>
          <p:cNvPr id="3" name="Стрелка: шеврон 2">
            <a:extLst>
              <a:ext uri="{FF2B5EF4-FFF2-40B4-BE49-F238E27FC236}">
                <a16:creationId xmlns:a16="http://schemas.microsoft.com/office/drawing/2014/main" id="{1A0602FB-5E9A-49A6-B4F3-DB8988664E9E}"/>
              </a:ext>
            </a:extLst>
          </p:cNvPr>
          <p:cNvSpPr/>
          <p:nvPr/>
        </p:nvSpPr>
        <p:spPr>
          <a:xfrm>
            <a:off x="2080470" y="3523732"/>
            <a:ext cx="503340" cy="455970"/>
          </a:xfrm>
          <a:prstGeom prst="chevron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трелка: шеврон 6">
            <a:extLst>
              <a:ext uri="{FF2B5EF4-FFF2-40B4-BE49-F238E27FC236}">
                <a16:creationId xmlns:a16="http://schemas.microsoft.com/office/drawing/2014/main" id="{26615ACB-7F8C-4003-A842-B04518E9670E}"/>
              </a:ext>
            </a:extLst>
          </p:cNvPr>
          <p:cNvSpPr/>
          <p:nvPr/>
        </p:nvSpPr>
        <p:spPr>
          <a:xfrm>
            <a:off x="2080470" y="2928377"/>
            <a:ext cx="503340" cy="455970"/>
          </a:xfrm>
          <a:prstGeom prst="chevron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80F008F5-A065-464E-9076-3BB439B9FF8C}"/>
              </a:ext>
            </a:extLst>
          </p:cNvPr>
          <p:cNvSpPr/>
          <p:nvPr/>
        </p:nvSpPr>
        <p:spPr>
          <a:xfrm>
            <a:off x="2080470" y="4206038"/>
            <a:ext cx="503340" cy="455970"/>
          </a:xfrm>
          <a:prstGeom prst="chevron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Стрелка: шеврон 8">
            <a:extLst>
              <a:ext uri="{FF2B5EF4-FFF2-40B4-BE49-F238E27FC236}">
                <a16:creationId xmlns:a16="http://schemas.microsoft.com/office/drawing/2014/main" id="{92C015AA-F194-4B75-932D-5DF975EF6F95}"/>
              </a:ext>
            </a:extLst>
          </p:cNvPr>
          <p:cNvSpPr/>
          <p:nvPr/>
        </p:nvSpPr>
        <p:spPr>
          <a:xfrm>
            <a:off x="2080471" y="4908619"/>
            <a:ext cx="503340" cy="455970"/>
          </a:xfrm>
          <a:prstGeom prst="chevron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44DA7FA-0984-4AB7-8A19-F8ED304FF2FB}"/>
              </a:ext>
            </a:extLst>
          </p:cNvPr>
          <p:cNvSpPr/>
          <p:nvPr/>
        </p:nvSpPr>
        <p:spPr>
          <a:xfrm>
            <a:off x="2578220" y="4922001"/>
            <a:ext cx="9192936" cy="406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правильное физиологическое распределение количества пищи по ее приемам в течение дня.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72DC212-A85E-4938-A5AC-65902C9A7DF4}"/>
              </a:ext>
            </a:extLst>
          </p:cNvPr>
          <p:cNvSpPr/>
          <p:nvPr/>
        </p:nvSpPr>
        <p:spPr>
          <a:xfrm>
            <a:off x="2578220" y="4212715"/>
            <a:ext cx="9613780" cy="406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максимальное соблюдение сбалансированности пищевых веществ при каждом приеме пищи;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3E975E9-CB40-4032-AE2A-2ED9115E20C1}"/>
              </a:ext>
            </a:extLst>
          </p:cNvPr>
          <p:cNvSpPr/>
          <p:nvPr/>
        </p:nvSpPr>
        <p:spPr>
          <a:xfrm>
            <a:off x="2583810" y="3521668"/>
            <a:ext cx="3719288" cy="4061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дробность питания в течение суток;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AA7BBC9-7026-40FA-96CE-48B6764A55C5}"/>
              </a:ext>
            </a:extLst>
          </p:cNvPr>
          <p:cNvSpPr/>
          <p:nvPr/>
        </p:nvSpPr>
        <p:spPr>
          <a:xfrm>
            <a:off x="2583810" y="2948609"/>
            <a:ext cx="4483856" cy="4061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постоянство приемов пищи по часам суток;</a:t>
            </a:r>
          </a:p>
        </p:txBody>
      </p:sp>
    </p:spTree>
    <p:extLst>
      <p:ext uri="{BB962C8B-B14F-4D97-AF65-F5344CB8AC3E}">
        <p14:creationId xmlns:p14="http://schemas.microsoft.com/office/powerpoint/2010/main" val="3711185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852487F3-D593-498E-A35A-1166362618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052" y="125331"/>
            <a:ext cx="6338887" cy="4754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узырек для мыслей: облако 4">
            <a:extLst>
              <a:ext uri="{FF2B5EF4-FFF2-40B4-BE49-F238E27FC236}">
                <a16:creationId xmlns:a16="http://schemas.microsoft.com/office/drawing/2014/main" id="{1BCE8380-4E67-4259-8850-BA386F7B56EE}"/>
              </a:ext>
            </a:extLst>
          </p:cNvPr>
          <p:cNvSpPr/>
          <p:nvPr/>
        </p:nvSpPr>
        <p:spPr>
          <a:xfrm>
            <a:off x="807184" y="5221159"/>
            <a:ext cx="10577632" cy="1264980"/>
          </a:xfrm>
          <a:prstGeom prst="cloudCallout">
            <a:avLst/>
          </a:prstGeom>
          <a:solidFill>
            <a:schemeClr val="accent6">
              <a:alpha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Питаться - это необходимость, но разумно питаться – </a:t>
            </a:r>
          </a:p>
          <a:p>
            <a:pPr algn="ctr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искусство»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Франсуа VI де Ларошфуко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E641AAD-E62C-4DD5-9090-9FED42C96605}"/>
              </a:ext>
            </a:extLst>
          </p:cNvPr>
          <p:cNvSpPr/>
          <p:nvPr/>
        </p:nvSpPr>
        <p:spPr>
          <a:xfrm>
            <a:off x="307574" y="1219999"/>
            <a:ext cx="50847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Калорийность рациона школьника </a:t>
            </a:r>
          </a:p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должна быть следующей: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78663E1-215B-4DF3-83DB-74BEA1F39308}"/>
              </a:ext>
            </a:extLst>
          </p:cNvPr>
          <p:cNvSpPr/>
          <p:nvPr/>
        </p:nvSpPr>
        <p:spPr>
          <a:xfrm>
            <a:off x="929254" y="2247056"/>
            <a:ext cx="2837252" cy="5107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2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7-10 лет – 2400 ккал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AEF4E37-A487-4A26-9F7E-20C9E623C8B5}"/>
              </a:ext>
            </a:extLst>
          </p:cNvPr>
          <p:cNvSpPr/>
          <p:nvPr/>
        </p:nvSpPr>
        <p:spPr>
          <a:xfrm>
            <a:off x="954618" y="3061722"/>
            <a:ext cx="3774816" cy="5107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2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11-13 лет – 2400 -2600 ккал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2965435-65AD-4F93-8635-126167E29B0B}"/>
              </a:ext>
            </a:extLst>
          </p:cNvPr>
          <p:cNvSpPr/>
          <p:nvPr/>
        </p:nvSpPr>
        <p:spPr>
          <a:xfrm>
            <a:off x="919352" y="3928744"/>
            <a:ext cx="3419334" cy="47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25000"/>
              </a:lnSpc>
              <a:spcAft>
                <a:spcPts val="0"/>
              </a:spcAft>
            </a:pPr>
            <a:r>
              <a:rPr lang="ru-RU" sz="22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14-17лет – 2600-3000 ккал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2431646-1BC0-4888-9118-38C61DDA99C7}"/>
              </a:ext>
            </a:extLst>
          </p:cNvPr>
          <p:cNvSpPr/>
          <p:nvPr/>
        </p:nvSpPr>
        <p:spPr>
          <a:xfrm>
            <a:off x="929254" y="4826394"/>
            <a:ext cx="973573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sz="22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если ребенок занимается спортом, он должен получать на 300-500 ккал больше</a:t>
            </a:r>
          </a:p>
        </p:txBody>
      </p:sp>
      <p:sp>
        <p:nvSpPr>
          <p:cNvPr id="13" name="Стрелка: шеврон 12">
            <a:extLst>
              <a:ext uri="{FF2B5EF4-FFF2-40B4-BE49-F238E27FC236}">
                <a16:creationId xmlns:a16="http://schemas.microsoft.com/office/drawing/2014/main" id="{2845D466-769F-447F-95F7-EE1F11E7B42B}"/>
              </a:ext>
            </a:extLst>
          </p:cNvPr>
          <p:cNvSpPr/>
          <p:nvPr/>
        </p:nvSpPr>
        <p:spPr>
          <a:xfrm>
            <a:off x="266876" y="3871119"/>
            <a:ext cx="648000" cy="540000"/>
          </a:xfrm>
          <a:prstGeom prst="chevron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трелка: шеврон 13">
            <a:extLst>
              <a:ext uri="{FF2B5EF4-FFF2-40B4-BE49-F238E27FC236}">
                <a16:creationId xmlns:a16="http://schemas.microsoft.com/office/drawing/2014/main" id="{337339EB-A9CF-4345-830C-33F1B8317C19}"/>
              </a:ext>
            </a:extLst>
          </p:cNvPr>
          <p:cNvSpPr/>
          <p:nvPr/>
        </p:nvSpPr>
        <p:spPr>
          <a:xfrm>
            <a:off x="307574" y="4717281"/>
            <a:ext cx="648000" cy="540000"/>
          </a:xfrm>
          <a:prstGeom prst="chevron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трелка: шеврон 15">
            <a:extLst>
              <a:ext uri="{FF2B5EF4-FFF2-40B4-BE49-F238E27FC236}">
                <a16:creationId xmlns:a16="http://schemas.microsoft.com/office/drawing/2014/main" id="{5BC669DF-4911-4D2E-9FBA-FB5CBA92B54B}"/>
              </a:ext>
            </a:extLst>
          </p:cNvPr>
          <p:cNvSpPr/>
          <p:nvPr/>
        </p:nvSpPr>
        <p:spPr>
          <a:xfrm>
            <a:off x="274065" y="3047081"/>
            <a:ext cx="648000" cy="540000"/>
          </a:xfrm>
          <a:prstGeom prst="chevron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трелка: шеврон 16">
            <a:extLst>
              <a:ext uri="{FF2B5EF4-FFF2-40B4-BE49-F238E27FC236}">
                <a16:creationId xmlns:a16="http://schemas.microsoft.com/office/drawing/2014/main" id="{6948B419-B594-4A7F-A940-09B78E827CDC}"/>
              </a:ext>
            </a:extLst>
          </p:cNvPr>
          <p:cNvSpPr/>
          <p:nvPr/>
        </p:nvSpPr>
        <p:spPr>
          <a:xfrm>
            <a:off x="274065" y="2200919"/>
            <a:ext cx="648000" cy="540000"/>
          </a:xfrm>
          <a:prstGeom prst="chevron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6975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9558B2A4-9C0F-49C4-A1A2-F6C6C87741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348230"/>
              </p:ext>
            </p:extLst>
          </p:nvPr>
        </p:nvGraphicFramePr>
        <p:xfrm>
          <a:off x="6291743" y="320520"/>
          <a:ext cx="5500543" cy="609651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383259">
                  <a:extLst>
                    <a:ext uri="{9D8B030D-6E8A-4147-A177-3AD203B41FA5}">
                      <a16:colId xmlns:a16="http://schemas.microsoft.com/office/drawing/2014/main" val="2659069367"/>
                    </a:ext>
                  </a:extLst>
                </a:gridCol>
                <a:gridCol w="1889953">
                  <a:extLst>
                    <a:ext uri="{9D8B030D-6E8A-4147-A177-3AD203B41FA5}">
                      <a16:colId xmlns:a16="http://schemas.microsoft.com/office/drawing/2014/main" val="964413238"/>
                    </a:ext>
                  </a:extLst>
                </a:gridCol>
                <a:gridCol w="1110359">
                  <a:extLst>
                    <a:ext uri="{9D8B030D-6E8A-4147-A177-3AD203B41FA5}">
                      <a16:colId xmlns:a16="http://schemas.microsoft.com/office/drawing/2014/main" val="2925650731"/>
                    </a:ext>
                  </a:extLst>
                </a:gridCol>
                <a:gridCol w="1058486">
                  <a:extLst>
                    <a:ext uri="{9D8B030D-6E8A-4147-A177-3AD203B41FA5}">
                      <a16:colId xmlns:a16="http://schemas.microsoft.com/office/drawing/2014/main" val="2224886947"/>
                    </a:ext>
                  </a:extLst>
                </a:gridCol>
                <a:gridCol w="1058486">
                  <a:extLst>
                    <a:ext uri="{9D8B030D-6E8A-4147-A177-3AD203B41FA5}">
                      <a16:colId xmlns:a16="http://schemas.microsoft.com/office/drawing/2014/main" val="4105519479"/>
                    </a:ext>
                  </a:extLst>
                </a:gridCol>
              </a:tblGrid>
              <a:tr h="16486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продукта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 граммах)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Возраст в годах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9819090"/>
                  </a:ext>
                </a:extLst>
              </a:tr>
              <a:tr h="2924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– 10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– 13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– 17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 anchor="ctr"/>
                </a:tc>
                <a:extLst>
                  <a:ext uri="{0D108BD9-81ED-4DB2-BD59-A6C34878D82A}">
                    <a16:rowId xmlns:a16="http://schemas.microsoft.com/office/drawing/2014/main" val="1125986217"/>
                  </a:ext>
                </a:extLst>
              </a:tr>
              <a:tr h="205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Хлеб пшеничный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extLst>
                  <a:ext uri="{0D108BD9-81ED-4DB2-BD59-A6C34878D82A}">
                    <a16:rowId xmlns:a16="http://schemas.microsoft.com/office/drawing/2014/main" val="1912306609"/>
                  </a:ext>
                </a:extLst>
              </a:tr>
              <a:tr h="205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Хлеб ржаной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extLst>
                  <a:ext uri="{0D108BD9-81ED-4DB2-BD59-A6C34878D82A}">
                    <a16:rowId xmlns:a16="http://schemas.microsoft.com/office/drawing/2014/main" val="3621363109"/>
                  </a:ext>
                </a:extLst>
              </a:tr>
              <a:tr h="205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Мука картофельная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extLst>
                  <a:ext uri="{0D108BD9-81ED-4DB2-BD59-A6C34878D82A}">
                    <a16:rowId xmlns:a16="http://schemas.microsoft.com/office/drawing/2014/main" val="2007579951"/>
                  </a:ext>
                </a:extLst>
              </a:tr>
              <a:tr h="205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Мука пшеничная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extLst>
                  <a:ext uri="{0D108BD9-81ED-4DB2-BD59-A6C34878D82A}">
                    <a16:rowId xmlns:a16="http://schemas.microsoft.com/office/drawing/2014/main" val="2082533220"/>
                  </a:ext>
                </a:extLst>
              </a:tr>
              <a:tr h="205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Крупа. Макароны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extLst>
                  <a:ext uri="{0D108BD9-81ED-4DB2-BD59-A6C34878D82A}">
                    <a16:rowId xmlns:a16="http://schemas.microsoft.com/office/drawing/2014/main" val="3842595194"/>
                  </a:ext>
                </a:extLst>
              </a:tr>
              <a:tr h="205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Картофель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extLst>
                  <a:ext uri="{0D108BD9-81ED-4DB2-BD59-A6C34878D82A}">
                    <a16:rowId xmlns:a16="http://schemas.microsoft.com/office/drawing/2014/main" val="411606060"/>
                  </a:ext>
                </a:extLst>
              </a:tr>
              <a:tr h="205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Овощи разные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extLst>
                  <a:ext uri="{0D108BD9-81ED-4DB2-BD59-A6C34878D82A}">
                    <a16:rowId xmlns:a16="http://schemas.microsoft.com/office/drawing/2014/main" val="3502264768"/>
                  </a:ext>
                </a:extLst>
              </a:tr>
              <a:tr h="205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Фрукты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extLst>
                  <a:ext uri="{0D108BD9-81ED-4DB2-BD59-A6C34878D82A}">
                    <a16:rowId xmlns:a16="http://schemas.microsoft.com/office/drawing/2014/main" val="3894401938"/>
                  </a:ext>
                </a:extLst>
              </a:tr>
              <a:tr h="205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Сладости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extLst>
                  <a:ext uri="{0D108BD9-81ED-4DB2-BD59-A6C34878D82A}">
                    <a16:rowId xmlns:a16="http://schemas.microsoft.com/office/drawing/2014/main" val="2580177901"/>
                  </a:ext>
                </a:extLst>
              </a:tr>
              <a:tr h="205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Сахар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extLst>
                  <a:ext uri="{0D108BD9-81ED-4DB2-BD59-A6C34878D82A}">
                    <a16:rowId xmlns:a16="http://schemas.microsoft.com/office/drawing/2014/main" val="1495217792"/>
                  </a:ext>
                </a:extLst>
              </a:tr>
              <a:tr h="205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Сухие фрукты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extLst>
                  <a:ext uri="{0D108BD9-81ED-4DB2-BD59-A6C34878D82A}">
                    <a16:rowId xmlns:a16="http://schemas.microsoft.com/office/drawing/2014/main" val="3136544086"/>
                  </a:ext>
                </a:extLst>
              </a:tr>
              <a:tr h="205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Соль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extLst>
                  <a:ext uri="{0D108BD9-81ED-4DB2-BD59-A6C34878D82A}">
                    <a16:rowId xmlns:a16="http://schemas.microsoft.com/office/drawing/2014/main" val="1450152363"/>
                  </a:ext>
                </a:extLst>
              </a:tr>
              <a:tr h="205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Чай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extLst>
                  <a:ext uri="{0D108BD9-81ED-4DB2-BD59-A6C34878D82A}">
                    <a16:rowId xmlns:a16="http://schemas.microsoft.com/office/drawing/2014/main" val="1706102260"/>
                  </a:ext>
                </a:extLst>
              </a:tr>
              <a:tr h="205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Кофе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extLst>
                  <a:ext uri="{0D108BD9-81ED-4DB2-BD59-A6C34878D82A}">
                    <a16:rowId xmlns:a16="http://schemas.microsoft.com/office/drawing/2014/main" val="2883494511"/>
                  </a:ext>
                </a:extLst>
              </a:tr>
              <a:tr h="205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Какао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extLst>
                  <a:ext uri="{0D108BD9-81ED-4DB2-BD59-A6C34878D82A}">
                    <a16:rowId xmlns:a16="http://schemas.microsoft.com/office/drawing/2014/main" val="1187953590"/>
                  </a:ext>
                </a:extLst>
              </a:tr>
              <a:tr h="205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Мясо, печень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extLst>
                  <a:ext uri="{0D108BD9-81ED-4DB2-BD59-A6C34878D82A}">
                    <a16:rowId xmlns:a16="http://schemas.microsoft.com/office/drawing/2014/main" val="3332139122"/>
                  </a:ext>
                </a:extLst>
              </a:tr>
              <a:tr h="205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Рыба (филе)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extLst>
                  <a:ext uri="{0D108BD9-81ED-4DB2-BD59-A6C34878D82A}">
                    <a16:rowId xmlns:a16="http://schemas.microsoft.com/office/drawing/2014/main" val="2801625343"/>
                  </a:ext>
                </a:extLst>
              </a:tr>
              <a:tr h="205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Яйцо (шт.)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extLst>
                  <a:ext uri="{0D108BD9-81ED-4DB2-BD59-A6C34878D82A}">
                    <a16:rowId xmlns:a16="http://schemas.microsoft.com/office/drawing/2014/main" val="1629077887"/>
                  </a:ext>
                </a:extLst>
              </a:tr>
              <a:tr h="205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Масло сливочное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extLst>
                  <a:ext uri="{0D108BD9-81ED-4DB2-BD59-A6C34878D82A}">
                    <a16:rowId xmlns:a16="http://schemas.microsoft.com/office/drawing/2014/main" val="4175826306"/>
                  </a:ext>
                </a:extLst>
              </a:tr>
              <a:tr h="3140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Масло растительное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extLst>
                  <a:ext uri="{0D108BD9-81ED-4DB2-BD59-A6C34878D82A}">
                    <a16:rowId xmlns:a16="http://schemas.microsoft.com/office/drawing/2014/main" val="570670614"/>
                  </a:ext>
                </a:extLst>
              </a:tr>
              <a:tr h="205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Творог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extLst>
                  <a:ext uri="{0D108BD9-81ED-4DB2-BD59-A6C34878D82A}">
                    <a16:rowId xmlns:a16="http://schemas.microsoft.com/office/drawing/2014/main" val="1713430653"/>
                  </a:ext>
                </a:extLst>
              </a:tr>
              <a:tr h="205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Молоко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extLst>
                  <a:ext uri="{0D108BD9-81ED-4DB2-BD59-A6C34878D82A}">
                    <a16:rowId xmlns:a16="http://schemas.microsoft.com/office/drawing/2014/main" val="1447969549"/>
                  </a:ext>
                </a:extLst>
              </a:tr>
              <a:tr h="205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Сметана (сливки)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extLst>
                  <a:ext uri="{0D108BD9-81ED-4DB2-BD59-A6C34878D82A}">
                    <a16:rowId xmlns:a16="http://schemas.microsoft.com/office/drawing/2014/main" val="1305245293"/>
                  </a:ext>
                </a:extLst>
              </a:tr>
              <a:tr h="205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Сыр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extLst>
                  <a:ext uri="{0D108BD9-81ED-4DB2-BD59-A6C34878D82A}">
                    <a16:rowId xmlns:a16="http://schemas.microsoft.com/office/drawing/2014/main" val="37524494"/>
                  </a:ext>
                </a:extLst>
              </a:tr>
              <a:tr h="205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Маргарин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107" marR="37107" marT="0" marB="0"/>
                </a:tc>
                <a:extLst>
                  <a:ext uri="{0D108BD9-81ED-4DB2-BD59-A6C34878D82A}">
                    <a16:rowId xmlns:a16="http://schemas.microsoft.com/office/drawing/2014/main" val="1670076817"/>
                  </a:ext>
                </a:extLst>
              </a:tr>
            </a:tbl>
          </a:graphicData>
        </a:graphic>
      </p:graphicFrame>
      <p:sp>
        <p:nvSpPr>
          <p:cNvPr id="5" name="Пузырек для мыслей: облако 4">
            <a:extLst>
              <a:ext uri="{FF2B5EF4-FFF2-40B4-BE49-F238E27FC236}">
                <a16:creationId xmlns:a16="http://schemas.microsoft.com/office/drawing/2014/main" id="{A7F63032-844F-471B-8F7F-D99038208E77}"/>
              </a:ext>
            </a:extLst>
          </p:cNvPr>
          <p:cNvSpPr/>
          <p:nvPr/>
        </p:nvSpPr>
        <p:spPr>
          <a:xfrm>
            <a:off x="195743" y="5011503"/>
            <a:ext cx="5938765" cy="1405533"/>
          </a:xfrm>
          <a:prstGeom prst="cloudCallout">
            <a:avLst/>
          </a:prstGeom>
          <a:solidFill>
            <a:schemeClr val="accent6">
              <a:alpha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«Мы живем не для того, чтобы есть, а едим для того, чтобы жить»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Сократ</a:t>
            </a:r>
          </a:p>
        </p:txBody>
      </p:sp>
      <p:sp>
        <p:nvSpPr>
          <p:cNvPr id="6" name="Стрелка: пятиугольник 5">
            <a:extLst>
              <a:ext uri="{FF2B5EF4-FFF2-40B4-BE49-F238E27FC236}">
                <a16:creationId xmlns:a16="http://schemas.microsoft.com/office/drawing/2014/main" id="{4837D4D0-1F9C-4768-A798-0BC5B26DA17A}"/>
              </a:ext>
            </a:extLst>
          </p:cNvPr>
          <p:cNvSpPr/>
          <p:nvPr/>
        </p:nvSpPr>
        <p:spPr>
          <a:xfrm>
            <a:off x="791200" y="320520"/>
            <a:ext cx="5500543" cy="540000"/>
          </a:xfrm>
          <a:prstGeom prst="homePlate">
            <a:avLst/>
          </a:prstGeom>
          <a:solidFill>
            <a:schemeClr val="accent4">
              <a:alpha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Суточный набор продуктов школьников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05C7BAA-65EA-4001-8B70-275C77C770A0}"/>
              </a:ext>
            </a:extLst>
          </p:cNvPr>
          <p:cNvSpPr/>
          <p:nvPr/>
        </p:nvSpPr>
        <p:spPr>
          <a:xfrm>
            <a:off x="157235" y="1769280"/>
            <a:ext cx="590025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Aft>
                <a:spcPts val="0"/>
              </a:spcAft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здоровья детей важнейшее значение имеет правильное соотношение питательных веществ. В меню школьника обязательно должны входить продукты, содержащие не только белки, жиры и углеводы, но и незаменимые аминокислоты, витамины, некоторые жирные кислоты, минералы и микроэлементы.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CB19E928-92E1-4D3D-94BB-A732CC73D1CD}"/>
              </a:ext>
            </a:extLst>
          </p:cNvPr>
          <p:cNvSpPr/>
          <p:nvPr/>
        </p:nvSpPr>
        <p:spPr>
          <a:xfrm>
            <a:off x="195743" y="935309"/>
            <a:ext cx="5900257" cy="783193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Сбалансированное питание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определенное соотношение в рационе всех компонентов питания. </a:t>
            </a:r>
            <a:endParaRPr lang="ru-RU" sz="2000" dirty="0">
              <a:solidFill>
                <a:schemeClr val="tx2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0360CCE9-CA5C-49D2-BD64-84FA95BA6414}"/>
              </a:ext>
            </a:extLst>
          </p:cNvPr>
          <p:cNvSpPr/>
          <p:nvPr/>
        </p:nvSpPr>
        <p:spPr>
          <a:xfrm>
            <a:off x="176488" y="3983602"/>
            <a:ext cx="5938765" cy="648000"/>
          </a:xfrm>
          <a:prstGeom prst="round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Соотношение между белками, жирами и углеводами должно быть 1:1:4 </a:t>
            </a:r>
          </a:p>
        </p:txBody>
      </p:sp>
    </p:spTree>
    <p:extLst>
      <p:ext uri="{BB962C8B-B14F-4D97-AF65-F5344CB8AC3E}">
        <p14:creationId xmlns:p14="http://schemas.microsoft.com/office/powerpoint/2010/main" val="32003679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722</TotalTime>
  <Words>1685</Words>
  <Application>Microsoft Office PowerPoint</Application>
  <PresentationFormat>Широкоэкранный</PresentationFormat>
  <Paragraphs>361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PT Sans</vt:lpstr>
      <vt:lpstr>Times New Roman</vt:lpstr>
      <vt:lpstr>Тема Office</vt:lpstr>
      <vt:lpstr>ПРАВИЛЬНОЕ ПИТАНИЕ – ЗАЛОГ ЗДОРОВЬЯ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Правильное питание – залог здоровья</dc:title>
  <dc:creator>User</dc:creator>
  <cp:lastModifiedBy>teacher</cp:lastModifiedBy>
  <cp:revision>78</cp:revision>
  <dcterms:created xsi:type="dcterms:W3CDTF">2026-03-01T10:43:21Z</dcterms:created>
  <dcterms:modified xsi:type="dcterms:W3CDTF">2026-06-29T01:46:07Z</dcterms:modified>
</cp:coreProperties>
</file>