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62" r:id="rId7"/>
    <p:sldId id="267" r:id="rId8"/>
    <p:sldId id="259" r:id="rId9"/>
    <p:sldId id="263" r:id="rId10"/>
    <p:sldId id="264" r:id="rId11"/>
    <p:sldId id="265" r:id="rId12"/>
    <p:sldId id="266" r:id="rId13"/>
    <p:sldId id="270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"Незаконченные предложения"</a:t>
            </a:r>
          </a:p>
          <a:p>
            <a:pPr>
              <a:defRPr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 Е.В. Федотова, И.В. Скворцова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F00-47C5-8F4C-19F2C5885AE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F00-47C5-8F4C-19F2C5885AE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F00-47C5-8F4C-19F2C5885A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Лист1!$A$1:$A$3</c:f>
              <c:strCache>
                <c:ptCount val="3"/>
                <c:pt idx="0">
                  <c:v>высокий</c:v>
                </c:pt>
                <c:pt idx="1">
                  <c:v>низкий</c:v>
                </c:pt>
                <c:pt idx="2">
                  <c:v>средний</c:v>
                </c:pt>
              </c:strCache>
            </c:strRef>
          </c:cat>
          <c:val>
            <c:numRef>
              <c:f>Лист1!$B$1:$B$3</c:f>
              <c:numCache>
                <c:formatCode>0%</c:formatCode>
                <c:ptCount val="3"/>
                <c:pt idx="0">
                  <c:v>7.0000000000000007E-2</c:v>
                </c:pt>
                <c:pt idx="1">
                  <c:v>0.72</c:v>
                </c:pt>
                <c:pt idx="2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F00-47C5-8F4C-19F2C5885AEE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14248008389334924"/>
          <c:y val="0.92084891644527678"/>
          <c:w val="0.71055470221763295"/>
          <c:h val="5.83902508001230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"Я-патриот"</a:t>
            </a:r>
          </a:p>
          <a:p>
            <a:pPr>
              <a:defRPr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Н. Бирюкова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D4F-45C5-AD96-5EE3B8FB7CAC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D4F-45C5-AD96-5EE3B8FB7CAC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D4F-45C5-AD96-5EE3B8FB7C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Лист1!$A$1:$A$3</c:f>
              <c:strCache>
                <c:ptCount val="3"/>
                <c:pt idx="0">
                  <c:v>низкий</c:v>
                </c:pt>
                <c:pt idx="1">
                  <c:v>средний</c:v>
                </c:pt>
                <c:pt idx="2">
                  <c:v>высокий</c:v>
                </c:pt>
              </c:strCache>
            </c:strRef>
          </c:cat>
          <c:val>
            <c:numRef>
              <c:f>Лист1!$B$1:$B$3</c:f>
              <c:numCache>
                <c:formatCode>0%</c:formatCode>
                <c:ptCount val="3"/>
                <c:pt idx="0">
                  <c:v>0.79</c:v>
                </c:pt>
                <c:pt idx="1">
                  <c:v>0.14000000000000001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D4F-45C5-AD96-5EE3B8FB7CA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школьной мотивации обучающихся на 10.09.2024г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75B-4821-A953-69D165D9422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75B-4821-A953-69D165D9422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75B-4821-A953-69D165D9422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Лист1!$A$1:$A$3</c:f>
              <c:strCache>
                <c:ptCount val="3"/>
                <c:pt idx="0">
                  <c:v>высокий 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Лист1!$B$1:$B$3</c:f>
              <c:numCache>
                <c:formatCode>0%</c:formatCode>
                <c:ptCount val="3"/>
                <c:pt idx="0">
                  <c:v>0.03</c:v>
                </c:pt>
                <c:pt idx="1">
                  <c:v>0.85</c:v>
                </c:pt>
                <c:pt idx="2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5B-4821-A953-69D165D94221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школьной мотивации обучающихся на 3.02.2025 г.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780-4095-A230-862DF54E98CE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780-4095-A230-862DF54E98CE}"/>
              </c:ext>
            </c:extLst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780-4095-A230-862DF54E98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Лист1!$A$1:$A$3</c:f>
              <c:strCache>
                <c:ptCount val="3"/>
                <c:pt idx="0">
                  <c:v>низкий</c:v>
                </c:pt>
                <c:pt idx="1">
                  <c:v>высокий</c:v>
                </c:pt>
                <c:pt idx="2">
                  <c:v>средний</c:v>
                </c:pt>
              </c:strCache>
            </c:strRef>
          </c:cat>
          <c:val>
            <c:numRef>
              <c:f>Лист1!$B$1:$B$3</c:f>
              <c:numCache>
                <c:formatCode>0%</c:formatCode>
                <c:ptCount val="3"/>
                <c:pt idx="0">
                  <c:v>0.1</c:v>
                </c:pt>
                <c:pt idx="1">
                  <c:v>0.08</c:v>
                </c:pt>
                <c:pt idx="2">
                  <c:v>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780-4095-A230-862DF54E98CE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5265C5-097E-27C1-A725-47F24636BD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493E7CF-5795-0C25-63C9-D34A78154E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D0BC79-BBE8-0A82-842A-D661F7C09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953A53-BBC4-06D3-0A61-95258CEF2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65718D-EB26-861A-1870-201D8A3F7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311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4A1B8A-4581-141D-0B7A-D7E9431B9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F008855-6291-FFA2-1E72-36905401AE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677668-E768-93AE-0023-482528B59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D2579A-B3DC-C67E-E370-25C20F214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9ED286-128E-F4CF-38DB-D159AC229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708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EB7279D-2A16-17A8-F228-891F595BE9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B3939B3-8975-7899-F256-9C08975C21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902A32-FA88-ADC1-CE38-317A7AF80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DD8829-8A2F-FFFB-FE8F-41A1D6B2F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4F1284-F3F6-043B-7ADB-6B875F9AF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012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6E1E3C-CD49-6CAC-5F99-BD5BBE6DE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6C6CC0-C26B-6052-EC76-0D2EEAE547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4507DD-A258-9918-A6F7-894B40AF9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A6C221-191C-E526-B474-59B1A11ED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3760AC-4FD7-C2EF-2725-7C4955BE0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932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5C81AE-FDDC-3EA7-96AD-665A7100D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747871-D5D4-49C2-08C7-FCD871D75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99CA56-1FD6-86EC-8D9C-89583B5B9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F2E606-348D-91F7-2E76-8336F58AB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37A874-79C0-C7C6-BA47-44972683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833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8A94E5-5BA3-8638-E3DD-9FBDEEC28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18B6A2-0570-7E7F-0E4E-101BD1891A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DFF6FC9-BA4D-EEB1-8FFC-5AC09C142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576D0B-D667-EADC-E7F9-BFA45E890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0CA5C0-254D-65A4-5D3F-EDB1B7A58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FAA8FA-3798-2CA0-CD17-2871B9A55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139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BE5BB9-A48A-CFCE-51EE-EAF04C28C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08F349-47AD-F872-E45D-F5478D2550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E4114CB-79A2-3713-8DCD-A85933D197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289AEFA-9D1C-61A7-96E4-2795EFE9A3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3636860-E842-19EB-C073-88A08FB803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CA54C9C-9E42-40D0-2FEB-0212517D8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259838B-AED0-EBB0-711F-1E6EA6350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6B0BF4E-43C7-33A8-B6FE-8E34EAB22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6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263325-BFA3-0DEA-E56C-66AB1A909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F941315-B098-CBBC-7E76-11DB12E3C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A540398-14C6-5034-7D6E-F689C35C0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C9898E8-DDF5-82CD-C59F-0FA02AC4B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999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B236B57-B8DC-31EF-A5A4-7D829F882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EC4002B-D01B-B13B-0635-8A5384D8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D2FCE2C-58BC-14B9-A328-4D099D79A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267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130823-C46A-315C-7391-A11FBC8C0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402C59-6A99-5ABC-1924-684680EFCB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043D11A-6913-3B6D-2DD5-13670BB6C9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CD544D-E417-8FF1-385C-C0615067E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14ED046-B8FB-CDA8-8517-FA4999195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8049D5-D7B6-4DD1-AC25-1F6C33704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877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07144D-FBEF-9261-891E-64E1F8355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1FD7584-B1E2-0766-9079-ED0DA51CC7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A86D94A-B2BD-DF34-0525-17EA0FDCDB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17BCA92-940E-ADB3-746E-E2EBA3E11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C64413-4FC2-373D-8BDA-56C40CC59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26B4591-2DCD-873F-2F00-4EDC1DE2C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4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20EF40-4602-FEFE-8DB0-65AF1FDF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42ACB5-12A8-F43F-281C-7C8B8CAE18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8DC768-5624-AB1E-9D77-96BD2482B6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98ACB-0836-46E2-9237-7199855838A6}" type="datetimeFigureOut">
              <a:rPr lang="ru-RU" smtClean="0"/>
              <a:t>05.02.2025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486387-8580-6DFD-5ABF-795B09DAC4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370164-BB07-88B3-7AD4-88897AEDAC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3D40D-03DB-4A24-A9BC-D9D2A7BBD3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506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E0CED316-25A5-194C-7123-E7A4DBAD7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1E79B9-ACD2-E0EE-CB9E-34A3EFA774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6" t="12381" r="9853" b="15941"/>
          <a:stretch/>
        </p:blipFill>
        <p:spPr>
          <a:xfrm>
            <a:off x="975824" y="1977111"/>
            <a:ext cx="2197564" cy="27984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E0C65A-5CFA-B69D-FED2-95845569C19F}"/>
              </a:ext>
            </a:extLst>
          </p:cNvPr>
          <p:cNvSpPr txBox="1"/>
          <p:nvPr/>
        </p:nvSpPr>
        <p:spPr>
          <a:xfrm>
            <a:off x="3864077" y="1898190"/>
            <a:ext cx="68629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Закревская Олеся Олеговна</a:t>
            </a:r>
          </a:p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«Школа №176»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4F59E0-271F-965E-9C52-5A5633B66DBB}"/>
              </a:ext>
            </a:extLst>
          </p:cNvPr>
          <p:cNvSpPr txBox="1"/>
          <p:nvPr/>
        </p:nvSpPr>
        <p:spPr>
          <a:xfrm>
            <a:off x="5496232" y="5722063"/>
            <a:ext cx="4041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 2025 г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FEA5E5-210A-F930-827E-2B40D900C5C0}"/>
              </a:ext>
            </a:extLst>
          </p:cNvPr>
          <p:cNvSpPr txBox="1"/>
          <p:nvPr/>
        </p:nvSpPr>
        <p:spPr>
          <a:xfrm>
            <a:off x="5496232" y="1684723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Панорама педагогических идей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C91523-9A6D-0861-49CC-1D466C04DF65}"/>
              </a:ext>
            </a:extLst>
          </p:cNvPr>
          <p:cNvSpPr txBox="1"/>
          <p:nvPr/>
        </p:nvSpPr>
        <p:spPr>
          <a:xfrm>
            <a:off x="3864077" y="4986236"/>
            <a:ext cx="8160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Нравственно-патриотический проект «Хранители Родины»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F1FF49-2931-38CC-2FE8-F2113F906172}"/>
              </a:ext>
            </a:extLst>
          </p:cNvPr>
          <p:cNvSpPr txBox="1"/>
          <p:nvPr/>
        </p:nvSpPr>
        <p:spPr>
          <a:xfrm>
            <a:off x="-1012723" y="843117"/>
            <a:ext cx="61746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8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«России не станет тогда, когда не станет</a:t>
            </a:r>
            <a:endParaRPr lang="ru-RU" sz="14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r"/>
            <a:r>
              <a:rPr lang="ru-RU" sz="18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последнего патриота» -</a:t>
            </a:r>
            <a:endParaRPr lang="ru-RU" sz="14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r"/>
            <a:r>
              <a:rPr lang="ru-RU" sz="1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Н. М. Карамзин</a:t>
            </a:r>
            <a:r>
              <a:rPr lang="ru-RU" sz="1600" b="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14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604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981C3-3412-E9E9-927B-15C09EB0A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6AE2EA7D-BEFC-0AE7-99B8-2D6766743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8E5F7CD-17A8-4FE9-C251-43DAF71C73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177" t="48316" r="50000" b="19139"/>
          <a:stretch/>
        </p:blipFill>
        <p:spPr>
          <a:xfrm>
            <a:off x="1718422" y="778135"/>
            <a:ext cx="3836803" cy="307757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98BDA88-B740-7ECA-BE97-837A79BBCD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355" t="29679" r="52339" b="38780"/>
          <a:stretch/>
        </p:blipFill>
        <p:spPr>
          <a:xfrm>
            <a:off x="7866428" y="1077130"/>
            <a:ext cx="3046756" cy="259582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E358367-9EB1-F528-BAD1-A0DC349981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003" y="4509147"/>
            <a:ext cx="4614312" cy="207644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DA843E8-6D33-16CD-8FDB-A7F4C1A27B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650" y="4486530"/>
            <a:ext cx="4614312" cy="207644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030105A-A1F7-5159-3491-7BED967460EF}"/>
              </a:ext>
            </a:extLst>
          </p:cNvPr>
          <p:cNvSpPr txBox="1"/>
          <p:nvPr/>
        </p:nvSpPr>
        <p:spPr>
          <a:xfrm>
            <a:off x="803261" y="272413"/>
            <a:ext cx="57961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час: «Край родной, Нижегородский»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11FC76-817D-5661-B4BA-6D85739B4593}"/>
              </a:ext>
            </a:extLst>
          </p:cNvPr>
          <p:cNvSpPr txBox="1"/>
          <p:nvPr/>
        </p:nvSpPr>
        <p:spPr>
          <a:xfrm>
            <a:off x="6587612" y="295029"/>
            <a:ext cx="5604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«Одень куклу в национальный костюм»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9DE91D-5E44-2445-7C99-10CA1EED51FC}"/>
              </a:ext>
            </a:extLst>
          </p:cNvPr>
          <p:cNvSpPr txBox="1"/>
          <p:nvPr/>
        </p:nvSpPr>
        <p:spPr>
          <a:xfrm>
            <a:off x="3985488" y="3881409"/>
            <a:ext cx="6194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фабрики елочных игрушек «Ариэль»</a:t>
            </a:r>
          </a:p>
        </p:txBody>
      </p:sp>
    </p:spTree>
    <p:extLst>
      <p:ext uri="{BB962C8B-B14F-4D97-AF65-F5344CB8AC3E}">
        <p14:creationId xmlns:p14="http://schemas.microsoft.com/office/powerpoint/2010/main" val="3047298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0CD9C-592A-26E5-46E9-A7FC909E6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DDFAD93C-CC61-F194-5875-239C569B9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010838-4CE9-CBAB-62B9-1353155B3E51}"/>
              </a:ext>
            </a:extLst>
          </p:cNvPr>
          <p:cNvSpPr txBox="1"/>
          <p:nvPr/>
        </p:nvSpPr>
        <p:spPr>
          <a:xfrm>
            <a:off x="4237704" y="216621"/>
            <a:ext cx="8504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«Живи и помни»</a:t>
            </a:r>
          </a:p>
        </p:txBody>
      </p:sp>
      <p:pic>
        <p:nvPicPr>
          <p:cNvPr id="3" name="Рисунок 2" descr="DSC_2254.JPG">
            <a:extLst>
              <a:ext uri="{FF2B5EF4-FFF2-40B4-BE49-F238E27FC236}">
                <a16:creationId xmlns:a16="http://schemas.microsoft.com/office/drawing/2014/main" id="{0F28E845-60CE-0445-9E2E-4CB1153453A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2830" y="643351"/>
            <a:ext cx="4488265" cy="2986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D:\Рабочий стол\ФОТОГРАФИИ 2014-2015\Фото по проекту Живи и ПОмни\интерактивная выставка для 5 классов 30.04.15\IMG_1390.JPG">
            <a:extLst>
              <a:ext uri="{FF2B5EF4-FFF2-40B4-BE49-F238E27FC236}">
                <a16:creationId xmlns:a16="http://schemas.microsoft.com/office/drawing/2014/main" id="{DCD34A9D-406C-2E57-CEFB-A0B08CE87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1488" y="3629903"/>
            <a:ext cx="4409607" cy="2939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1CC67337-236E-50AE-F507-919EE9EF4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835" y="810709"/>
            <a:ext cx="4127335" cy="549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695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5B59E-9C9B-AC8B-55B2-D38688F63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2C27D3B3-1439-F8A5-4563-B5297DF63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9A3606-4304-ED70-5338-58F31F9F3B5E}"/>
              </a:ext>
            </a:extLst>
          </p:cNvPr>
          <p:cNvSpPr txBox="1"/>
          <p:nvPr/>
        </p:nvSpPr>
        <p:spPr>
          <a:xfrm>
            <a:off x="4237704" y="216621"/>
            <a:ext cx="8504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«Живи и помни»</a:t>
            </a:r>
          </a:p>
        </p:txBody>
      </p:sp>
      <p:pic>
        <p:nvPicPr>
          <p:cNvPr id="6" name="Рисунок 5" descr="DSC00276.JPG">
            <a:extLst>
              <a:ext uri="{FF2B5EF4-FFF2-40B4-BE49-F238E27FC236}">
                <a16:creationId xmlns:a16="http://schemas.microsoft.com/office/drawing/2014/main" id="{53C30F0C-A184-251C-657D-3A084356235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343" y="1193175"/>
            <a:ext cx="5232063" cy="3859718"/>
          </a:xfrm>
          <a:prstGeom prst="rect">
            <a:avLst/>
          </a:prstGeom>
        </p:spPr>
      </p:pic>
      <p:pic>
        <p:nvPicPr>
          <p:cNvPr id="7" name="Picture 2" descr="D:\Рабочий стол\ФОТОГРАФИИ 2014-2015\Фото по проекту Живи и ПОмни\6  мая 2015\DSC_0426_resize.JPG">
            <a:extLst>
              <a:ext uri="{FF2B5EF4-FFF2-40B4-BE49-F238E27FC236}">
                <a16:creationId xmlns:a16="http://schemas.microsoft.com/office/drawing/2014/main" id="{9336F353-BC5D-92BD-119B-D4861B064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8596" y="1091381"/>
            <a:ext cx="5768566" cy="3831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D546B7-A4E3-E87E-0FAC-3272AC660328}"/>
              </a:ext>
            </a:extLst>
          </p:cNvPr>
          <p:cNvSpPr txBox="1"/>
          <p:nvPr/>
        </p:nvSpPr>
        <p:spPr>
          <a:xfrm>
            <a:off x="794393" y="5295493"/>
            <a:ext cx="4925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Высадка деревьев на территории школьного двора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AEC27D-A02D-ADA2-2EE6-C380F270F93A}"/>
              </a:ext>
            </a:extLst>
          </p:cNvPr>
          <p:cNvSpPr txBox="1"/>
          <p:nvPr/>
        </p:nvSpPr>
        <p:spPr>
          <a:xfrm>
            <a:off x="6754761" y="5295493"/>
            <a:ext cx="49357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Запуск «корабля памяти» на мещерском озере</a:t>
            </a:r>
          </a:p>
        </p:txBody>
      </p:sp>
    </p:spTree>
    <p:extLst>
      <p:ext uri="{BB962C8B-B14F-4D97-AF65-F5344CB8AC3E}">
        <p14:creationId xmlns:p14="http://schemas.microsoft.com/office/powerpoint/2010/main" val="4225246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7FB090-1DF0-AD6D-F71D-B53F53B57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8DB52446-EB72-34AA-4D69-5033E8B0E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Содержимое 4" descr="ярмарка 2013 (68).JPG">
            <a:extLst>
              <a:ext uri="{FF2B5EF4-FFF2-40B4-BE49-F238E27FC236}">
                <a16:creationId xmlns:a16="http://schemas.microsoft.com/office/drawing/2014/main" id="{ECBC8D27-6E57-35CB-CD15-A9975C1090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14051"/>
          <a:stretch/>
        </p:blipFill>
        <p:spPr>
          <a:xfrm>
            <a:off x="109823" y="1453331"/>
            <a:ext cx="6068495" cy="3477235"/>
          </a:xfrm>
          <a:solidFill>
            <a:srgbClr val="FFFF00"/>
          </a:solidFill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7CDE0608-5629-72F6-4DAC-B6BE3ABF1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749" y="2936814"/>
            <a:ext cx="5404464" cy="304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D438D7-27F5-4E1E-840D-D2226C5EE46B}"/>
              </a:ext>
            </a:extLst>
          </p:cNvPr>
          <p:cNvSpPr txBox="1"/>
          <p:nvPr/>
        </p:nvSpPr>
        <p:spPr>
          <a:xfrm>
            <a:off x="7266039" y="1877961"/>
            <a:ext cx="4109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«Масленица»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439B56-15E4-AB2F-F5C8-D842FD319648}"/>
              </a:ext>
            </a:extLst>
          </p:cNvPr>
          <p:cNvSpPr txBox="1"/>
          <p:nvPr/>
        </p:nvSpPr>
        <p:spPr>
          <a:xfrm>
            <a:off x="1651819" y="776748"/>
            <a:ext cx="4109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ярмарка</a:t>
            </a:r>
          </a:p>
        </p:txBody>
      </p:sp>
    </p:spTree>
    <p:extLst>
      <p:ext uri="{BB962C8B-B14F-4D97-AF65-F5344CB8AC3E}">
        <p14:creationId xmlns:p14="http://schemas.microsoft.com/office/powerpoint/2010/main" val="4103738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9EC1F6-BC15-2682-8B06-0038C4F96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AB0D8970-F1F1-E59B-017F-3C4BE46C2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F42FB35-40E2-74BC-93BC-43C3380F3B8F}"/>
              </a:ext>
            </a:extLst>
          </p:cNvPr>
          <p:cNvSpPr/>
          <p:nvPr/>
        </p:nvSpPr>
        <p:spPr>
          <a:xfrm>
            <a:off x="1465252" y="1927521"/>
            <a:ext cx="909459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4400" b="1" dirty="0">
                <a:solidFill>
                  <a:srgbClr val="2C2C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 основе полноценного</a:t>
            </a:r>
          </a:p>
          <a:p>
            <a:pPr algn="ctr" fontAlgn="base"/>
            <a:r>
              <a:rPr lang="ru-RU" sz="4400" b="1" dirty="0">
                <a:solidFill>
                  <a:srgbClr val="2C2C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 человека — </a:t>
            </a:r>
          </a:p>
          <a:p>
            <a:pPr algn="ctr" fontAlgn="base"/>
            <a:r>
              <a:rPr lang="ru-RU" sz="4400" b="1" dirty="0">
                <a:solidFill>
                  <a:srgbClr val="2C2C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любовь»</a:t>
            </a:r>
          </a:p>
          <a:p>
            <a:pPr fontAlgn="base"/>
            <a:endParaRPr lang="ru-RU" b="1" i="0" dirty="0">
              <a:solidFill>
                <a:srgbClr val="2C2C2C"/>
              </a:solidFill>
              <a:effectLst/>
              <a:latin typeface="FuturaPT"/>
            </a:endParaRPr>
          </a:p>
          <a:p>
            <a:pPr algn="r" fontAlgn="base"/>
            <a:r>
              <a:rPr lang="ru-RU" sz="3200" b="1" i="0" dirty="0">
                <a:solidFill>
                  <a:srgbClr val="2C2C2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В.В. Путин</a:t>
            </a:r>
          </a:p>
        </p:txBody>
      </p:sp>
    </p:spTree>
    <p:extLst>
      <p:ext uri="{BB962C8B-B14F-4D97-AF65-F5344CB8AC3E}">
        <p14:creationId xmlns:p14="http://schemas.microsoft.com/office/powerpoint/2010/main" val="2280156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9B1C6-BA12-0E85-5046-D540E8FF0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icture background">
            <a:extLst>
              <a:ext uri="{FF2B5EF4-FFF2-40B4-BE49-F238E27FC236}">
                <a16:creationId xmlns:a16="http://schemas.microsoft.com/office/drawing/2014/main" id="{C2CBAEBC-2A6B-8253-3DA7-D4F5A2DEF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0BAEE9-B64E-1227-6231-F03804EB673C}"/>
              </a:ext>
            </a:extLst>
          </p:cNvPr>
          <p:cNvSpPr txBox="1"/>
          <p:nvPr/>
        </p:nvSpPr>
        <p:spPr>
          <a:xfrm>
            <a:off x="511279" y="581457"/>
            <a:ext cx="8239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«Мы должны строить свое будущее на прочном фундаменте. И такой фундамент – это патриотизм» В.В. Путин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Picture background">
            <a:extLst>
              <a:ext uri="{FF2B5EF4-FFF2-40B4-BE49-F238E27FC236}">
                <a16:creationId xmlns:a16="http://schemas.microsoft.com/office/drawing/2014/main" id="{DCBD15A7-DBF1-B5DA-3964-092BA356E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790" y="413443"/>
            <a:ext cx="2117931" cy="282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5330B2-9328-BF11-AD6B-836FA068B7ED}"/>
              </a:ext>
            </a:extLst>
          </p:cNvPr>
          <p:cNvSpPr txBox="1"/>
          <p:nvPr/>
        </p:nvSpPr>
        <p:spPr>
          <a:xfrm>
            <a:off x="963561" y="2413337"/>
            <a:ext cx="84360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21 век – век компьютеризации, инноваций, новых технологий. Это важно, это современно. Но проблема воспитания остается одной из самых важных проблем на данном этапе времени. Проблема патриотизма в наше время – это одна из актуальных и серьезных проблем общества. Мы должны передать эстафету памяти, показать подрастающему поколению величие и самоотверженность подвига советских людей, завоевавших Победу. Воспитывая у детей патриотизм, мы воспитываем и духовно – нравственные качества. Это всё взаимосвязано.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324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ED708-8655-53B6-C071-32112C218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B04ED681-7149-FCCD-C698-C406E4A00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3216E7-AFB9-C1A1-7C20-A1F506015209}"/>
              </a:ext>
            </a:extLst>
          </p:cNvPr>
          <p:cNvSpPr txBox="1"/>
          <p:nvPr/>
        </p:nvSpPr>
        <p:spPr>
          <a:xfrm>
            <a:off x="1533833" y="599768"/>
            <a:ext cx="101173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Основы нравственно-патриотического воспитания </a:t>
            </a:r>
          </a:p>
          <a:p>
            <a:pPr algn="ctr"/>
            <a:r>
              <a:rPr lang="ru-RU" sz="2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младших школьников </a:t>
            </a:r>
          </a:p>
          <a:p>
            <a:pPr algn="ctr"/>
            <a:r>
              <a:rPr lang="ru-RU" sz="2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(научные труды и исследования)</a:t>
            </a:r>
            <a:endParaRPr lang="ru-RU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4E0AAD-A2D0-53EE-8C07-8E4B113CAF7A}"/>
              </a:ext>
            </a:extLst>
          </p:cNvPr>
          <p:cNvSpPr txBox="1"/>
          <p:nvPr/>
        </p:nvSpPr>
        <p:spPr>
          <a:xfrm>
            <a:off x="1263446" y="2467289"/>
            <a:ext cx="10658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В исследованиях, проведенных учеными </a:t>
            </a: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В.Г. Нечаевой, Т.А. Марковой, А.А. Анциферовой, Н.Ф. Виноградовой, В. Г. </a:t>
            </a:r>
            <a:r>
              <a:rPr lang="ru-RU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Пушминой</a:t>
            </a: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и др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., воспитание патриотизма рассматривается, как одна из сторон нравственного воспитания в процессе формирования у детей общественных представлений.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2BD9EA-92A6-9CAE-4290-1616AD0B03D3}"/>
              </a:ext>
            </a:extLst>
          </p:cNvPr>
          <p:cNvSpPr txBox="1"/>
          <p:nvPr/>
        </p:nvSpPr>
        <p:spPr>
          <a:xfrm>
            <a:off x="1415844" y="3467382"/>
            <a:ext cx="98125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b="0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	Содержание патриотизма и идеи относительно его воспитания рассматриваются в наследии таких известных ученых и писателей, как </a:t>
            </a:r>
            <a:r>
              <a:rPr lang="ru-RU" sz="1800" b="1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Н. А. Бердяев, В. Г. Белинский, Н. Г. Чернышевский, Л. Н. Толстой</a:t>
            </a:r>
            <a:r>
              <a:rPr lang="ru-RU" sz="1800" b="0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; православных ученых, исследующих патриотизм как богоугодное чувство любви к Родине (</a:t>
            </a:r>
            <a:r>
              <a:rPr lang="ru-RU" sz="1800" b="1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В. В. Зеньковский, И.А. Ильин, В. В. Розанов др</a:t>
            </a:r>
            <a:r>
              <a:rPr lang="ru-RU" sz="1800" b="0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.); представителей педагогической науки ХХ века (</a:t>
            </a:r>
            <a:r>
              <a:rPr lang="ru-RU" sz="1800" b="1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А.С. Макаренко, В.А. Сухомлинский, П.Ф. </a:t>
            </a:r>
            <a:r>
              <a:rPr lang="ru-RU" sz="1800" b="1" i="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Каптерев</a:t>
            </a:r>
            <a:r>
              <a:rPr lang="ru-RU" sz="1800" b="1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, Н. К. Крупская, А. В. Луначарский и д</a:t>
            </a:r>
            <a:r>
              <a:rPr lang="ru-RU" sz="1800" b="0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р.).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5568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931D0432-591B-9730-D411-A11A094B0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7B3FC4-33D7-166D-8B5A-27BDC0D12F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488" t="37888" r="41421" b="24958"/>
          <a:stretch/>
        </p:blipFill>
        <p:spPr>
          <a:xfrm>
            <a:off x="1436913" y="693336"/>
            <a:ext cx="9917723" cy="50442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B730DB-CD5A-E73B-DBB6-F4B23BB98636}"/>
              </a:ext>
            </a:extLst>
          </p:cNvPr>
          <p:cNvSpPr txBox="1"/>
          <p:nvPr/>
        </p:nvSpPr>
        <p:spPr>
          <a:xfrm>
            <a:off x="3224980" y="6004741"/>
            <a:ext cx="70398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1. Уровни результатов внеурочной деятельности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3130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B15BDFCC-BC91-F2D7-807F-68AB92DB8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153644-4352-6D3B-2C13-D6782687527E}"/>
              </a:ext>
            </a:extLst>
          </p:cNvPr>
          <p:cNvSpPr txBox="1"/>
          <p:nvPr/>
        </p:nvSpPr>
        <p:spPr>
          <a:xfrm>
            <a:off x="1681315" y="615816"/>
            <a:ext cx="9950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Цель проекта: </a:t>
            </a:r>
            <a:r>
              <a:rPr lang="ru-RU" sz="2400" b="0" i="0" dirty="0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формирования нравственно-патриотических чувств у детей младшего школьного возраста.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12647F-CE11-16DD-5303-855AFAB87785}"/>
              </a:ext>
            </a:extLst>
          </p:cNvPr>
          <p:cNvSpPr txBox="1"/>
          <p:nvPr/>
        </p:nvSpPr>
        <p:spPr>
          <a:xfrm>
            <a:off x="1027470" y="1908445"/>
            <a:ext cx="10692582" cy="4848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675"/>
              </a:spcAft>
            </a:pPr>
            <a:r>
              <a:rPr lang="ru-RU" sz="28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проекта:</a:t>
            </a:r>
          </a:p>
          <a:p>
            <a:pPr indent="450850" algn="just"/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ru-RU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Развитие познавательного интереса к историческому прошлому и настоящему страны, родного края; знакомство с традициями края, достижениями людей;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850" algn="just"/>
            <a:r>
              <a:rPr lang="ru-RU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Формирование у учащихся и их родителей интереса к изучению истории, родословной своей семьи, жизни родных и близких, верно служивших и служащих сегодня Родине.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 3. Формирование представления о природном и социальном окружении человека, умение вести себя в нем в соответствии с общечеловеческими нормами.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675"/>
              </a:spcAft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520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B3197A-2E61-AD66-206A-3C1CBA3BD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E976D21E-6614-5F51-21E6-3F8C25CB2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696" y="-8849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07910B30-98F0-F8D0-DA22-1CFCDD079C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2781265"/>
              </p:ext>
            </p:extLst>
          </p:nvPr>
        </p:nvGraphicFramePr>
        <p:xfrm>
          <a:off x="636637" y="1801279"/>
          <a:ext cx="5663381" cy="3670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2BA26D6B-C318-EC19-7884-7BA76342188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9591803"/>
              </p:ext>
            </p:extLst>
          </p:nvPr>
        </p:nvGraphicFramePr>
        <p:xfrm>
          <a:off x="6096000" y="1893215"/>
          <a:ext cx="5786286" cy="3670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6FBD28D-0FBC-877B-B78E-6B19ADB30B8F}"/>
              </a:ext>
            </a:extLst>
          </p:cNvPr>
          <p:cNvSpPr txBox="1"/>
          <p:nvPr/>
        </p:nvSpPr>
        <p:spPr>
          <a:xfrm>
            <a:off x="1612490" y="353961"/>
            <a:ext cx="97339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объема знаний учащихся о своей стране, родном крае, символах государства</a:t>
            </a:r>
          </a:p>
        </p:txBody>
      </p:sp>
    </p:spTree>
    <p:extLst>
      <p:ext uri="{BB962C8B-B14F-4D97-AF65-F5344CB8AC3E}">
        <p14:creationId xmlns:p14="http://schemas.microsoft.com/office/powerpoint/2010/main" val="1743562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3575AFE8-730C-7A1F-FE27-B09266A67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1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D3B9C240-9161-971E-4199-0A845FB756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1791912"/>
              </p:ext>
            </p:extLst>
          </p:nvPr>
        </p:nvGraphicFramePr>
        <p:xfrm>
          <a:off x="698090" y="1010265"/>
          <a:ext cx="5968181" cy="3905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C4B9D6F0-B6CF-A93D-C52C-208E65B7013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324408"/>
              </p:ext>
            </p:extLst>
          </p:nvPr>
        </p:nvGraphicFramePr>
        <p:xfrm>
          <a:off x="5776450" y="1032387"/>
          <a:ext cx="6071421" cy="3905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79152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ED15C-E098-E968-BC19-53515B4AE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16B39D42-53A1-331E-382C-940FDD9DF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ECCCF7-1993-7B87-CB03-A1C67DD2CBD9}"/>
              </a:ext>
            </a:extLst>
          </p:cNvPr>
          <p:cNvSpPr txBox="1"/>
          <p:nvPr/>
        </p:nvSpPr>
        <p:spPr>
          <a:xfrm>
            <a:off x="1976283" y="209894"/>
            <a:ext cx="9596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база для создания проекта «Хранители Родины»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4FBA98-5DD0-7801-860F-C33D0E62D947}"/>
              </a:ext>
            </a:extLst>
          </p:cNvPr>
          <p:cNvSpPr txBox="1"/>
          <p:nvPr/>
        </p:nvSpPr>
        <p:spPr>
          <a:xfrm>
            <a:off x="353962" y="874586"/>
            <a:ext cx="11690554" cy="5694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Конституция Российской Федерации (принята всенародным голосованием 12.12.1993 с изменениями, одобренными в ходе общероссийского голосования 12 июля 2020 года); 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Конвенция о правах ребенка (одобрена Генеральной Ассамблеей ООН 2011г.); 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Федеральный закон от 29.12.2012 №273-ФЗ «Об образовании в Российской Федерации»; 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Федеральный закон №124-ФЗ от 23.06.1998 «Об основных гарантиях прав ребенка»; 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Федеральный закон от 14.07.2022 N 261-ФЗ "О российском движении детей и молодежи"; 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Федеральный закон от 29.12.2010 N 436-ФЗ "О защите детей от информации, причиняющей вред их здоровью и развитию" 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Указ Президента Российской Федерации от 21.07.2020 № 474 «О национальных целях развития Российской Федерации на период до 2030 года»; 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Указ Президента Российской Федерации от 09.11.2022 г. № 809 «Об утверждении Основ государственной политики по сохранению и укреплению традиционных российских духовно-нравственных ценностей»;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Указ Президента Российской Федерации от 31.12.2015 N 683 "О Стратегии национальной безопасности Российской Федерации";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 Указ Президента Российской Федерации от 7 мая 2018 г. №204 в части решения задач и достижения стратегических целей по направлению «Образование»;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11. Стратегия государственной национальной политики Российской Федерации на период до 2025 года, утвержденная Указом Президента Российской Федерации от 19.12.2012 № 1666;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12. Стратегия развития воспитания в Российской Федерации на период до 2025 года утвержденная Распоряжением Правительства Российской Федерации от 29.05.2015 №996-р;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 Национальный проект «Образование» (2019-2024 гг.). утверждённый президиумом Совета по президенте РФ по стратегическому развитию и национальным проектам, протокол от 24.12.2018 № 16;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14. Государственная программа Российской Федерации «Развитие образования» на 2018 - 2025 годы, утвержденная Постановлением Правительства Российской Федерации от 26.12.2017 №1642;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15. Федеральный проект «Патриотическое воспитание граждан Российской Федерации» (2021-2024 гг.);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16. Постановление Главного государственного санитарного врача РФ от 28.09.2020 N 28 "Об утверждении санитарных правил СП 2.4.3648-20 "Санитарно-эпидемиологические требования к организациям воспитания и обучения, отдыха и оздоровления детей и молодежи"";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17. Письмо Министерства образования и науки Российской Федерации от 14.02.2014 N ВК-262/09 «О методических рекомендациях о создании и деятельности советов обучающихся в образовательных организациях»;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18. Письмо Министерства просвещения Российской Федерации от 17.06.2022 № 03-871 «Об организации занятий «Разговоры о важном»;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19. Письмо Министерства просвещения Российской Федерации от 15.08.2022 № 03-1190 «О направлении методических рекомендаций» (вместе с "Методическими рекомендациями по реализации цикла внеурочных занятий "Разговоры о важном"); 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20. Письмо Министерства просвещения РФ от 17.08.2023 г. N ДГ-1773/05 "О направлении информации" (Методические рекомендации по реализации профориентационного минимума в образовательных организациях Российской Федерации, реализующих образовательные программы основного общего и среднего общего образования);</a:t>
            </a:r>
            <a:endParaRPr lang="ru-RU" sz="9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288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7F36E-C1A1-BC07-116D-A49235405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8EC8FA83-44B9-E6BD-5C9D-7E63D4F1C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1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D8CE25-76B4-84A6-5112-39F0E1CD7D74}"/>
              </a:ext>
            </a:extLst>
          </p:cNvPr>
          <p:cNvSpPr txBox="1"/>
          <p:nvPr/>
        </p:nvSpPr>
        <p:spPr>
          <a:xfrm>
            <a:off x="2153264" y="20511"/>
            <a:ext cx="8790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Нравственно-патриотический проект «Хранители Родины»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6862BC-DBFA-A127-797E-169A457BEC75}"/>
              </a:ext>
            </a:extLst>
          </p:cNvPr>
          <p:cNvSpPr txBox="1"/>
          <p:nvPr/>
        </p:nvSpPr>
        <p:spPr>
          <a:xfrm>
            <a:off x="505967" y="482176"/>
            <a:ext cx="3549445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направление </a:t>
            </a:r>
          </a:p>
          <a:p>
            <a:pPr algn="ctr"/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«Моя Родина-Россия»</a:t>
            </a:r>
            <a:endParaRPr lang="ru-RU" sz="1800" b="1" u="sng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изучение символов государства (герб, гимн, флаг);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изучение традиций народов России;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знакомство с традиционными русскими праздниками;   </a:t>
            </a:r>
          </a:p>
          <a:p>
            <a:pPr marL="285750" indent="-28575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школьная декада Победы </a:t>
            </a:r>
          </a:p>
          <a:p>
            <a:pPr>
              <a:lnSpc>
                <a:spcPct val="115000"/>
              </a:lnSpc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« Трудная, Великая, Моя»;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школьный проект «Живи и помни»;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внеклассные мероприятия: «День Героев Отечества» (разговор о важном), «Блокадный Ленинград», «Сталинградская битва», «Пионеры-герои»;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участие в акции «Георгиевская ленточка» с молодежным объединением «Волонтеры Победы»;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участие в акции «окна Победы».  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B03BD8-B2B0-A594-D56A-16F83D343D31}"/>
              </a:ext>
            </a:extLst>
          </p:cNvPr>
          <p:cNvSpPr txBox="1"/>
          <p:nvPr/>
        </p:nvSpPr>
        <p:spPr>
          <a:xfrm>
            <a:off x="4031223" y="538721"/>
            <a:ext cx="4105367" cy="5681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направление </a:t>
            </a:r>
          </a:p>
          <a:p>
            <a:pPr algn="ctr"/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«Славный край Нижегородский»</a:t>
            </a:r>
          </a:p>
          <a:p>
            <a:pPr algn="ctr"/>
            <a:endParaRPr lang="ru-RU" sz="1800" b="1" u="sng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урока – путешествия «Заповедные места родного края»;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экскурсия в г. Городец (город мастеров, мастер-класс по изготовлению городецких пряников);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рисунков «Красоты моего края»;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классного часа «Край родной, Нижегородский»;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внеклассного мероприятия «День земли»;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экскурсия на фабрику елочных игрушек «Ариэль»;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на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сормовскую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шоколадную фабрику;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пожарную часть;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Нижегородский метрополитен (МП «Нижегородское метро»).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26D365-B5FC-A8B4-C605-3345FF701376}"/>
              </a:ext>
            </a:extLst>
          </p:cNvPr>
          <p:cNvSpPr txBox="1"/>
          <p:nvPr/>
        </p:nvSpPr>
        <p:spPr>
          <a:xfrm>
            <a:off x="8160779" y="628171"/>
            <a:ext cx="3525254" cy="5838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15000"/>
              </a:lnSpc>
            </a:pPr>
            <a:r>
              <a:rPr lang="ru-RU" sz="1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 направление </a:t>
            </a:r>
          </a:p>
          <a:p>
            <a:pPr indent="449580" algn="ctr">
              <a:lnSpc>
                <a:spcPct val="115000"/>
              </a:lnSpc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«Моя семья-моя опора»</a:t>
            </a:r>
          </a:p>
          <a:p>
            <a:pPr indent="449580" algn="ctr">
              <a:lnSpc>
                <a:spcPct val="115000"/>
              </a:lnSpc>
            </a:pPr>
            <a:r>
              <a:rPr lang="ru-RU" sz="1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«Мой первый проект» изучение истории своего рода через составление генеалогических древ «Мое семейное древо»;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конкурс рисунков «Мама, папа, я – наша дружная семья», «Пусть всегда будет мама» и др.;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совместных праздников родителей с детьми: «День пожилого человека», «День семьи», 8 Марта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1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«Книги памяти» (биографии ветеранов ВОВ);</a:t>
            </a: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совместная акция детей с родителями по высадке деревьев вокруг школы;</a:t>
            </a:r>
          </a:p>
          <a:p>
            <a:pPr marL="285750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праздник «Школьная ярмарка».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2742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</TotalTime>
  <Words>1309</Words>
  <Application>Microsoft Office PowerPoint</Application>
  <PresentationFormat>Широкоэкранный</PresentationFormat>
  <Paragraphs>96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FuturaPT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Олеся</dc:creator>
  <cp:lastModifiedBy>Олеся</cp:lastModifiedBy>
  <cp:revision>31</cp:revision>
  <dcterms:created xsi:type="dcterms:W3CDTF">2025-02-01T09:40:15Z</dcterms:created>
  <dcterms:modified xsi:type="dcterms:W3CDTF">2025-02-05T03:53:19Z</dcterms:modified>
</cp:coreProperties>
</file>