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1" r:id="rId3"/>
    <p:sldId id="272" r:id="rId4"/>
    <p:sldId id="266" r:id="rId5"/>
    <p:sldId id="273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800000"/>
    <a:srgbClr val="FFFFCC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94" autoAdjust="0"/>
    <p:restoredTop sz="94660"/>
  </p:normalViewPr>
  <p:slideViewPr>
    <p:cSldViewPr>
      <p:cViewPr varScale="1">
        <p:scale>
          <a:sx n="64" d="100"/>
          <a:sy n="64" d="100"/>
        </p:scale>
        <p:origin x="-9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4251F-3B0F-454E-9D44-1AC3E2F0F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0E698-488C-4D27-848E-017EA1B67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10D08-B77B-43B2-B7EA-78D6A137C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94470-E0C7-4980-A011-A019FD519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68F66-214F-42B4-AA94-E05A31B7E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BF648-7312-4592-9701-BE2A872F0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0929F-8CFE-4F73-9F43-37EC93532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5B48F-06B3-49F4-90AB-237296044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10AAC-7CB7-4D0D-AF8F-347E6C36A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6D3CC-0B18-469D-B46E-426A15FA8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38C80-91C3-4850-856C-54F8AAA85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69DBB7C-EF97-4CC9-9EA3-F340EF7FA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Технические 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средства мультимедиа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179388" y="260350"/>
            <a:ext cx="878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СИСТЕМА  ВВОДА / ВЫВОДА  ЗВУКА</a:t>
            </a:r>
          </a:p>
        </p:txBody>
      </p:sp>
      <p:sp>
        <p:nvSpPr>
          <p:cNvPr id="3075" name="Text Box 14"/>
          <p:cNvSpPr txBox="1">
            <a:spLocks noChangeArrowheads="1"/>
          </p:cNvSpPr>
          <p:nvPr/>
        </p:nvSpPr>
        <p:spPr bwMode="auto">
          <a:xfrm>
            <a:off x="684213" y="6165850"/>
            <a:ext cx="3959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Первый </a:t>
            </a:r>
            <a:r>
              <a:rPr lang="ru-RU" sz="1600" b="1"/>
              <a:t>фонограф</a:t>
            </a:r>
            <a:r>
              <a:rPr lang="ru-RU" sz="1600"/>
              <a:t> Эдисона (1877 г.) </a:t>
            </a:r>
          </a:p>
        </p:txBody>
      </p:sp>
      <p:sp>
        <p:nvSpPr>
          <p:cNvPr id="3076" name="Text Box 16"/>
          <p:cNvSpPr txBox="1">
            <a:spLocks noChangeArrowheads="1"/>
          </p:cNvSpPr>
          <p:nvPr/>
        </p:nvSpPr>
        <p:spPr bwMode="auto">
          <a:xfrm>
            <a:off x="250825" y="1196975"/>
            <a:ext cx="2519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Микрофон</a:t>
            </a:r>
          </a:p>
        </p:txBody>
      </p:sp>
      <p:pic>
        <p:nvPicPr>
          <p:cNvPr id="3077" name="Picture 19" descr="25097894"/>
          <p:cNvPicPr>
            <a:picLocks noChangeAspect="1" noChangeArrowheads="1"/>
          </p:cNvPicPr>
          <p:nvPr/>
        </p:nvPicPr>
        <p:blipFill>
          <a:blip r:embed="rId2" cstate="print"/>
          <a:srcRect l="26140" r="4254" b="12193"/>
          <a:stretch>
            <a:fillRect/>
          </a:stretch>
        </p:blipFill>
        <p:spPr bwMode="auto">
          <a:xfrm>
            <a:off x="179388" y="2205038"/>
            <a:ext cx="2166937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 Box 21"/>
          <p:cNvSpPr txBox="1">
            <a:spLocks noChangeArrowheads="1"/>
          </p:cNvSpPr>
          <p:nvPr/>
        </p:nvSpPr>
        <p:spPr bwMode="auto">
          <a:xfrm>
            <a:off x="2484438" y="1125538"/>
            <a:ext cx="3240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Звуковая карта</a:t>
            </a:r>
          </a:p>
        </p:txBody>
      </p:sp>
      <p:pic>
        <p:nvPicPr>
          <p:cNvPr id="3079" name="Picture 23" descr="20050912_sb04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2205038"/>
            <a:ext cx="3311525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5" descr="77485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205038"/>
            <a:ext cx="27368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26"/>
          <p:cNvSpPr txBox="1">
            <a:spLocks noChangeArrowheads="1"/>
          </p:cNvSpPr>
          <p:nvPr/>
        </p:nvSpPr>
        <p:spPr bwMode="auto">
          <a:xfrm>
            <a:off x="5867400" y="908050"/>
            <a:ext cx="27368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Акустические колонки, стереонаушники</a:t>
            </a:r>
          </a:p>
        </p:txBody>
      </p:sp>
      <p:pic>
        <p:nvPicPr>
          <p:cNvPr id="3082" name="Picture 27" descr="656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3475" y="4797425"/>
            <a:ext cx="1660525" cy="19034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78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СИСТЕМА  ВВОДА / ВЫВОДА  ЗВУКА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79388" y="3141663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chemeClr val="accent1"/>
                </a:solidFill>
              </a:rPr>
              <a:t>Микрофон</a:t>
            </a:r>
          </a:p>
        </p:txBody>
      </p:sp>
      <p:pic>
        <p:nvPicPr>
          <p:cNvPr id="4100" name="Picture 5" descr="25097894"/>
          <p:cNvPicPr>
            <a:picLocks noChangeAspect="1" noChangeArrowheads="1"/>
          </p:cNvPicPr>
          <p:nvPr/>
        </p:nvPicPr>
        <p:blipFill>
          <a:blip r:embed="rId2" cstate="print"/>
          <a:srcRect l="26140" r="4254" b="12193"/>
          <a:stretch>
            <a:fillRect/>
          </a:stretch>
        </p:blipFill>
        <p:spPr bwMode="auto">
          <a:xfrm>
            <a:off x="179388" y="1773238"/>
            <a:ext cx="10255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4643438" y="1052513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rgbClr val="FFFFCC"/>
                </a:solidFill>
              </a:rPr>
              <a:t>Звуковая карта</a:t>
            </a:r>
          </a:p>
        </p:txBody>
      </p:sp>
      <p:pic>
        <p:nvPicPr>
          <p:cNvPr id="4102" name="Picture 8" descr="77485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221163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9"/>
          <p:cNvSpPr txBox="1">
            <a:spLocks noChangeArrowheads="1"/>
          </p:cNvSpPr>
          <p:nvPr/>
        </p:nvSpPr>
        <p:spPr bwMode="auto">
          <a:xfrm>
            <a:off x="0" y="3716338"/>
            <a:ext cx="14763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chemeClr val="accent1"/>
                </a:solidFill>
              </a:rPr>
              <a:t>Акустическая система</a:t>
            </a:r>
          </a:p>
        </p:txBody>
      </p:sp>
      <p:pic>
        <p:nvPicPr>
          <p:cNvPr id="4104" name="Picture 10" descr="65639"/>
          <p:cNvPicPr>
            <a:picLocks noChangeAspect="1" noChangeArrowheads="1"/>
          </p:cNvPicPr>
          <p:nvPr/>
        </p:nvPicPr>
        <p:blipFill>
          <a:blip r:embed="rId4" cstate="print"/>
          <a:srcRect r="17902" b="21417"/>
          <a:stretch>
            <a:fillRect/>
          </a:stretch>
        </p:blipFill>
        <p:spPr bwMode="auto">
          <a:xfrm>
            <a:off x="827088" y="5229225"/>
            <a:ext cx="720725" cy="7921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4105" name="Picture 11" descr="brl_s1"/>
          <p:cNvPicPr>
            <a:picLocks noChangeAspect="1" noChangeArrowheads="1"/>
          </p:cNvPicPr>
          <p:nvPr/>
        </p:nvPicPr>
        <p:blipFill>
          <a:blip r:embed="rId5" cstate="print"/>
          <a:srcRect l="12766" t="3839" r="20822" b="11006"/>
          <a:stretch>
            <a:fillRect/>
          </a:stretch>
        </p:blipFill>
        <p:spPr bwMode="auto">
          <a:xfrm>
            <a:off x="1908175" y="2205038"/>
            <a:ext cx="1728788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2" descr="brl_s1"/>
          <p:cNvPicPr>
            <a:picLocks noChangeAspect="1" noChangeArrowheads="1"/>
          </p:cNvPicPr>
          <p:nvPr/>
        </p:nvPicPr>
        <p:blipFill>
          <a:blip r:embed="rId5" cstate="print"/>
          <a:srcRect l="12766" t="3839" r="20822" b="11006"/>
          <a:stretch>
            <a:fillRect/>
          </a:stretch>
        </p:blipFill>
        <p:spPr bwMode="auto">
          <a:xfrm>
            <a:off x="1979613" y="4437063"/>
            <a:ext cx="1728787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4427538" y="1773238"/>
            <a:ext cx="1943100" cy="36004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4108" name="Picture 14" descr="20050912_sb04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781300"/>
            <a:ext cx="1657350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Text Box 15"/>
          <p:cNvSpPr txBox="1">
            <a:spLocks noChangeArrowheads="1"/>
          </p:cNvSpPr>
          <p:nvPr/>
        </p:nvSpPr>
        <p:spPr bwMode="auto">
          <a:xfrm>
            <a:off x="4643438" y="2205038"/>
            <a:ext cx="1584325" cy="466725"/>
          </a:xfrm>
          <a:prstGeom prst="rect">
            <a:avLst/>
          </a:prstGeom>
          <a:solidFill>
            <a:srgbClr val="CCFFFF"/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АЦП</a:t>
            </a:r>
          </a:p>
        </p:txBody>
      </p:sp>
      <p:sp>
        <p:nvSpPr>
          <p:cNvPr id="4110" name="Text Box 16"/>
          <p:cNvSpPr txBox="1">
            <a:spLocks noChangeArrowheads="1"/>
          </p:cNvSpPr>
          <p:nvPr/>
        </p:nvSpPr>
        <p:spPr bwMode="auto">
          <a:xfrm>
            <a:off x="4572000" y="4437063"/>
            <a:ext cx="1584325" cy="466725"/>
          </a:xfrm>
          <a:prstGeom prst="rect">
            <a:avLst/>
          </a:prstGeom>
          <a:solidFill>
            <a:srgbClr val="CCFFFF"/>
          </a:solidFill>
          <a:ln w="9525" algn="ctr">
            <a:solidFill>
              <a:srgbClr val="00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ЦАП</a:t>
            </a:r>
          </a:p>
        </p:txBody>
      </p:sp>
      <p:sp>
        <p:nvSpPr>
          <p:cNvPr id="4111" name="Text Box 17"/>
          <p:cNvSpPr txBox="1">
            <a:spLocks noChangeArrowheads="1"/>
          </p:cNvSpPr>
          <p:nvPr/>
        </p:nvSpPr>
        <p:spPr bwMode="auto">
          <a:xfrm>
            <a:off x="2051050" y="1052513"/>
            <a:ext cx="14414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rgbClr val="FFFFCC"/>
                </a:solidFill>
              </a:rPr>
              <a:t>Аналоговый сигнал</a:t>
            </a:r>
          </a:p>
        </p:txBody>
      </p:sp>
      <p:sp>
        <p:nvSpPr>
          <p:cNvPr id="4112" name="Line 18"/>
          <p:cNvSpPr>
            <a:spLocks noChangeShapeType="1"/>
          </p:cNvSpPr>
          <p:nvPr/>
        </p:nvSpPr>
        <p:spPr bwMode="auto">
          <a:xfrm>
            <a:off x="1187450" y="2492375"/>
            <a:ext cx="72072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3" name="Line 19"/>
          <p:cNvSpPr>
            <a:spLocks noChangeShapeType="1"/>
          </p:cNvSpPr>
          <p:nvPr/>
        </p:nvSpPr>
        <p:spPr bwMode="auto">
          <a:xfrm>
            <a:off x="3635375" y="2492375"/>
            <a:ext cx="1008063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4" name="Line 20"/>
          <p:cNvSpPr>
            <a:spLocks noChangeShapeType="1"/>
          </p:cNvSpPr>
          <p:nvPr/>
        </p:nvSpPr>
        <p:spPr bwMode="auto">
          <a:xfrm flipH="1">
            <a:off x="1331913" y="4797425"/>
            <a:ext cx="6477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5" name="Line 21"/>
          <p:cNvSpPr>
            <a:spLocks noChangeShapeType="1"/>
          </p:cNvSpPr>
          <p:nvPr/>
        </p:nvSpPr>
        <p:spPr bwMode="auto">
          <a:xfrm flipH="1">
            <a:off x="3708400" y="4724400"/>
            <a:ext cx="863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6" name="Text Box 22"/>
          <p:cNvSpPr txBox="1">
            <a:spLocks noChangeArrowheads="1"/>
          </p:cNvSpPr>
          <p:nvPr/>
        </p:nvSpPr>
        <p:spPr bwMode="auto">
          <a:xfrm>
            <a:off x="0" y="1052513"/>
            <a:ext cx="13319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rgbClr val="FFFFCC"/>
                </a:solidFill>
              </a:rPr>
              <a:t>Ввод/вывод звука</a:t>
            </a:r>
          </a:p>
        </p:txBody>
      </p:sp>
      <p:sp>
        <p:nvSpPr>
          <p:cNvPr id="4117" name="Line 24"/>
          <p:cNvSpPr>
            <a:spLocks noChangeShapeType="1"/>
          </p:cNvSpPr>
          <p:nvPr/>
        </p:nvSpPr>
        <p:spPr bwMode="auto">
          <a:xfrm>
            <a:off x="6227763" y="2420938"/>
            <a:ext cx="1008062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8" name="Line 25"/>
          <p:cNvSpPr>
            <a:spLocks noChangeShapeType="1"/>
          </p:cNvSpPr>
          <p:nvPr/>
        </p:nvSpPr>
        <p:spPr bwMode="auto">
          <a:xfrm flipH="1">
            <a:off x="6156325" y="4652963"/>
            <a:ext cx="10795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119" name="Rectangle 26"/>
          <p:cNvSpPr>
            <a:spLocks noChangeArrowheads="1"/>
          </p:cNvSpPr>
          <p:nvPr/>
        </p:nvSpPr>
        <p:spPr bwMode="auto">
          <a:xfrm>
            <a:off x="7200900" y="1773238"/>
            <a:ext cx="1547813" cy="3527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10101010111 </a:t>
            </a:r>
          </a:p>
          <a:p>
            <a:pPr algn="ctr"/>
            <a:r>
              <a:rPr lang="ru-RU"/>
              <a:t>10101010111</a:t>
            </a:r>
          </a:p>
          <a:p>
            <a:pPr algn="ctr"/>
            <a:r>
              <a:rPr lang="ru-RU"/>
              <a:t>00110011001</a:t>
            </a:r>
          </a:p>
          <a:p>
            <a:pPr algn="ctr"/>
            <a:r>
              <a:rPr lang="ru-RU"/>
              <a:t>10101010111 </a:t>
            </a:r>
          </a:p>
          <a:p>
            <a:pPr algn="ctr"/>
            <a:r>
              <a:rPr lang="ru-RU"/>
              <a:t>00110011001</a:t>
            </a:r>
          </a:p>
          <a:p>
            <a:pPr algn="ctr"/>
            <a:r>
              <a:rPr lang="ru-RU"/>
              <a:t>10101010111</a:t>
            </a:r>
          </a:p>
          <a:p>
            <a:pPr algn="ctr"/>
            <a:endParaRPr lang="ru-RU"/>
          </a:p>
        </p:txBody>
      </p:sp>
      <p:sp>
        <p:nvSpPr>
          <p:cNvPr id="4120" name="Text Box 27"/>
          <p:cNvSpPr txBox="1">
            <a:spLocks noChangeArrowheads="1"/>
          </p:cNvSpPr>
          <p:nvPr/>
        </p:nvSpPr>
        <p:spPr bwMode="auto">
          <a:xfrm>
            <a:off x="7235825" y="1773238"/>
            <a:ext cx="14398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rgbClr val="A50021"/>
                </a:solidFill>
              </a:rPr>
              <a:t>Компьютерная память</a:t>
            </a:r>
          </a:p>
        </p:txBody>
      </p:sp>
      <p:sp>
        <p:nvSpPr>
          <p:cNvPr id="4121" name="Text Box 28"/>
          <p:cNvSpPr txBox="1">
            <a:spLocks noChangeArrowheads="1"/>
          </p:cNvSpPr>
          <p:nvPr/>
        </p:nvSpPr>
        <p:spPr bwMode="auto">
          <a:xfrm>
            <a:off x="7164388" y="1052513"/>
            <a:ext cx="15113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>
                <a:solidFill>
                  <a:srgbClr val="FFFFCC"/>
                </a:solidFill>
              </a:rPr>
              <a:t>Дискретный двоичный код</a:t>
            </a:r>
          </a:p>
        </p:txBody>
      </p:sp>
      <p:pic>
        <p:nvPicPr>
          <p:cNvPr id="4122" name="Picture 29" descr="buffalob_2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850" y="4292600"/>
            <a:ext cx="136842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78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УСТРОЙСТВА ДЛЯ РАБОТЫ С ВИДЕОКАДРАМИ</a:t>
            </a:r>
          </a:p>
        </p:txBody>
      </p:sp>
      <p:pic>
        <p:nvPicPr>
          <p:cNvPr id="5123" name="Picture 20" descr="00000136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133600"/>
            <a:ext cx="295275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21" descr="q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149725"/>
            <a:ext cx="3240088" cy="21605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5125" name="Text Box 22"/>
          <p:cNvSpPr txBox="1">
            <a:spLocks noChangeArrowheads="1"/>
          </p:cNvSpPr>
          <p:nvPr/>
        </p:nvSpPr>
        <p:spPr bwMode="auto">
          <a:xfrm>
            <a:off x="539750" y="1125538"/>
            <a:ext cx="32400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Карты ввода/вывода изображения</a:t>
            </a:r>
          </a:p>
        </p:txBody>
      </p:sp>
      <p:sp>
        <p:nvSpPr>
          <p:cNvPr id="5126" name="Text Box 23"/>
          <p:cNvSpPr txBox="1">
            <a:spLocks noChangeArrowheads="1"/>
          </p:cNvSpPr>
          <p:nvPr/>
        </p:nvSpPr>
        <p:spPr bwMode="auto">
          <a:xfrm>
            <a:off x="5076825" y="1125538"/>
            <a:ext cx="32400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Мультимедиа проектор</a:t>
            </a:r>
          </a:p>
        </p:txBody>
      </p:sp>
      <p:pic>
        <p:nvPicPr>
          <p:cNvPr id="5127" name="Picture 24" descr="epsonpowerliteprocinema1080l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2060575"/>
            <a:ext cx="4033837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25" descr="mitsubishi-hc50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4076700"/>
            <a:ext cx="3744913" cy="2222500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785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УСТРОЙСТВА ХРАНЕНИЯ МУЛЬТИМЕДИЙНОЙ ИНФОРМАЦИИ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0" y="1196975"/>
            <a:ext cx="30241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Оптические компакт-диски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787900" y="1196975"/>
            <a:ext cx="32400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FFFFCC"/>
                </a:solidFill>
              </a:rPr>
              <a:t>Цифровые видеодиски</a:t>
            </a:r>
          </a:p>
        </p:txBody>
      </p:sp>
      <p:pic>
        <p:nvPicPr>
          <p:cNvPr id="6149" name="Picture 10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276475"/>
            <a:ext cx="2663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1" descr="CD-R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508500"/>
            <a:ext cx="230505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Dvd-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2205038"/>
            <a:ext cx="2220912" cy="22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8" descr="sony_dvd_rw_8cm_1763"/>
          <p:cNvPicPr>
            <a:picLocks noChangeAspect="1" noChangeArrowheads="1"/>
          </p:cNvPicPr>
          <p:nvPr/>
        </p:nvPicPr>
        <p:blipFill>
          <a:blip r:embed="rId5" cstate="print"/>
          <a:srcRect l="4649" t="7526" r="7526" b="7140"/>
          <a:stretch>
            <a:fillRect/>
          </a:stretch>
        </p:blipFill>
        <p:spPr bwMode="auto">
          <a:xfrm>
            <a:off x="6156325" y="2420938"/>
            <a:ext cx="2232025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20" descr="hd-dvd-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4508500"/>
            <a:ext cx="2160587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21" descr="hd-dvd-r_jewel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0200" y="4508500"/>
            <a:ext cx="2232025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67</Words>
  <Application>Microsoft Office PowerPoint</Application>
  <PresentationFormat>Экран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Оформление по умолчанию</vt:lpstr>
      <vt:lpstr>Технические средства мультимедиа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Технические средства мультимедиа</dc:title>
  <dc:creator>Teacher</dc:creator>
  <cp:lastModifiedBy>Teacher</cp:lastModifiedBy>
  <cp:revision>16</cp:revision>
  <dcterms:created xsi:type="dcterms:W3CDTF">2007-11-09T17:41:01Z</dcterms:created>
  <dcterms:modified xsi:type="dcterms:W3CDTF">2021-04-07T05:47:44Z</dcterms:modified>
</cp:coreProperties>
</file>