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444" r:id="rId3"/>
    <p:sldId id="258" r:id="rId4"/>
    <p:sldId id="333" r:id="rId5"/>
    <p:sldId id="373" r:id="rId6"/>
    <p:sldId id="374" r:id="rId7"/>
    <p:sldId id="372" r:id="rId8"/>
    <p:sldId id="259" r:id="rId9"/>
    <p:sldId id="376" r:id="rId10"/>
    <p:sldId id="334" r:id="rId11"/>
    <p:sldId id="375" r:id="rId12"/>
    <p:sldId id="378" r:id="rId13"/>
    <p:sldId id="379" r:id="rId14"/>
    <p:sldId id="380" r:id="rId15"/>
    <p:sldId id="381" r:id="rId16"/>
    <p:sldId id="382" r:id="rId17"/>
    <p:sldId id="383" r:id="rId18"/>
    <p:sldId id="384" r:id="rId19"/>
    <p:sldId id="385" r:id="rId20"/>
    <p:sldId id="386" r:id="rId21"/>
    <p:sldId id="388" r:id="rId22"/>
    <p:sldId id="387" r:id="rId23"/>
    <p:sldId id="389" r:id="rId24"/>
    <p:sldId id="391" r:id="rId25"/>
    <p:sldId id="390" r:id="rId26"/>
    <p:sldId id="392" r:id="rId27"/>
    <p:sldId id="393" r:id="rId28"/>
    <p:sldId id="396" r:id="rId29"/>
    <p:sldId id="394" r:id="rId30"/>
    <p:sldId id="395" r:id="rId31"/>
    <p:sldId id="397" r:id="rId32"/>
    <p:sldId id="398" r:id="rId33"/>
    <p:sldId id="403" r:id="rId34"/>
    <p:sldId id="400" r:id="rId35"/>
    <p:sldId id="402" r:id="rId36"/>
    <p:sldId id="401" r:id="rId37"/>
    <p:sldId id="399" r:id="rId38"/>
    <p:sldId id="404" r:id="rId39"/>
    <p:sldId id="405" r:id="rId40"/>
    <p:sldId id="406" r:id="rId41"/>
    <p:sldId id="407" r:id="rId42"/>
    <p:sldId id="408" r:id="rId43"/>
    <p:sldId id="409" r:id="rId44"/>
    <p:sldId id="420" r:id="rId45"/>
    <p:sldId id="410" r:id="rId46"/>
    <p:sldId id="411" r:id="rId47"/>
    <p:sldId id="412" r:id="rId48"/>
    <p:sldId id="413" r:id="rId49"/>
    <p:sldId id="414" r:id="rId50"/>
    <p:sldId id="415" r:id="rId51"/>
    <p:sldId id="416" r:id="rId52"/>
    <p:sldId id="417" r:id="rId53"/>
    <p:sldId id="418" r:id="rId54"/>
    <p:sldId id="419" r:id="rId55"/>
    <p:sldId id="423" r:id="rId56"/>
    <p:sldId id="421" r:id="rId57"/>
    <p:sldId id="422" r:id="rId58"/>
    <p:sldId id="424" r:id="rId59"/>
    <p:sldId id="429" r:id="rId60"/>
    <p:sldId id="425" r:id="rId61"/>
    <p:sldId id="426" r:id="rId62"/>
    <p:sldId id="427" r:id="rId63"/>
    <p:sldId id="430" r:id="rId64"/>
    <p:sldId id="431" r:id="rId65"/>
    <p:sldId id="432" r:id="rId66"/>
    <p:sldId id="435" r:id="rId67"/>
    <p:sldId id="434" r:id="rId68"/>
    <p:sldId id="436" r:id="rId69"/>
    <p:sldId id="437" r:id="rId70"/>
    <p:sldId id="439" r:id="rId71"/>
    <p:sldId id="440" r:id="rId72"/>
    <p:sldId id="441" r:id="rId73"/>
    <p:sldId id="442" r:id="rId74"/>
    <p:sldId id="443" r:id="rId7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FF00"/>
    <a:srgbClr val="FF99FF"/>
    <a:srgbClr val="FF33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4660"/>
  </p:normalViewPr>
  <p:slideViewPr>
    <p:cSldViewPr>
      <p:cViewPr varScale="1">
        <p:scale>
          <a:sx n="65" d="100"/>
          <a:sy n="65" d="100"/>
        </p:scale>
        <p:origin x="-139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9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9DEDF129-BB17-43E3-988D-5AA1BC9B04B9}" type="slidenum">
              <a:rPr lang="ru-RU"/>
              <a:pPr>
                <a:defRPr/>
              </a:pPr>
              <a:t>‹#›</a:t>
            </a:fld>
            <a:endParaRPr lang="ru-RU"/>
          </a:p>
        </p:txBody>
      </p:sp>
    </p:spTree>
    <p:extLst>
      <p:ext uri="{BB962C8B-B14F-4D97-AF65-F5344CB8AC3E}">
        <p14:creationId xmlns:p14="http://schemas.microsoft.com/office/powerpoint/2010/main" val="1109972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5A0475D3-CBA7-4C3A-8A5E-ACF0A8D2982A}" type="slidenum">
              <a:rPr lang="ru-RU"/>
              <a:pPr>
                <a:defRPr/>
              </a:pPr>
              <a:t>‹#›</a:t>
            </a:fld>
            <a:endParaRPr lang="ru-RU"/>
          </a:p>
        </p:txBody>
      </p:sp>
    </p:spTree>
    <p:extLst>
      <p:ext uri="{BB962C8B-B14F-4D97-AF65-F5344CB8AC3E}">
        <p14:creationId xmlns:p14="http://schemas.microsoft.com/office/powerpoint/2010/main" val="3367692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ECA96CA-6BFF-4E7F-A398-39F911C10294}" type="slidenum">
              <a:rPr lang="ru-RU"/>
              <a:pPr>
                <a:defRPr/>
              </a:pPr>
              <a:t>‹#›</a:t>
            </a:fld>
            <a:endParaRPr lang="ru-RU"/>
          </a:p>
        </p:txBody>
      </p:sp>
    </p:spTree>
    <p:extLst>
      <p:ext uri="{BB962C8B-B14F-4D97-AF65-F5344CB8AC3E}">
        <p14:creationId xmlns:p14="http://schemas.microsoft.com/office/powerpoint/2010/main" val="26128226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5C46CCA4-2166-4B4D-93B6-45F0A6A9613B}" type="slidenum">
              <a:rPr lang="ru-RU"/>
              <a:pPr>
                <a:defRPr/>
              </a:pPr>
              <a:t>‹#›</a:t>
            </a:fld>
            <a:endParaRPr lang="ru-RU"/>
          </a:p>
        </p:txBody>
      </p:sp>
    </p:spTree>
    <p:extLst>
      <p:ext uri="{BB962C8B-B14F-4D97-AF65-F5344CB8AC3E}">
        <p14:creationId xmlns:p14="http://schemas.microsoft.com/office/powerpoint/2010/main" val="1802812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A59DA670-82DA-4B04-A87A-39B3D0126951}" type="slidenum">
              <a:rPr lang="ru-RU"/>
              <a:pPr>
                <a:defRPr/>
              </a:pPr>
              <a:t>‹#›</a:t>
            </a:fld>
            <a:endParaRPr lang="ru-RU"/>
          </a:p>
        </p:txBody>
      </p:sp>
    </p:spTree>
    <p:extLst>
      <p:ext uri="{BB962C8B-B14F-4D97-AF65-F5344CB8AC3E}">
        <p14:creationId xmlns:p14="http://schemas.microsoft.com/office/powerpoint/2010/main" val="2895729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5649F1E-62E9-4E4F-A715-293875CB46B9}" type="slidenum">
              <a:rPr lang="ru-RU"/>
              <a:pPr>
                <a:defRPr/>
              </a:pPr>
              <a:t>‹#›</a:t>
            </a:fld>
            <a:endParaRPr lang="ru-RU"/>
          </a:p>
        </p:txBody>
      </p:sp>
    </p:spTree>
    <p:extLst>
      <p:ext uri="{BB962C8B-B14F-4D97-AF65-F5344CB8AC3E}">
        <p14:creationId xmlns:p14="http://schemas.microsoft.com/office/powerpoint/2010/main" val="1990725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EE9C5A9-EACE-4670-BC06-DE0024E600CA}" type="slidenum">
              <a:rPr lang="ru-RU"/>
              <a:pPr>
                <a:defRPr/>
              </a:pPr>
              <a:t>‹#›</a:t>
            </a:fld>
            <a:endParaRPr lang="ru-RU"/>
          </a:p>
        </p:txBody>
      </p:sp>
    </p:spTree>
    <p:extLst>
      <p:ext uri="{BB962C8B-B14F-4D97-AF65-F5344CB8AC3E}">
        <p14:creationId xmlns:p14="http://schemas.microsoft.com/office/powerpoint/2010/main" val="2952774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1366523-01F0-413F-B5FF-39BB17CE42F2}" type="slidenum">
              <a:rPr lang="ru-RU"/>
              <a:pPr>
                <a:defRPr/>
              </a:pPr>
              <a:t>‹#›</a:t>
            </a:fld>
            <a:endParaRPr lang="ru-RU"/>
          </a:p>
        </p:txBody>
      </p:sp>
    </p:spTree>
    <p:extLst>
      <p:ext uri="{BB962C8B-B14F-4D97-AF65-F5344CB8AC3E}">
        <p14:creationId xmlns:p14="http://schemas.microsoft.com/office/powerpoint/2010/main" val="198261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C1F819B3-779A-47DF-A3BE-BD8405AE8829}" type="slidenum">
              <a:rPr lang="ru-RU"/>
              <a:pPr>
                <a:defRPr/>
              </a:pPr>
              <a:t>‹#›</a:t>
            </a:fld>
            <a:endParaRPr lang="ru-RU"/>
          </a:p>
        </p:txBody>
      </p:sp>
    </p:spTree>
    <p:extLst>
      <p:ext uri="{BB962C8B-B14F-4D97-AF65-F5344CB8AC3E}">
        <p14:creationId xmlns:p14="http://schemas.microsoft.com/office/powerpoint/2010/main" val="1561487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9C4CAF17-3E85-4B1E-AECC-A87BDF6B478F}" type="slidenum">
              <a:rPr lang="ru-RU"/>
              <a:pPr>
                <a:defRPr/>
              </a:pPr>
              <a:t>‹#›</a:t>
            </a:fld>
            <a:endParaRPr lang="ru-RU"/>
          </a:p>
        </p:txBody>
      </p:sp>
    </p:spTree>
    <p:extLst>
      <p:ext uri="{BB962C8B-B14F-4D97-AF65-F5344CB8AC3E}">
        <p14:creationId xmlns:p14="http://schemas.microsoft.com/office/powerpoint/2010/main" val="471154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EE1A40FD-7D35-4E90-B534-87B06A147BF0}" type="slidenum">
              <a:rPr lang="ru-RU"/>
              <a:pPr>
                <a:defRPr/>
              </a:pPr>
              <a:t>‹#›</a:t>
            </a:fld>
            <a:endParaRPr lang="ru-RU"/>
          </a:p>
        </p:txBody>
      </p:sp>
    </p:spTree>
    <p:extLst>
      <p:ext uri="{BB962C8B-B14F-4D97-AF65-F5344CB8AC3E}">
        <p14:creationId xmlns:p14="http://schemas.microsoft.com/office/powerpoint/2010/main" val="2046217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73EB28BA-C372-4DAA-A270-213755F283A2}" type="slidenum">
              <a:rPr lang="ru-RU"/>
              <a:pPr>
                <a:defRPr/>
              </a:pPr>
              <a:t>‹#›</a:t>
            </a:fld>
            <a:endParaRPr lang="ru-RU"/>
          </a:p>
        </p:txBody>
      </p:sp>
    </p:spTree>
    <p:extLst>
      <p:ext uri="{BB962C8B-B14F-4D97-AF65-F5344CB8AC3E}">
        <p14:creationId xmlns:p14="http://schemas.microsoft.com/office/powerpoint/2010/main" val="1018802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8EB5E52-CE7A-496F-9BBC-767C38CE5FE4}" type="slidenum">
              <a:rPr lang="ru-RU"/>
              <a:pPr>
                <a:defRPr/>
              </a:pPr>
              <a:t>‹#›</a:t>
            </a:fld>
            <a:endParaRPr lang="ru-RU"/>
          </a:p>
        </p:txBody>
      </p:sp>
    </p:spTree>
    <p:extLst>
      <p:ext uri="{BB962C8B-B14F-4D97-AF65-F5344CB8AC3E}">
        <p14:creationId xmlns:p14="http://schemas.microsoft.com/office/powerpoint/2010/main" val="3069366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614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23586D23-D0A0-4437-8C07-D6FBF1F1F6F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Bookman Old Style" pitchFamily="18" charset="0"/>
          <a:cs typeface="Arial" charset="0"/>
        </a:defRPr>
      </a:lvl2pPr>
      <a:lvl3pPr algn="ctr" rtl="0" eaLnBrk="0" fontAlgn="base" hangingPunct="0">
        <a:spcBef>
          <a:spcPct val="0"/>
        </a:spcBef>
        <a:spcAft>
          <a:spcPct val="0"/>
        </a:spcAft>
        <a:defRPr sz="4400">
          <a:solidFill>
            <a:schemeClr val="tx2"/>
          </a:solidFill>
          <a:latin typeface="Bookman Old Style" pitchFamily="18" charset="0"/>
          <a:cs typeface="Arial" charset="0"/>
        </a:defRPr>
      </a:lvl3pPr>
      <a:lvl4pPr algn="ctr" rtl="0" eaLnBrk="0" fontAlgn="base" hangingPunct="0">
        <a:spcBef>
          <a:spcPct val="0"/>
        </a:spcBef>
        <a:spcAft>
          <a:spcPct val="0"/>
        </a:spcAft>
        <a:defRPr sz="4400">
          <a:solidFill>
            <a:schemeClr val="tx2"/>
          </a:solidFill>
          <a:latin typeface="Bookman Old Style" pitchFamily="18" charset="0"/>
          <a:cs typeface="Arial" charset="0"/>
        </a:defRPr>
      </a:lvl4pPr>
      <a:lvl5pPr algn="ctr" rtl="0" eaLnBrk="0" fontAlgn="base" hangingPunct="0">
        <a:spcBef>
          <a:spcPct val="0"/>
        </a:spcBef>
        <a:spcAft>
          <a:spcPct val="0"/>
        </a:spcAft>
        <a:defRPr sz="4400">
          <a:solidFill>
            <a:schemeClr val="tx2"/>
          </a:solidFill>
          <a:latin typeface="Bookman Old Style" pitchFamily="18"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63.xml"/><Relationship Id="rId4" Type="http://schemas.openxmlformats.org/officeDocument/2006/relationships/slide" Target="slide43.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1.xml"/><Relationship Id="rId5" Type="http://schemas.openxmlformats.org/officeDocument/2006/relationships/slide" Target="slide38.xml"/><Relationship Id="rId4" Type="http://schemas.openxmlformats.org/officeDocument/2006/relationships/slide" Target="slide34.xml"/></Relationships>
</file>

<file path=ppt/slides/_rels/slide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 Target="slide3.xml"/><Relationship Id="rId1" Type="http://schemas.openxmlformats.org/officeDocument/2006/relationships/slideLayout" Target="../slideLayouts/slideLayout7.xml"/><Relationship Id="rId5" Type="http://schemas.openxmlformats.org/officeDocument/2006/relationships/image" Target="../media/image8.wmf"/><Relationship Id="rId4" Type="http://schemas.openxmlformats.org/officeDocument/2006/relationships/image" Target="../media/image7.wmf"/></Relationships>
</file>

<file path=ppt/slides/_rels/slide2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slide" Target="slide19.xml"/></Relationships>
</file>

<file path=ppt/slides/_rels/slide30.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0.wmf"/><Relationship Id="rId5" Type="http://schemas.openxmlformats.org/officeDocument/2006/relationships/oleObject" Target="../embeddings/oleObject4.bin"/><Relationship Id="rId4" Type="http://schemas.openxmlformats.org/officeDocument/2006/relationships/image" Target="../media/image9.wmf"/></Relationships>
</file>

<file path=ppt/slides/_rels/slide3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59.xml"/><Relationship Id="rId5" Type="http://schemas.openxmlformats.org/officeDocument/2006/relationships/slide" Target="slide55.xml"/><Relationship Id="rId4" Type="http://schemas.openxmlformats.org/officeDocument/2006/relationships/slide" Target="slide52.xml"/></Relationships>
</file>

<file path=ppt/slides/_rels/slide4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4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png"/><Relationship Id="rId4" Type="http://schemas.openxmlformats.org/officeDocument/2006/relationships/oleObject" Target="../embeddings/oleObject5.bin"/></Relationships>
</file>

<file path=ppt/slides/_rels/slide5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2.png"/><Relationship Id="rId5" Type="http://schemas.openxmlformats.org/officeDocument/2006/relationships/oleObject" Target="../embeddings/oleObject2.bin"/><Relationship Id="rId4" Type="http://schemas.openxmlformats.org/officeDocument/2006/relationships/slide" Target="slide3.xml"/></Relationships>
</file>

<file path=ppt/slides/_rels/slide6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slide" Target="slide3.xml"/><Relationship Id="rId1" Type="http://schemas.openxmlformats.org/officeDocument/2006/relationships/slideLayout" Target="../slideLayouts/slideLayout7.xml"/><Relationship Id="rId5" Type="http://schemas.openxmlformats.org/officeDocument/2006/relationships/slide" Target="slide72.xml"/><Relationship Id="rId4" Type="http://schemas.openxmlformats.org/officeDocument/2006/relationships/slide" Target="slide68.xml"/></Relationships>
</file>

<file path=ppt/slides/_rels/slide6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ru-RU" altLang="ru-RU" smtClean="0"/>
              <a:t>Содержание</a:t>
            </a:r>
          </a:p>
        </p:txBody>
      </p:sp>
      <p:sp>
        <p:nvSpPr>
          <p:cNvPr id="8195" name="Rectangle 3"/>
          <p:cNvSpPr>
            <a:spLocks noGrp="1" noChangeArrowheads="1"/>
          </p:cNvSpPr>
          <p:nvPr>
            <p:ph type="body" idx="1"/>
          </p:nvPr>
        </p:nvSpPr>
        <p:spPr/>
        <p:txBody>
          <a:bodyPr/>
          <a:lstStyle/>
          <a:p>
            <a:pPr eaLnBrk="1" hangingPunct="1"/>
            <a:r>
              <a:rPr lang="ru-RU" altLang="ru-RU" smtClean="0">
                <a:latin typeface="Arial" charset="0"/>
                <a:hlinkClick r:id="rId2" action="ppaction://hlinksldjump"/>
              </a:rPr>
              <a:t>Понятие многогранника. Призма.</a:t>
            </a:r>
            <a:endParaRPr lang="ru-RU" altLang="ru-RU" smtClean="0">
              <a:latin typeface="Arial" charset="0"/>
            </a:endParaRPr>
          </a:p>
          <a:p>
            <a:pPr eaLnBrk="1" hangingPunct="1"/>
            <a:r>
              <a:rPr lang="ru-RU" altLang="ru-RU" smtClean="0">
                <a:latin typeface="Arial" charset="0"/>
                <a:hlinkClick r:id="rId3" action="ppaction://hlinksldjump"/>
              </a:rPr>
              <a:t>Пирамида</a:t>
            </a:r>
            <a:endParaRPr lang="ru-RU" altLang="ru-RU" smtClean="0">
              <a:latin typeface="Arial" charset="0"/>
            </a:endParaRPr>
          </a:p>
          <a:p>
            <a:pPr eaLnBrk="1" hangingPunct="1"/>
            <a:r>
              <a:rPr lang="ru-RU" altLang="ru-RU" smtClean="0">
                <a:latin typeface="Arial" charset="0"/>
                <a:hlinkClick r:id="rId4" action="ppaction://hlinksldjump"/>
              </a:rPr>
              <a:t>Правильные многогранники</a:t>
            </a:r>
            <a:endParaRPr lang="ru-RU" altLang="ru-RU" smtClean="0">
              <a:latin typeface="Arial" charset="0"/>
            </a:endParaRPr>
          </a:p>
          <a:p>
            <a:pPr eaLnBrk="1" hangingPunct="1"/>
            <a:r>
              <a:rPr lang="ru-RU" altLang="ru-RU" smtClean="0">
                <a:latin typeface="Arial" charset="0"/>
                <a:hlinkClick r:id="rId5" action="ppaction://hlinksldjump"/>
              </a:rPr>
              <a:t>Итоговое решение задач</a:t>
            </a:r>
            <a:endParaRPr lang="ru-RU" altLang="ru-RU" smtClean="0">
              <a:latin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Понятие многогранника</a:t>
            </a:r>
            <a:r>
              <a:rPr lang="ru-RU" altLang="ru-RU" smtClean="0"/>
              <a:t>.</a:t>
            </a:r>
          </a:p>
        </p:txBody>
      </p:sp>
      <p:sp>
        <p:nvSpPr>
          <p:cNvPr id="1331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123" name="Rectangle 3"/>
          <p:cNvSpPr>
            <a:spLocks noChangeArrowheads="1"/>
          </p:cNvSpPr>
          <p:nvPr/>
        </p:nvSpPr>
        <p:spPr bwMode="auto">
          <a:xfrm>
            <a:off x="5076825" y="2565400"/>
            <a:ext cx="3754438"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latin typeface="Cambria" pitchFamily="18" charset="0"/>
              </a:rPr>
              <a:t>ABCDA</a:t>
            </a:r>
            <a:r>
              <a:rPr lang="en-US" altLang="ru-RU" sz="2800" i="1" baseline="-25000">
                <a:latin typeface="Cambria" pitchFamily="18" charset="0"/>
              </a:rPr>
              <a:t>1</a:t>
            </a:r>
            <a:r>
              <a:rPr lang="en-US" altLang="ru-RU" sz="2800" i="1">
                <a:latin typeface="Cambria" pitchFamily="18" charset="0"/>
              </a:rPr>
              <a:t>B</a:t>
            </a:r>
            <a:r>
              <a:rPr lang="en-US" altLang="ru-RU" sz="2800" i="1" baseline="-25000">
                <a:latin typeface="Cambria" pitchFamily="18" charset="0"/>
              </a:rPr>
              <a:t>1</a:t>
            </a:r>
            <a:r>
              <a:rPr lang="en-US" altLang="ru-RU" sz="2800" i="1">
                <a:latin typeface="Cambria" pitchFamily="18" charset="0"/>
              </a:rPr>
              <a:t>C</a:t>
            </a:r>
            <a:r>
              <a:rPr lang="en-US" altLang="ru-RU" sz="2800" i="1" baseline="-25000">
                <a:latin typeface="Cambria" pitchFamily="18" charset="0"/>
              </a:rPr>
              <a:t>1</a:t>
            </a:r>
            <a:r>
              <a:rPr lang="en-US" altLang="ru-RU" sz="2800" i="1">
                <a:latin typeface="Cambria" pitchFamily="18" charset="0"/>
              </a:rPr>
              <a:t>D</a:t>
            </a:r>
            <a:r>
              <a:rPr lang="en-US" altLang="ru-RU" sz="2800" i="1" baseline="-25000">
                <a:latin typeface="Cambria" pitchFamily="18" charset="0"/>
              </a:rPr>
              <a:t>1</a:t>
            </a:r>
            <a:r>
              <a:rPr lang="en-US" altLang="ru-RU" sz="2800" i="1">
                <a:latin typeface="Cambria" pitchFamily="18" charset="0"/>
              </a:rPr>
              <a:t> – </a:t>
            </a:r>
            <a:r>
              <a:rPr lang="ru-RU" altLang="ru-RU" sz="2800" i="1"/>
              <a:t>прямоугольный параллелепипед</a:t>
            </a:r>
            <a:r>
              <a:rPr lang="ru-RU" altLang="ru-RU" sz="2800" i="1">
                <a:latin typeface="Cambria" pitchFamily="18" charset="0"/>
                <a:sym typeface="Symbol" pitchFamily="18" charset="2"/>
              </a:rPr>
              <a:t>.</a:t>
            </a:r>
            <a:r>
              <a:rPr lang="ru-RU" altLang="ru-RU" sz="2800" i="1">
                <a:sym typeface="Symbol" pitchFamily="18" charset="2"/>
              </a:rPr>
              <a:t> АВ=12см, ВС=5см, </a:t>
            </a:r>
            <a:r>
              <a:rPr lang="ru-RU" altLang="ru-RU" sz="2800">
                <a:sym typeface="Symbol" pitchFamily="18" charset="2"/>
              </a:rPr>
              <a:t>(АС</a:t>
            </a:r>
            <a:r>
              <a:rPr lang="ru-RU" altLang="ru-RU" sz="2800" baseline="-25000">
                <a:sym typeface="Symbol" pitchFamily="18" charset="2"/>
              </a:rPr>
              <a:t>1</a:t>
            </a:r>
            <a:r>
              <a:rPr lang="en-US" altLang="ru-RU" sz="2800">
                <a:sym typeface="Symbol" pitchFamily="18" charset="2"/>
              </a:rPr>
              <a:t>, (ABC))</a:t>
            </a:r>
            <a:r>
              <a:rPr lang="ru-RU" altLang="ru-RU" sz="2800">
                <a:sym typeface="Symbol" pitchFamily="18" charset="2"/>
              </a:rPr>
              <a:t>=45</a:t>
            </a:r>
            <a:r>
              <a:rPr lang="ru-RU" altLang="ru-RU" sz="2800" baseline="30000">
                <a:sym typeface="Symbol" pitchFamily="18" charset="2"/>
              </a:rPr>
              <a:t>0</a:t>
            </a:r>
            <a:r>
              <a:rPr lang="ru-RU" altLang="ru-RU" sz="2800">
                <a:sym typeface="Symbol" pitchFamily="18" charset="2"/>
              </a:rPr>
              <a:t>.</a:t>
            </a:r>
            <a:r>
              <a:rPr lang="ru-RU" altLang="ru-RU" sz="2800" i="1">
                <a:sym typeface="Symbol" pitchFamily="18" charset="2"/>
              </a:rPr>
              <a:t> </a:t>
            </a:r>
          </a:p>
          <a:p>
            <a:pPr eaLnBrk="1" hangingPunct="1">
              <a:lnSpc>
                <a:spcPct val="90000"/>
              </a:lnSpc>
              <a:spcBef>
                <a:spcPct val="20000"/>
              </a:spcBef>
            </a:pPr>
            <a:r>
              <a:rPr lang="ru-RU" altLang="ru-RU" sz="2800" i="1">
                <a:latin typeface="Cambria" pitchFamily="18" charset="0"/>
                <a:sym typeface="Symbol" pitchFamily="18" charset="2"/>
              </a:rPr>
              <a:t>Найти</a:t>
            </a:r>
            <a:r>
              <a:rPr lang="ru-RU" altLang="ru-RU" sz="2800" i="1">
                <a:sym typeface="Symbol" pitchFamily="18" charset="2"/>
              </a:rPr>
              <a:t> СС</a:t>
            </a:r>
            <a:r>
              <a:rPr lang="ru-RU" altLang="ru-RU" sz="2800" i="1" baseline="-25000">
                <a:sym typeface="Symbol" pitchFamily="18" charset="2"/>
              </a:rPr>
              <a:t>1</a:t>
            </a:r>
            <a:r>
              <a:rPr lang="ru-RU" altLang="ru-RU" sz="2800" i="1">
                <a:sym typeface="Symbol" pitchFamily="18" charset="2"/>
              </a:rPr>
              <a:t>.</a:t>
            </a:r>
            <a:endParaRPr lang="ru-RU" altLang="ru-RU" sz="2800" i="1"/>
          </a:p>
        </p:txBody>
      </p:sp>
      <p:sp>
        <p:nvSpPr>
          <p:cNvPr id="13317"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38"/>
          <p:cNvGrpSpPr>
            <a:grpSpLocks/>
          </p:cNvGrpSpPr>
          <p:nvPr/>
        </p:nvGrpSpPr>
        <p:grpSpPr bwMode="auto">
          <a:xfrm>
            <a:off x="250825" y="1989138"/>
            <a:ext cx="4824413" cy="4248150"/>
            <a:chOff x="1199" y="1570"/>
            <a:chExt cx="3020" cy="2597"/>
          </a:xfrm>
        </p:grpSpPr>
        <p:sp>
          <p:nvSpPr>
            <p:cNvPr id="13320" name="Text Box 24"/>
            <p:cNvSpPr txBox="1">
              <a:spLocks noChangeArrowheads="1"/>
            </p:cNvSpPr>
            <p:nvPr/>
          </p:nvSpPr>
          <p:spPr bwMode="auto">
            <a:xfrm>
              <a:off x="1225" y="3709"/>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13321" name="Text Box 25"/>
            <p:cNvSpPr txBox="1">
              <a:spLocks noChangeArrowheads="1"/>
            </p:cNvSpPr>
            <p:nvPr/>
          </p:nvSpPr>
          <p:spPr bwMode="auto">
            <a:xfrm>
              <a:off x="1199" y="2181"/>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13322" name="Text Box 26"/>
            <p:cNvSpPr txBox="1">
              <a:spLocks noChangeArrowheads="1"/>
            </p:cNvSpPr>
            <p:nvPr/>
          </p:nvSpPr>
          <p:spPr bwMode="auto">
            <a:xfrm>
              <a:off x="1701"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13323" name="Text Box 27"/>
            <p:cNvSpPr txBox="1">
              <a:spLocks noChangeArrowheads="1"/>
            </p:cNvSpPr>
            <p:nvPr/>
          </p:nvSpPr>
          <p:spPr bwMode="auto">
            <a:xfrm>
              <a:off x="3606"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13324" name="Text Box 28"/>
            <p:cNvSpPr txBox="1">
              <a:spLocks noChangeArrowheads="1"/>
            </p:cNvSpPr>
            <p:nvPr/>
          </p:nvSpPr>
          <p:spPr bwMode="auto">
            <a:xfrm>
              <a:off x="3742" y="3294"/>
              <a:ext cx="477"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13325" name="Text Box 29"/>
            <p:cNvSpPr txBox="1">
              <a:spLocks noChangeArrowheads="1"/>
            </p:cNvSpPr>
            <p:nvPr/>
          </p:nvSpPr>
          <p:spPr bwMode="auto">
            <a:xfrm>
              <a:off x="3334" y="3748"/>
              <a:ext cx="477"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13326" name="Text Box 30"/>
            <p:cNvSpPr txBox="1">
              <a:spLocks noChangeArrowheads="1"/>
            </p:cNvSpPr>
            <p:nvPr/>
          </p:nvSpPr>
          <p:spPr bwMode="auto">
            <a:xfrm>
              <a:off x="2018" y="3113"/>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13327" name="Text Box 31"/>
            <p:cNvSpPr txBox="1">
              <a:spLocks noChangeArrowheads="1"/>
            </p:cNvSpPr>
            <p:nvPr/>
          </p:nvSpPr>
          <p:spPr bwMode="auto">
            <a:xfrm>
              <a:off x="2948" y="2045"/>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r>
                <a:rPr lang="en-US" altLang="zh-CN" sz="2800" baseline="-25000">
                  <a:latin typeface="Times New Roman" charset="0"/>
                  <a:ea typeface="SimSun" pitchFamily="2" charset="-122"/>
                </a:rPr>
                <a:t>1</a:t>
              </a:r>
              <a:endParaRPr lang="ru-RU" altLang="ru-RU" sz="2800"/>
            </a:p>
          </p:txBody>
        </p:sp>
        <p:sp>
          <p:nvSpPr>
            <p:cNvPr id="13328" name="AutoShape 37"/>
            <p:cNvSpPr>
              <a:spLocks noChangeArrowheads="1"/>
            </p:cNvSpPr>
            <p:nvPr/>
          </p:nvSpPr>
          <p:spPr bwMode="auto">
            <a:xfrm rot="10800000">
              <a:off x="1565" y="1888"/>
              <a:ext cx="2222" cy="1986"/>
            </a:xfrm>
            <a:prstGeom prst="cube">
              <a:avLst>
                <a:gd name="adj" fmla="val 24144"/>
              </a:avLst>
            </a:prstGeom>
            <a:noFill/>
            <a:ln w="952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329" name="AutoShape 17"/>
            <p:cNvSpPr>
              <a:spLocks noChangeArrowheads="1"/>
            </p:cNvSpPr>
            <p:nvPr/>
          </p:nvSpPr>
          <p:spPr bwMode="auto">
            <a:xfrm>
              <a:off x="1565" y="1888"/>
              <a:ext cx="2222" cy="1986"/>
            </a:xfrm>
            <a:prstGeom prst="cube">
              <a:avLst>
                <a:gd name="adj" fmla="val 24144"/>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3"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№219</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3">
                                            <p:txEl>
                                              <p:pRg st="0" end="0"/>
                                            </p:txEl>
                                          </p:spTgt>
                                        </p:tgtEl>
                                        <p:attrNameLst>
                                          <p:attrName>style.visibility</p:attrName>
                                        </p:attrNameLst>
                                      </p:cBhvr>
                                      <p:to>
                                        <p:strVal val="visible"/>
                                      </p:to>
                                    </p:set>
                                    <p:animEffect transition="in" filter="wipe(left)">
                                      <p:cBhvr>
                                        <p:cTn id="12" dur="500"/>
                                        <p:tgtEl>
                                          <p:spTgt spid="5123">
                                            <p:txEl>
                                              <p:pRg st="0" end="0"/>
                                            </p:txEl>
                                          </p:spTgt>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123">
                                            <p:txEl>
                                              <p:pRg st="1" end="1"/>
                                            </p:txEl>
                                          </p:spTgt>
                                        </p:tgtEl>
                                        <p:attrNameLst>
                                          <p:attrName>style.visibility</p:attrName>
                                        </p:attrNameLst>
                                      </p:cBhvr>
                                      <p:to>
                                        <p:strVal val="visible"/>
                                      </p:to>
                                    </p:set>
                                    <p:animEffect transition="in" filter="wipe(left)">
                                      <p:cBhvr>
                                        <p:cTn id="16" dur="500"/>
                                        <p:tgtEl>
                                          <p:spTgt spid="5123">
                                            <p:txEl>
                                              <p:pRg st="1" end="1"/>
                                            </p:txEl>
                                          </p:spTgt>
                                        </p:tgtEl>
                                      </p:cBhvr>
                                    </p:animEffect>
                                  </p:childTnLst>
                                </p:cTn>
                              </p:par>
                            </p:childTnLst>
                          </p:cTn>
                        </p:par>
                        <p:par>
                          <p:cTn id="17" fill="hold" nodeType="afterGroup">
                            <p:stCondLst>
                              <p:cond delay="10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Понятие многогранника</a:t>
            </a:r>
            <a:r>
              <a:rPr lang="ru-RU" altLang="ru-RU" smtClean="0"/>
              <a:t>.</a:t>
            </a:r>
          </a:p>
        </p:txBody>
      </p:sp>
      <p:sp>
        <p:nvSpPr>
          <p:cNvPr id="1433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123" name="Rectangle 3"/>
          <p:cNvSpPr>
            <a:spLocks noChangeArrowheads="1"/>
          </p:cNvSpPr>
          <p:nvPr/>
        </p:nvSpPr>
        <p:spPr bwMode="auto">
          <a:xfrm>
            <a:off x="4643438" y="2565400"/>
            <a:ext cx="4187825"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latin typeface="Cambria" pitchFamily="18" charset="0"/>
              </a:rPr>
              <a:t>ABCDA</a:t>
            </a:r>
            <a:r>
              <a:rPr lang="en-US" altLang="ru-RU" sz="2800" i="1" baseline="-25000">
                <a:latin typeface="Cambria" pitchFamily="18" charset="0"/>
              </a:rPr>
              <a:t>1</a:t>
            </a:r>
            <a:r>
              <a:rPr lang="en-US" altLang="ru-RU" sz="2800" i="1">
                <a:latin typeface="Cambria" pitchFamily="18" charset="0"/>
              </a:rPr>
              <a:t>B</a:t>
            </a:r>
            <a:r>
              <a:rPr lang="en-US" altLang="ru-RU" sz="2800" i="1" baseline="-25000">
                <a:latin typeface="Cambria" pitchFamily="18" charset="0"/>
              </a:rPr>
              <a:t>1</a:t>
            </a:r>
            <a:r>
              <a:rPr lang="en-US" altLang="ru-RU" sz="2800" i="1">
                <a:latin typeface="Cambria" pitchFamily="18" charset="0"/>
              </a:rPr>
              <a:t>C</a:t>
            </a:r>
            <a:r>
              <a:rPr lang="en-US" altLang="ru-RU" sz="2800" i="1" baseline="-25000">
                <a:latin typeface="Cambria" pitchFamily="18" charset="0"/>
              </a:rPr>
              <a:t>1</a:t>
            </a:r>
            <a:r>
              <a:rPr lang="en-US" altLang="ru-RU" sz="2800" i="1">
                <a:latin typeface="Cambria" pitchFamily="18" charset="0"/>
              </a:rPr>
              <a:t>D</a:t>
            </a:r>
            <a:r>
              <a:rPr lang="en-US" altLang="ru-RU" sz="2800" i="1" baseline="-25000">
                <a:latin typeface="Cambria" pitchFamily="18" charset="0"/>
              </a:rPr>
              <a:t>1</a:t>
            </a:r>
            <a:r>
              <a:rPr lang="en-US" altLang="ru-RU" sz="2800" i="1">
                <a:latin typeface="Cambria" pitchFamily="18" charset="0"/>
              </a:rPr>
              <a:t> – </a:t>
            </a:r>
            <a:r>
              <a:rPr lang="ru-RU" altLang="ru-RU" sz="2800" i="1"/>
              <a:t>куб,</a:t>
            </a:r>
            <a:r>
              <a:rPr lang="ru-RU" altLang="ru-RU" sz="2800" i="1">
                <a:sym typeface="Symbol" pitchFamily="18" charset="2"/>
              </a:rPr>
              <a:t> АВ</a:t>
            </a:r>
            <a:r>
              <a:rPr lang="ru-RU" altLang="ru-RU" sz="2800" i="1" baseline="-25000">
                <a:sym typeface="Symbol" pitchFamily="18" charset="2"/>
              </a:rPr>
              <a:t>1</a:t>
            </a:r>
            <a:r>
              <a:rPr lang="ru-RU" altLang="ru-RU" sz="2800" i="1">
                <a:sym typeface="Symbol" pitchFamily="18" charset="2"/>
              </a:rPr>
              <a:t>С</a:t>
            </a:r>
            <a:r>
              <a:rPr lang="ru-RU" altLang="ru-RU" sz="2800" i="1" baseline="-25000">
                <a:sym typeface="Symbol" pitchFamily="18" charset="2"/>
              </a:rPr>
              <a:t>1</a:t>
            </a:r>
            <a:r>
              <a:rPr lang="en-US" altLang="ru-RU" sz="2800" i="1">
                <a:sym typeface="Symbol" pitchFamily="18" charset="2"/>
              </a:rPr>
              <a:t>D-</a:t>
            </a:r>
            <a:r>
              <a:rPr lang="ru-RU" altLang="ru-RU" sz="2800" i="1">
                <a:sym typeface="Symbol" pitchFamily="18" charset="2"/>
              </a:rPr>
              <a:t>сечение, </a:t>
            </a:r>
            <a:r>
              <a:rPr lang="en-US" altLang="ru-RU" sz="2800" i="1">
                <a:sym typeface="Symbol" pitchFamily="18" charset="2"/>
              </a:rPr>
              <a:t>S</a:t>
            </a:r>
            <a:r>
              <a:rPr lang="ru-RU" altLang="ru-RU" sz="2800" i="1">
                <a:sym typeface="Symbol" pitchFamily="18" charset="2"/>
              </a:rPr>
              <a:t>сеч=642</a:t>
            </a:r>
            <a:r>
              <a:rPr lang="ru-RU" altLang="ru-RU" sz="2800">
                <a:sym typeface="Symbol" pitchFamily="18" charset="2"/>
              </a:rPr>
              <a:t>.</a:t>
            </a:r>
            <a:r>
              <a:rPr lang="ru-RU" altLang="ru-RU" sz="2800" i="1">
                <a:sym typeface="Symbol" pitchFamily="18" charset="2"/>
              </a:rPr>
              <a:t> </a:t>
            </a:r>
          </a:p>
          <a:p>
            <a:pPr eaLnBrk="1" hangingPunct="1">
              <a:lnSpc>
                <a:spcPct val="90000"/>
              </a:lnSpc>
              <a:spcBef>
                <a:spcPct val="20000"/>
              </a:spcBef>
            </a:pPr>
            <a:r>
              <a:rPr lang="ru-RU" altLang="ru-RU" sz="2800" i="1">
                <a:latin typeface="Cambria" pitchFamily="18" charset="0"/>
                <a:sym typeface="Symbol" pitchFamily="18" charset="2"/>
              </a:rPr>
              <a:t>Найти</a:t>
            </a:r>
            <a:r>
              <a:rPr lang="ru-RU" altLang="ru-RU" sz="2800" i="1">
                <a:sym typeface="Symbol" pitchFamily="18" charset="2"/>
              </a:rPr>
              <a:t> АВ, АС</a:t>
            </a:r>
            <a:r>
              <a:rPr lang="ru-RU" altLang="ru-RU" sz="2800" i="1" baseline="-25000">
                <a:sym typeface="Symbol" pitchFamily="18" charset="2"/>
              </a:rPr>
              <a:t>1</a:t>
            </a:r>
            <a:r>
              <a:rPr lang="ru-RU" altLang="ru-RU" sz="2800" i="1">
                <a:sym typeface="Symbol" pitchFamily="18" charset="2"/>
              </a:rPr>
              <a:t>.</a:t>
            </a:r>
            <a:endParaRPr lang="ru-RU" altLang="ru-RU" sz="2800" i="1"/>
          </a:p>
        </p:txBody>
      </p:sp>
      <p:sp>
        <p:nvSpPr>
          <p:cNvPr id="14341"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38"/>
          <p:cNvGrpSpPr>
            <a:grpSpLocks/>
          </p:cNvGrpSpPr>
          <p:nvPr/>
        </p:nvGrpSpPr>
        <p:grpSpPr bwMode="auto">
          <a:xfrm>
            <a:off x="250825" y="1989138"/>
            <a:ext cx="4824413" cy="4248150"/>
            <a:chOff x="1199" y="1570"/>
            <a:chExt cx="3020" cy="2597"/>
          </a:xfrm>
        </p:grpSpPr>
        <p:sp>
          <p:nvSpPr>
            <p:cNvPr id="14347" name="Text Box 24"/>
            <p:cNvSpPr txBox="1">
              <a:spLocks noChangeArrowheads="1"/>
            </p:cNvSpPr>
            <p:nvPr/>
          </p:nvSpPr>
          <p:spPr bwMode="auto">
            <a:xfrm>
              <a:off x="1225" y="3709"/>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14348" name="Text Box 25"/>
            <p:cNvSpPr txBox="1">
              <a:spLocks noChangeArrowheads="1"/>
            </p:cNvSpPr>
            <p:nvPr/>
          </p:nvSpPr>
          <p:spPr bwMode="auto">
            <a:xfrm>
              <a:off x="1199" y="2181"/>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14349" name="Text Box 26"/>
            <p:cNvSpPr txBox="1">
              <a:spLocks noChangeArrowheads="1"/>
            </p:cNvSpPr>
            <p:nvPr/>
          </p:nvSpPr>
          <p:spPr bwMode="auto">
            <a:xfrm>
              <a:off x="1701"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14350" name="Text Box 27"/>
            <p:cNvSpPr txBox="1">
              <a:spLocks noChangeArrowheads="1"/>
            </p:cNvSpPr>
            <p:nvPr/>
          </p:nvSpPr>
          <p:spPr bwMode="auto">
            <a:xfrm>
              <a:off x="3606"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14351" name="Text Box 28"/>
            <p:cNvSpPr txBox="1">
              <a:spLocks noChangeArrowheads="1"/>
            </p:cNvSpPr>
            <p:nvPr/>
          </p:nvSpPr>
          <p:spPr bwMode="auto">
            <a:xfrm>
              <a:off x="3742" y="3294"/>
              <a:ext cx="477"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14352" name="Text Box 29"/>
            <p:cNvSpPr txBox="1">
              <a:spLocks noChangeArrowheads="1"/>
            </p:cNvSpPr>
            <p:nvPr/>
          </p:nvSpPr>
          <p:spPr bwMode="auto">
            <a:xfrm>
              <a:off x="3334" y="3748"/>
              <a:ext cx="477"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14353" name="Text Box 30"/>
            <p:cNvSpPr txBox="1">
              <a:spLocks noChangeArrowheads="1"/>
            </p:cNvSpPr>
            <p:nvPr/>
          </p:nvSpPr>
          <p:spPr bwMode="auto">
            <a:xfrm>
              <a:off x="2018" y="3113"/>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14354" name="Text Box 31"/>
            <p:cNvSpPr txBox="1">
              <a:spLocks noChangeArrowheads="1"/>
            </p:cNvSpPr>
            <p:nvPr/>
          </p:nvSpPr>
          <p:spPr bwMode="auto">
            <a:xfrm>
              <a:off x="2948" y="2045"/>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r>
                <a:rPr lang="en-US" altLang="zh-CN" sz="2800" baseline="-25000">
                  <a:latin typeface="Times New Roman" charset="0"/>
                  <a:ea typeface="SimSun" pitchFamily="2" charset="-122"/>
                </a:rPr>
                <a:t>1</a:t>
              </a:r>
              <a:endParaRPr lang="ru-RU" altLang="ru-RU" sz="2800"/>
            </a:p>
          </p:txBody>
        </p:sp>
        <p:sp>
          <p:nvSpPr>
            <p:cNvPr id="14355" name="AutoShape 37"/>
            <p:cNvSpPr>
              <a:spLocks noChangeArrowheads="1"/>
            </p:cNvSpPr>
            <p:nvPr/>
          </p:nvSpPr>
          <p:spPr bwMode="auto">
            <a:xfrm rot="10800000">
              <a:off x="1565" y="1888"/>
              <a:ext cx="2222" cy="1986"/>
            </a:xfrm>
            <a:prstGeom prst="cube">
              <a:avLst>
                <a:gd name="adj" fmla="val 24144"/>
              </a:avLst>
            </a:prstGeom>
            <a:noFill/>
            <a:ln w="952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4356" name="AutoShape 17"/>
            <p:cNvSpPr>
              <a:spLocks noChangeArrowheads="1"/>
            </p:cNvSpPr>
            <p:nvPr/>
          </p:nvSpPr>
          <p:spPr bwMode="auto">
            <a:xfrm>
              <a:off x="1565" y="1888"/>
              <a:ext cx="2222" cy="1986"/>
            </a:xfrm>
            <a:prstGeom prst="cube">
              <a:avLst>
                <a:gd name="adj" fmla="val 24144"/>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3"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№223</a:t>
            </a:r>
          </a:p>
        </p:txBody>
      </p:sp>
      <p:sp>
        <p:nvSpPr>
          <p:cNvPr id="45077" name="Line 21"/>
          <p:cNvSpPr>
            <a:spLocks noChangeShapeType="1"/>
          </p:cNvSpPr>
          <p:nvPr/>
        </p:nvSpPr>
        <p:spPr bwMode="auto">
          <a:xfrm rot="60000" flipH="1">
            <a:off x="3606800" y="2551113"/>
            <a:ext cx="749300" cy="32178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 name="Line 21"/>
          <p:cNvSpPr>
            <a:spLocks noChangeShapeType="1"/>
          </p:cNvSpPr>
          <p:nvPr/>
        </p:nvSpPr>
        <p:spPr bwMode="auto">
          <a:xfrm rot="60000" flipH="1">
            <a:off x="855663" y="2506663"/>
            <a:ext cx="749300" cy="321786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39975" name="Text Box 39"/>
          <p:cNvSpPr txBox="1">
            <a:spLocks noChangeArrowheads="1"/>
          </p:cNvSpPr>
          <p:nvPr/>
        </p:nvSpPr>
        <p:spPr bwMode="auto">
          <a:xfrm>
            <a:off x="2987675" y="6092825"/>
            <a:ext cx="53276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 п27,28,29 №220, 295(а)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3">
                                            <p:txEl>
                                              <p:pRg st="0" end="0"/>
                                            </p:txEl>
                                          </p:spTgt>
                                        </p:tgtEl>
                                        <p:attrNameLst>
                                          <p:attrName>style.visibility</p:attrName>
                                        </p:attrNameLst>
                                      </p:cBhvr>
                                      <p:to>
                                        <p:strVal val="visible"/>
                                      </p:to>
                                    </p:set>
                                    <p:animEffect transition="in" filter="wipe(left)">
                                      <p:cBhvr>
                                        <p:cTn id="12" dur="500"/>
                                        <p:tgtEl>
                                          <p:spTgt spid="5123">
                                            <p:txEl>
                                              <p:pRg st="0" end="0"/>
                                            </p:txEl>
                                          </p:spTgt>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123">
                                            <p:txEl>
                                              <p:pRg st="1" end="1"/>
                                            </p:txEl>
                                          </p:spTgt>
                                        </p:tgtEl>
                                        <p:attrNameLst>
                                          <p:attrName>style.visibility</p:attrName>
                                        </p:attrNameLst>
                                      </p:cBhvr>
                                      <p:to>
                                        <p:strVal val="visible"/>
                                      </p:to>
                                    </p:set>
                                    <p:animEffect transition="in" filter="wipe(left)">
                                      <p:cBhvr>
                                        <p:cTn id="16" dur="500"/>
                                        <p:tgtEl>
                                          <p:spTgt spid="5123">
                                            <p:txEl>
                                              <p:pRg st="1" end="1"/>
                                            </p:txEl>
                                          </p:spTgt>
                                        </p:tgtEl>
                                      </p:cBhvr>
                                    </p:animEffect>
                                  </p:childTnLst>
                                </p:cTn>
                              </p:par>
                            </p:childTnLst>
                          </p:cTn>
                        </p:par>
                        <p:par>
                          <p:cTn id="17" fill="hold" nodeType="afterGroup">
                            <p:stCondLst>
                              <p:cond delay="10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5077"/>
                                        </p:tgtEl>
                                        <p:attrNameLst>
                                          <p:attrName>style.visibility</p:attrName>
                                        </p:attrNameLst>
                                      </p:cBhvr>
                                      <p:to>
                                        <p:strVal val="visible"/>
                                      </p:to>
                                    </p:set>
                                    <p:animEffect transition="in" filter="fade">
                                      <p:cBhvr>
                                        <p:cTn id="23" dur="500"/>
                                        <p:tgtEl>
                                          <p:spTgt spid="4507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9975"/>
                                        </p:tgtEl>
                                        <p:attrNameLst>
                                          <p:attrName>style.visibility</p:attrName>
                                        </p:attrNameLst>
                                      </p:cBhvr>
                                      <p:to>
                                        <p:strVal val="visible"/>
                                      </p:to>
                                    </p:set>
                                    <p:animEffect transition="in" filter="wipe(left)">
                                      <p:cBhvr>
                                        <p:cTn id="31"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3" grpId="0" build="p"/>
      <p:bldP spid="45077" grpId="0" animBg="1"/>
      <p:bldP spid="4" grpId="0" animBg="1"/>
      <p:bldP spid="3997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Призма</a:t>
            </a:r>
            <a:r>
              <a:rPr lang="ru-RU" altLang="ru-RU" smtClean="0"/>
              <a:t>.</a:t>
            </a:r>
          </a:p>
        </p:txBody>
      </p:sp>
      <p:sp>
        <p:nvSpPr>
          <p:cNvPr id="1536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5364"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38"/>
          <p:cNvGrpSpPr>
            <a:grpSpLocks/>
          </p:cNvGrpSpPr>
          <p:nvPr/>
        </p:nvGrpSpPr>
        <p:grpSpPr bwMode="auto">
          <a:xfrm>
            <a:off x="250825" y="1989138"/>
            <a:ext cx="4824413" cy="4248150"/>
            <a:chOff x="1199" y="1570"/>
            <a:chExt cx="3020" cy="2597"/>
          </a:xfrm>
        </p:grpSpPr>
        <p:sp>
          <p:nvSpPr>
            <p:cNvPr id="15372" name="Text Box 24"/>
            <p:cNvSpPr txBox="1">
              <a:spLocks noChangeArrowheads="1"/>
            </p:cNvSpPr>
            <p:nvPr/>
          </p:nvSpPr>
          <p:spPr bwMode="auto">
            <a:xfrm>
              <a:off x="1225" y="3709"/>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15373" name="Text Box 25"/>
            <p:cNvSpPr txBox="1">
              <a:spLocks noChangeArrowheads="1"/>
            </p:cNvSpPr>
            <p:nvPr/>
          </p:nvSpPr>
          <p:spPr bwMode="auto">
            <a:xfrm>
              <a:off x="1199" y="2181"/>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15374" name="Text Box 26"/>
            <p:cNvSpPr txBox="1">
              <a:spLocks noChangeArrowheads="1"/>
            </p:cNvSpPr>
            <p:nvPr/>
          </p:nvSpPr>
          <p:spPr bwMode="auto">
            <a:xfrm>
              <a:off x="1701"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15375" name="Text Box 27"/>
            <p:cNvSpPr txBox="1">
              <a:spLocks noChangeArrowheads="1"/>
            </p:cNvSpPr>
            <p:nvPr/>
          </p:nvSpPr>
          <p:spPr bwMode="auto">
            <a:xfrm>
              <a:off x="3606"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15376" name="Text Box 28"/>
            <p:cNvSpPr txBox="1">
              <a:spLocks noChangeArrowheads="1"/>
            </p:cNvSpPr>
            <p:nvPr/>
          </p:nvSpPr>
          <p:spPr bwMode="auto">
            <a:xfrm>
              <a:off x="3742" y="3294"/>
              <a:ext cx="477"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15377" name="Text Box 29"/>
            <p:cNvSpPr txBox="1">
              <a:spLocks noChangeArrowheads="1"/>
            </p:cNvSpPr>
            <p:nvPr/>
          </p:nvSpPr>
          <p:spPr bwMode="auto">
            <a:xfrm>
              <a:off x="3334" y="3748"/>
              <a:ext cx="477"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15378" name="Text Box 30"/>
            <p:cNvSpPr txBox="1">
              <a:spLocks noChangeArrowheads="1"/>
            </p:cNvSpPr>
            <p:nvPr/>
          </p:nvSpPr>
          <p:spPr bwMode="auto">
            <a:xfrm>
              <a:off x="2018" y="3113"/>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15379" name="Text Box 31"/>
            <p:cNvSpPr txBox="1">
              <a:spLocks noChangeArrowheads="1"/>
            </p:cNvSpPr>
            <p:nvPr/>
          </p:nvSpPr>
          <p:spPr bwMode="auto">
            <a:xfrm>
              <a:off x="2948" y="2045"/>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r>
                <a:rPr lang="en-US" altLang="zh-CN" sz="2800" baseline="-25000">
                  <a:latin typeface="Times New Roman" charset="0"/>
                  <a:ea typeface="SimSun" pitchFamily="2" charset="-122"/>
                </a:rPr>
                <a:t>1</a:t>
              </a:r>
              <a:endParaRPr lang="ru-RU" altLang="ru-RU" sz="2800"/>
            </a:p>
          </p:txBody>
        </p:sp>
        <p:sp>
          <p:nvSpPr>
            <p:cNvPr id="15380" name="AutoShape 37"/>
            <p:cNvSpPr>
              <a:spLocks noChangeArrowheads="1"/>
            </p:cNvSpPr>
            <p:nvPr/>
          </p:nvSpPr>
          <p:spPr bwMode="auto">
            <a:xfrm rot="10800000">
              <a:off x="1565" y="1888"/>
              <a:ext cx="2222" cy="1986"/>
            </a:xfrm>
            <a:prstGeom prst="cube">
              <a:avLst>
                <a:gd name="adj" fmla="val 24144"/>
              </a:avLst>
            </a:prstGeom>
            <a:noFill/>
            <a:ln w="952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5381" name="AutoShape 17"/>
            <p:cNvSpPr>
              <a:spLocks noChangeArrowheads="1"/>
            </p:cNvSpPr>
            <p:nvPr/>
          </p:nvSpPr>
          <p:spPr bwMode="auto">
            <a:xfrm>
              <a:off x="1565" y="1888"/>
              <a:ext cx="2222" cy="1986"/>
            </a:xfrm>
            <a:prstGeom prst="cube">
              <a:avLst>
                <a:gd name="adj" fmla="val 24144"/>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5123"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№1</a:t>
            </a:r>
          </a:p>
        </p:txBody>
      </p:sp>
      <p:sp>
        <p:nvSpPr>
          <p:cNvPr id="45077" name="Line 21"/>
          <p:cNvSpPr>
            <a:spLocks noChangeShapeType="1"/>
          </p:cNvSpPr>
          <p:nvPr/>
        </p:nvSpPr>
        <p:spPr bwMode="auto">
          <a:xfrm rot="60000">
            <a:off x="1601788" y="2547938"/>
            <a:ext cx="2017712" cy="31940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3" name="Rectangle 3"/>
          <p:cNvSpPr>
            <a:spLocks noChangeArrowheads="1"/>
          </p:cNvSpPr>
          <p:nvPr/>
        </p:nvSpPr>
        <p:spPr bwMode="auto">
          <a:xfrm>
            <a:off x="5076825" y="2565400"/>
            <a:ext cx="3754438"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latin typeface="Cambria" pitchFamily="18" charset="0"/>
              </a:rPr>
              <a:t>ABCDA</a:t>
            </a:r>
            <a:r>
              <a:rPr lang="en-US" altLang="ru-RU" sz="2800" i="1" baseline="-25000">
                <a:latin typeface="Cambria" pitchFamily="18" charset="0"/>
              </a:rPr>
              <a:t>1</a:t>
            </a:r>
            <a:r>
              <a:rPr lang="en-US" altLang="ru-RU" sz="2800" i="1">
                <a:latin typeface="Cambria" pitchFamily="18" charset="0"/>
              </a:rPr>
              <a:t>B</a:t>
            </a:r>
            <a:r>
              <a:rPr lang="en-US" altLang="ru-RU" sz="2800" i="1" baseline="-25000">
                <a:latin typeface="Cambria" pitchFamily="18" charset="0"/>
              </a:rPr>
              <a:t>1</a:t>
            </a:r>
            <a:r>
              <a:rPr lang="en-US" altLang="ru-RU" sz="2800" i="1">
                <a:latin typeface="Cambria" pitchFamily="18" charset="0"/>
              </a:rPr>
              <a:t>C</a:t>
            </a:r>
            <a:r>
              <a:rPr lang="en-US" altLang="ru-RU" sz="2800" i="1" baseline="-25000">
                <a:latin typeface="Cambria" pitchFamily="18" charset="0"/>
              </a:rPr>
              <a:t>1</a:t>
            </a:r>
            <a:r>
              <a:rPr lang="en-US" altLang="ru-RU" sz="2800" i="1">
                <a:latin typeface="Cambria" pitchFamily="18" charset="0"/>
              </a:rPr>
              <a:t>D</a:t>
            </a:r>
            <a:r>
              <a:rPr lang="en-US" altLang="ru-RU" sz="2800" i="1" baseline="-25000">
                <a:latin typeface="Cambria" pitchFamily="18" charset="0"/>
              </a:rPr>
              <a:t>1</a:t>
            </a:r>
            <a:r>
              <a:rPr lang="en-US" altLang="ru-RU" sz="2800" i="1">
                <a:latin typeface="Cambria" pitchFamily="18" charset="0"/>
              </a:rPr>
              <a:t> – </a:t>
            </a:r>
            <a:r>
              <a:rPr lang="ru-RU" altLang="ru-RU" sz="2800" i="1"/>
              <a:t>прямоугольный параллелепипед</a:t>
            </a:r>
            <a:r>
              <a:rPr lang="ru-RU" altLang="ru-RU" sz="2800" i="1">
                <a:latin typeface="Cambria" pitchFamily="18" charset="0"/>
                <a:sym typeface="Symbol" pitchFamily="18" charset="2"/>
              </a:rPr>
              <a:t>.</a:t>
            </a:r>
            <a:r>
              <a:rPr lang="ru-RU" altLang="ru-RU" sz="2800" i="1">
                <a:sym typeface="Symbol" pitchFamily="18" charset="2"/>
              </a:rPr>
              <a:t> АВ=4см, АА</a:t>
            </a:r>
            <a:r>
              <a:rPr lang="ru-RU" altLang="ru-RU" sz="2800" i="1" baseline="-25000">
                <a:sym typeface="Symbol" pitchFamily="18" charset="2"/>
              </a:rPr>
              <a:t>1</a:t>
            </a:r>
            <a:r>
              <a:rPr lang="ru-RU" altLang="ru-RU" sz="2800" i="1">
                <a:sym typeface="Symbol" pitchFamily="18" charset="2"/>
              </a:rPr>
              <a:t>=6см</a:t>
            </a:r>
            <a:br>
              <a:rPr lang="ru-RU" altLang="ru-RU" sz="2800" i="1">
                <a:sym typeface="Symbol" pitchFamily="18" charset="2"/>
              </a:rPr>
            </a:br>
            <a:r>
              <a:rPr lang="ru-RU" altLang="ru-RU" sz="2800" i="1">
                <a:sym typeface="Symbol" pitchFamily="18" charset="2"/>
              </a:rPr>
              <a:t>В</a:t>
            </a:r>
            <a:r>
              <a:rPr lang="ru-RU" altLang="ru-RU" sz="2800" i="1" baseline="-25000">
                <a:sym typeface="Symbol" pitchFamily="18" charset="2"/>
              </a:rPr>
              <a:t>1</a:t>
            </a:r>
            <a:r>
              <a:rPr lang="en-US" altLang="ru-RU" sz="2800" i="1">
                <a:sym typeface="Symbol" pitchFamily="18" charset="2"/>
              </a:rPr>
              <a:t>D</a:t>
            </a:r>
            <a:r>
              <a:rPr lang="ru-RU" altLang="ru-RU" sz="2800" i="1">
                <a:sym typeface="Symbol" pitchFamily="18" charset="2"/>
              </a:rPr>
              <a:t>=56</a:t>
            </a:r>
            <a:r>
              <a:rPr lang="ru-RU" altLang="ru-RU" sz="2800">
                <a:sym typeface="Symbol" pitchFamily="18" charset="2"/>
              </a:rPr>
              <a:t>.</a:t>
            </a:r>
            <a:r>
              <a:rPr lang="ru-RU" altLang="ru-RU" sz="2800" i="1">
                <a:sym typeface="Symbol" pitchFamily="18" charset="2"/>
              </a:rPr>
              <a:t> </a:t>
            </a:r>
          </a:p>
          <a:p>
            <a:pPr eaLnBrk="1" hangingPunct="1">
              <a:lnSpc>
                <a:spcPct val="90000"/>
              </a:lnSpc>
              <a:spcBef>
                <a:spcPct val="20000"/>
              </a:spcBef>
            </a:pPr>
            <a:r>
              <a:rPr lang="ru-RU" altLang="ru-RU" sz="2800" i="1">
                <a:latin typeface="Cambria" pitchFamily="18" charset="0"/>
                <a:sym typeface="Symbol" pitchFamily="18" charset="2"/>
              </a:rPr>
              <a:t>Найти</a:t>
            </a:r>
            <a:r>
              <a:rPr lang="ru-RU" altLang="ru-RU" sz="2800" i="1">
                <a:sym typeface="Symbol" pitchFamily="18" charset="2"/>
              </a:rPr>
              <a:t> ВС.</a:t>
            </a:r>
            <a:endParaRPr lang="ru-RU" altLang="ru-RU" sz="2800" i="1"/>
          </a:p>
        </p:txBody>
      </p:sp>
      <p:sp>
        <p:nvSpPr>
          <p:cNvPr id="145430" name="Text Box 22"/>
          <p:cNvSpPr txBox="1">
            <a:spLocks noChangeArrowheads="1"/>
          </p:cNvSpPr>
          <p:nvPr/>
        </p:nvSpPr>
        <p:spPr bwMode="auto">
          <a:xfrm>
            <a:off x="971550" y="4868863"/>
            <a:ext cx="576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4</a:t>
            </a:r>
          </a:p>
        </p:txBody>
      </p:sp>
      <p:sp>
        <p:nvSpPr>
          <p:cNvPr id="145431" name="Text Box 23"/>
          <p:cNvSpPr txBox="1">
            <a:spLocks noChangeArrowheads="1"/>
          </p:cNvSpPr>
          <p:nvPr/>
        </p:nvSpPr>
        <p:spPr bwMode="auto">
          <a:xfrm>
            <a:off x="323850" y="4076700"/>
            <a:ext cx="576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6</a:t>
            </a:r>
          </a:p>
        </p:txBody>
      </p:sp>
      <p:sp>
        <p:nvSpPr>
          <p:cNvPr id="145432" name="Text Box 24"/>
          <p:cNvSpPr txBox="1">
            <a:spLocks noChangeArrowheads="1"/>
          </p:cNvSpPr>
          <p:nvPr/>
        </p:nvSpPr>
        <p:spPr bwMode="auto">
          <a:xfrm>
            <a:off x="2484438" y="3716338"/>
            <a:ext cx="719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sym typeface="Symbol" pitchFamily="18" charset="2"/>
              </a:rPr>
              <a:t>5</a:t>
            </a:r>
            <a:r>
              <a:rPr lang="ru-RU" altLang="ru-RU" sz="2400"/>
              <a:t>6</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left)">
                                      <p:cBhvr>
                                        <p:cTn id="7" dur="500"/>
                                        <p:tgtEl>
                                          <p:spTgt spid="5123">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5077"/>
                                        </p:tgtEl>
                                        <p:attrNameLst>
                                          <p:attrName>style.visibility</p:attrName>
                                        </p:attrNameLst>
                                      </p:cBhvr>
                                      <p:to>
                                        <p:strVal val="visible"/>
                                      </p:to>
                                    </p:set>
                                    <p:animEffect transition="in" filter="fade">
                                      <p:cBhvr>
                                        <p:cTn id="14" dur="500"/>
                                        <p:tgtEl>
                                          <p:spTgt spid="4507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5430"/>
                                        </p:tgtEl>
                                        <p:attrNameLst>
                                          <p:attrName>style.visibility</p:attrName>
                                        </p:attrNameLst>
                                      </p:cBhvr>
                                      <p:to>
                                        <p:strVal val="visible"/>
                                      </p:to>
                                    </p:set>
                                    <p:animEffect transition="in" filter="fade">
                                      <p:cBhvr>
                                        <p:cTn id="17" dur="500"/>
                                        <p:tgtEl>
                                          <p:spTgt spid="14543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5431"/>
                                        </p:tgtEl>
                                        <p:attrNameLst>
                                          <p:attrName>style.visibility</p:attrName>
                                        </p:attrNameLst>
                                      </p:cBhvr>
                                      <p:to>
                                        <p:strVal val="visible"/>
                                      </p:to>
                                    </p:set>
                                    <p:animEffect transition="in" filter="fade">
                                      <p:cBhvr>
                                        <p:cTn id="20" dur="500"/>
                                        <p:tgtEl>
                                          <p:spTgt spid="1454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5432"/>
                                        </p:tgtEl>
                                        <p:attrNameLst>
                                          <p:attrName>style.visibility</p:attrName>
                                        </p:attrNameLst>
                                      </p:cBhvr>
                                      <p:to>
                                        <p:strVal val="visible"/>
                                      </p:to>
                                    </p:set>
                                    <p:animEffect transition="in" filter="fade">
                                      <p:cBhvr>
                                        <p:cTn id="23" dur="500"/>
                                        <p:tgtEl>
                                          <p:spTgt spid="145432"/>
                                        </p:tgtEl>
                                      </p:cBhvr>
                                    </p:animEffect>
                                  </p:childTnLst>
                                </p:cTn>
                              </p:par>
                            </p:childTnLst>
                          </p:cTn>
                        </p:par>
                        <p:par>
                          <p:cTn id="24" fill="hold" nodeType="afterGroup">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left)">
                                      <p:cBhvr>
                                        <p:cTn id="27" dur="500"/>
                                        <p:tgtEl>
                                          <p:spTgt spid="3">
                                            <p:txEl>
                                              <p:pRg st="0" end="0"/>
                                            </p:txEl>
                                          </p:spTgt>
                                        </p:tgtEl>
                                      </p:cBhvr>
                                    </p:animEffect>
                                  </p:childTnLst>
                                </p:cTn>
                              </p:par>
                            </p:childTnLst>
                          </p:cTn>
                        </p:par>
                        <p:par>
                          <p:cTn id="28" fill="hold" nodeType="afterGroup">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left)">
                                      <p:cBhvr>
                                        <p:cTn id="3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45077" grpId="0" animBg="1"/>
      <p:bldP spid="3" grpId="0" build="p"/>
      <p:bldP spid="145430" grpId="0"/>
      <p:bldP spid="145431" grpId="0"/>
      <p:bldP spid="1454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lstStyle/>
          <a:p>
            <a:pPr eaLnBrk="1" hangingPunct="1"/>
            <a:r>
              <a:rPr lang="ru-RU" altLang="ru-RU" smtClean="0">
                <a:latin typeface="Arial" charset="0"/>
              </a:rPr>
              <a:t>Призма</a:t>
            </a:r>
            <a:r>
              <a:rPr lang="ru-RU" altLang="ru-RU" smtClean="0"/>
              <a:t>.</a:t>
            </a:r>
          </a:p>
        </p:txBody>
      </p:sp>
      <p:sp>
        <p:nvSpPr>
          <p:cNvPr id="146473" name="Rectangle 41"/>
          <p:cNvSpPr>
            <a:spLocks noGrp="1" noChangeArrowheads="1"/>
          </p:cNvSpPr>
          <p:nvPr>
            <p:ph type="body" idx="1"/>
          </p:nvPr>
        </p:nvSpPr>
        <p:spPr>
          <a:xfrm>
            <a:off x="4356100" y="1628775"/>
            <a:ext cx="4341813" cy="4525963"/>
          </a:xfrm>
        </p:spPr>
        <p:txBody>
          <a:bodyPr/>
          <a:lstStyle/>
          <a:p>
            <a:pPr>
              <a:buFontTx/>
              <a:buNone/>
            </a:pPr>
            <a:r>
              <a:rPr lang="ru-RU" altLang="ru-RU" smtClean="0"/>
              <a:t>А</a:t>
            </a:r>
            <a:r>
              <a:rPr lang="ru-RU" altLang="ru-RU" baseline="-25000" smtClean="0"/>
              <a:t>1 </a:t>
            </a:r>
            <a:r>
              <a:rPr lang="ru-RU" altLang="ru-RU" smtClean="0"/>
              <a:t>А</a:t>
            </a:r>
            <a:r>
              <a:rPr lang="ru-RU" altLang="ru-RU" baseline="-25000" smtClean="0"/>
              <a:t>2</a:t>
            </a:r>
            <a:r>
              <a:rPr lang="ru-RU" altLang="ru-RU" smtClean="0"/>
              <a:t>…А</a:t>
            </a:r>
            <a:r>
              <a:rPr lang="en-US" altLang="ru-RU" baseline="-25000" smtClean="0"/>
              <a:t>n</a:t>
            </a:r>
            <a:r>
              <a:rPr lang="ru-RU" altLang="ru-RU" smtClean="0"/>
              <a:t>, В</a:t>
            </a:r>
            <a:r>
              <a:rPr lang="ru-RU" altLang="ru-RU" baseline="-25000" smtClean="0"/>
              <a:t>1</a:t>
            </a:r>
            <a:r>
              <a:rPr lang="ru-RU" altLang="ru-RU" smtClean="0"/>
              <a:t>В</a:t>
            </a:r>
            <a:r>
              <a:rPr lang="ru-RU" altLang="ru-RU" baseline="-25000" smtClean="0"/>
              <a:t>2</a:t>
            </a:r>
            <a:r>
              <a:rPr lang="ru-RU" altLang="ru-RU" smtClean="0"/>
              <a:t>…В</a:t>
            </a:r>
            <a:r>
              <a:rPr lang="en-US" altLang="ru-RU" baseline="-25000" smtClean="0"/>
              <a:t>n</a:t>
            </a:r>
            <a:r>
              <a:rPr lang="ru-RU" altLang="ru-RU" smtClean="0"/>
              <a:t> – основания призмы,</a:t>
            </a:r>
          </a:p>
          <a:p>
            <a:pPr>
              <a:buFontTx/>
              <a:buNone/>
            </a:pPr>
            <a:r>
              <a:rPr lang="ru-RU" altLang="ru-RU" smtClean="0"/>
              <a:t>А</a:t>
            </a:r>
            <a:r>
              <a:rPr lang="ru-RU" altLang="ru-RU" baseline="-25000" smtClean="0"/>
              <a:t>1 </a:t>
            </a:r>
            <a:r>
              <a:rPr lang="ru-RU" altLang="ru-RU" smtClean="0"/>
              <a:t>А</a:t>
            </a:r>
            <a:r>
              <a:rPr lang="ru-RU" altLang="ru-RU" baseline="-25000" smtClean="0"/>
              <a:t>2</a:t>
            </a:r>
            <a:r>
              <a:rPr lang="ru-RU" altLang="ru-RU" smtClean="0"/>
              <a:t>В</a:t>
            </a:r>
            <a:r>
              <a:rPr lang="ru-RU" altLang="ru-RU" baseline="-25000" smtClean="0"/>
              <a:t>2</a:t>
            </a:r>
            <a:r>
              <a:rPr lang="ru-RU" altLang="ru-RU" smtClean="0"/>
              <a:t>В</a:t>
            </a:r>
            <a:r>
              <a:rPr lang="ru-RU" altLang="ru-RU" baseline="-25000" smtClean="0"/>
              <a:t>1</a:t>
            </a:r>
            <a:r>
              <a:rPr lang="ru-RU" altLang="ru-RU" smtClean="0"/>
              <a:t>, … А</a:t>
            </a:r>
            <a:r>
              <a:rPr lang="ru-RU" altLang="ru-RU" baseline="-25000" smtClean="0"/>
              <a:t>1 </a:t>
            </a:r>
            <a:r>
              <a:rPr lang="ru-RU" altLang="ru-RU" smtClean="0"/>
              <a:t>А</a:t>
            </a:r>
            <a:r>
              <a:rPr lang="en-US" altLang="ru-RU" baseline="-25000" smtClean="0"/>
              <a:t>n</a:t>
            </a:r>
            <a:r>
              <a:rPr lang="ru-RU" altLang="ru-RU" smtClean="0"/>
              <a:t>В</a:t>
            </a:r>
            <a:r>
              <a:rPr lang="en-US" altLang="ru-RU" baseline="-25000" smtClean="0"/>
              <a:t>n</a:t>
            </a:r>
            <a:r>
              <a:rPr lang="ru-RU" altLang="ru-RU" smtClean="0"/>
              <a:t>В</a:t>
            </a:r>
            <a:r>
              <a:rPr lang="ru-RU" altLang="ru-RU" baseline="-25000" smtClean="0"/>
              <a:t>1</a:t>
            </a:r>
            <a:r>
              <a:rPr lang="en-US" altLang="ru-RU" smtClean="0"/>
              <a:t> – </a:t>
            </a:r>
            <a:r>
              <a:rPr lang="ru-RU" altLang="ru-RU" smtClean="0"/>
              <a:t>боковые грани</a:t>
            </a:r>
          </a:p>
          <a:p>
            <a:pPr>
              <a:buFontTx/>
              <a:buNone/>
            </a:pPr>
            <a:r>
              <a:rPr lang="ru-RU" altLang="ru-RU" smtClean="0"/>
              <a:t>НН</a:t>
            </a:r>
            <a:r>
              <a:rPr lang="ru-RU" altLang="ru-RU" baseline="-25000" smtClean="0"/>
              <a:t>1</a:t>
            </a:r>
            <a:r>
              <a:rPr lang="ru-RU" altLang="ru-RU" smtClean="0"/>
              <a:t> - высота</a:t>
            </a:r>
          </a:p>
        </p:txBody>
      </p:sp>
      <p:sp>
        <p:nvSpPr>
          <p:cNvPr id="16388"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6389"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42"/>
          <p:cNvGrpSpPr>
            <a:grpSpLocks/>
          </p:cNvGrpSpPr>
          <p:nvPr/>
        </p:nvGrpSpPr>
        <p:grpSpPr bwMode="auto">
          <a:xfrm>
            <a:off x="323850" y="1916113"/>
            <a:ext cx="3887788" cy="4256087"/>
            <a:chOff x="204" y="1207"/>
            <a:chExt cx="2449" cy="2681"/>
          </a:xfrm>
        </p:grpSpPr>
        <p:grpSp>
          <p:nvGrpSpPr>
            <p:cNvPr id="16395" name="Group 33"/>
            <p:cNvGrpSpPr>
              <a:grpSpLocks/>
            </p:cNvGrpSpPr>
            <p:nvPr/>
          </p:nvGrpSpPr>
          <p:grpSpPr bwMode="auto">
            <a:xfrm>
              <a:off x="476" y="1434"/>
              <a:ext cx="2177" cy="2223"/>
              <a:chOff x="295" y="1207"/>
              <a:chExt cx="1769" cy="2042"/>
            </a:xfrm>
          </p:grpSpPr>
          <p:sp>
            <p:nvSpPr>
              <p:cNvPr id="16402" name="AutoShape 23"/>
              <p:cNvSpPr>
                <a:spLocks noChangeArrowheads="1"/>
              </p:cNvSpPr>
              <p:nvPr/>
            </p:nvSpPr>
            <p:spPr bwMode="auto">
              <a:xfrm>
                <a:off x="839" y="1207"/>
                <a:ext cx="1225" cy="409"/>
              </a:xfrm>
              <a:prstGeom prst="hexagon">
                <a:avLst>
                  <a:gd name="adj" fmla="val 77013"/>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6403" name="AutoShape 24"/>
              <p:cNvSpPr>
                <a:spLocks noChangeArrowheads="1"/>
              </p:cNvSpPr>
              <p:nvPr/>
            </p:nvSpPr>
            <p:spPr bwMode="auto">
              <a:xfrm>
                <a:off x="295" y="2840"/>
                <a:ext cx="1225" cy="409"/>
              </a:xfrm>
              <a:prstGeom prst="hexagon">
                <a:avLst>
                  <a:gd name="adj" fmla="val 77013"/>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6404" name="AutoShape 25"/>
              <p:cNvCxnSpPr>
                <a:cxnSpLocks noChangeShapeType="1"/>
                <a:stCxn id="16403" idx="2"/>
                <a:endCxn id="16402" idx="2"/>
              </p:cNvCxnSpPr>
              <p:nvPr/>
            </p:nvCxnSpPr>
            <p:spPr bwMode="auto">
              <a:xfrm flipV="1">
                <a:off x="295" y="1412"/>
                <a:ext cx="544" cy="163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05" name="AutoShape 28"/>
              <p:cNvCxnSpPr>
                <a:cxnSpLocks noChangeShapeType="1"/>
                <a:stCxn id="16403" idx="2"/>
                <a:endCxn id="16402" idx="2"/>
              </p:cNvCxnSpPr>
              <p:nvPr/>
            </p:nvCxnSpPr>
            <p:spPr bwMode="auto">
              <a:xfrm flipV="1">
                <a:off x="1520" y="1412"/>
                <a:ext cx="544" cy="163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6406" name="Line 29"/>
              <p:cNvSpPr>
                <a:spLocks noChangeShapeType="1"/>
              </p:cNvSpPr>
              <p:nvPr/>
            </p:nvSpPr>
            <p:spPr bwMode="auto">
              <a:xfrm flipV="1">
                <a:off x="612" y="1616"/>
                <a:ext cx="544" cy="163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6407" name="Line 30"/>
              <p:cNvSpPr>
                <a:spLocks noChangeShapeType="1"/>
              </p:cNvSpPr>
              <p:nvPr/>
            </p:nvSpPr>
            <p:spPr bwMode="auto">
              <a:xfrm flipV="1">
                <a:off x="1202" y="1616"/>
                <a:ext cx="544" cy="163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6408" name="Line 31"/>
              <p:cNvSpPr>
                <a:spLocks noChangeShapeType="1"/>
              </p:cNvSpPr>
              <p:nvPr/>
            </p:nvSpPr>
            <p:spPr bwMode="auto">
              <a:xfrm flipV="1">
                <a:off x="612" y="1207"/>
                <a:ext cx="544" cy="163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6409" name="Line 32"/>
              <p:cNvSpPr>
                <a:spLocks noChangeShapeType="1"/>
              </p:cNvSpPr>
              <p:nvPr/>
            </p:nvSpPr>
            <p:spPr bwMode="auto">
              <a:xfrm flipV="1">
                <a:off x="1202" y="1207"/>
                <a:ext cx="544" cy="163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16396" name="Text Box 34"/>
            <p:cNvSpPr txBox="1">
              <a:spLocks noChangeArrowheads="1"/>
            </p:cNvSpPr>
            <p:nvPr/>
          </p:nvSpPr>
          <p:spPr bwMode="auto">
            <a:xfrm>
              <a:off x="204" y="3385"/>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6397" name="Text Box 35"/>
            <p:cNvSpPr txBox="1">
              <a:spLocks noChangeArrowheads="1"/>
            </p:cNvSpPr>
            <p:nvPr/>
          </p:nvSpPr>
          <p:spPr bwMode="auto">
            <a:xfrm>
              <a:off x="612" y="3022"/>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2</a:t>
              </a:r>
              <a:endParaRPr lang="ru-RU" altLang="ru-RU"/>
            </a:p>
          </p:txBody>
        </p:sp>
        <p:sp>
          <p:nvSpPr>
            <p:cNvPr id="16398" name="Text Box 36"/>
            <p:cNvSpPr txBox="1">
              <a:spLocks noChangeArrowheads="1"/>
            </p:cNvSpPr>
            <p:nvPr/>
          </p:nvSpPr>
          <p:spPr bwMode="auto">
            <a:xfrm>
              <a:off x="703" y="3657"/>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en-US" altLang="ru-RU"/>
                <a:t>n</a:t>
              </a:r>
              <a:endParaRPr lang="ru-RU" altLang="ru-RU"/>
            </a:p>
          </p:txBody>
        </p:sp>
        <p:sp>
          <p:nvSpPr>
            <p:cNvPr id="16399" name="Text Box 37"/>
            <p:cNvSpPr txBox="1">
              <a:spLocks noChangeArrowheads="1"/>
            </p:cNvSpPr>
            <p:nvPr/>
          </p:nvSpPr>
          <p:spPr bwMode="auto">
            <a:xfrm>
              <a:off x="884" y="1570"/>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1</a:t>
              </a:r>
              <a:endParaRPr lang="ru-RU" altLang="ru-RU"/>
            </a:p>
          </p:txBody>
        </p:sp>
        <p:sp>
          <p:nvSpPr>
            <p:cNvPr id="16400" name="Text Box 38"/>
            <p:cNvSpPr txBox="1">
              <a:spLocks noChangeArrowheads="1"/>
            </p:cNvSpPr>
            <p:nvPr/>
          </p:nvSpPr>
          <p:spPr bwMode="auto">
            <a:xfrm>
              <a:off x="1292" y="1207"/>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2</a:t>
              </a:r>
              <a:endParaRPr lang="ru-RU" altLang="ru-RU"/>
            </a:p>
          </p:txBody>
        </p:sp>
        <p:sp>
          <p:nvSpPr>
            <p:cNvPr id="16401" name="Text Box 39"/>
            <p:cNvSpPr txBox="1">
              <a:spLocks noChangeArrowheads="1"/>
            </p:cNvSpPr>
            <p:nvPr/>
          </p:nvSpPr>
          <p:spPr bwMode="auto">
            <a:xfrm>
              <a:off x="1474" y="1842"/>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en-US" altLang="ru-RU"/>
                <a:t>n</a:t>
              </a:r>
              <a:endParaRPr lang="ru-RU" altLang="ru-RU"/>
            </a:p>
          </p:txBody>
        </p:sp>
      </p:grpSp>
      <p:grpSp>
        <p:nvGrpSpPr>
          <p:cNvPr id="4" name="Group 46"/>
          <p:cNvGrpSpPr>
            <a:grpSpLocks/>
          </p:cNvGrpSpPr>
          <p:nvPr/>
        </p:nvGrpSpPr>
        <p:grpSpPr bwMode="auto">
          <a:xfrm>
            <a:off x="1763713" y="2420938"/>
            <a:ext cx="863600" cy="3319462"/>
            <a:chOff x="1111" y="1525"/>
            <a:chExt cx="544" cy="2091"/>
          </a:xfrm>
        </p:grpSpPr>
        <p:sp>
          <p:nvSpPr>
            <p:cNvPr id="16392" name="Line 43"/>
            <p:cNvSpPr>
              <a:spLocks noChangeShapeType="1"/>
            </p:cNvSpPr>
            <p:nvPr/>
          </p:nvSpPr>
          <p:spPr bwMode="auto">
            <a:xfrm>
              <a:off x="1383" y="1661"/>
              <a:ext cx="0" cy="1814"/>
            </a:xfrm>
            <a:prstGeom prst="line">
              <a:avLst/>
            </a:prstGeom>
            <a:noFill/>
            <a:ln w="952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16393" name="Text Box 44"/>
            <p:cNvSpPr txBox="1">
              <a:spLocks noChangeArrowheads="1"/>
            </p:cNvSpPr>
            <p:nvPr/>
          </p:nvSpPr>
          <p:spPr bwMode="auto">
            <a:xfrm>
              <a:off x="1383" y="1525"/>
              <a:ext cx="27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p>
          </p:txBody>
        </p:sp>
        <p:sp>
          <p:nvSpPr>
            <p:cNvPr id="16394" name="Text Box 45"/>
            <p:cNvSpPr txBox="1">
              <a:spLocks noChangeArrowheads="1"/>
            </p:cNvSpPr>
            <p:nvPr/>
          </p:nvSpPr>
          <p:spPr bwMode="auto">
            <a:xfrm>
              <a:off x="1111" y="3385"/>
              <a:ext cx="36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r>
                <a:rPr lang="ru-RU" altLang="ru-RU" baseline="-25000"/>
                <a:t>1</a:t>
              </a:r>
              <a:endParaRPr lang="ru-RU" alt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6473">
                                            <p:txEl>
                                              <p:pRg st="0" end="0"/>
                                            </p:txEl>
                                          </p:spTgt>
                                        </p:tgtEl>
                                        <p:attrNameLst>
                                          <p:attrName>style.visibility</p:attrName>
                                        </p:attrNameLst>
                                      </p:cBhvr>
                                      <p:to>
                                        <p:strVal val="visible"/>
                                      </p:to>
                                    </p:set>
                                    <p:animEffect transition="in" filter="wipe(up)">
                                      <p:cBhvr>
                                        <p:cTn id="12" dur="500"/>
                                        <p:tgtEl>
                                          <p:spTgt spid="14647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46473">
                                            <p:txEl>
                                              <p:pRg st="1" end="1"/>
                                            </p:txEl>
                                          </p:spTgt>
                                        </p:tgtEl>
                                        <p:attrNameLst>
                                          <p:attrName>style.visibility</p:attrName>
                                        </p:attrNameLst>
                                      </p:cBhvr>
                                      <p:to>
                                        <p:strVal val="visible"/>
                                      </p:to>
                                    </p:set>
                                    <p:animEffect transition="in" filter="wipe(up)">
                                      <p:cBhvr>
                                        <p:cTn id="17" dur="500"/>
                                        <p:tgtEl>
                                          <p:spTgt spid="14647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46473">
                                            <p:txEl>
                                              <p:pRg st="2" end="2"/>
                                            </p:txEl>
                                          </p:spTgt>
                                        </p:tgtEl>
                                        <p:attrNameLst>
                                          <p:attrName>style.visibility</p:attrName>
                                        </p:attrNameLst>
                                      </p:cBhvr>
                                      <p:to>
                                        <p:strVal val="visible"/>
                                      </p:to>
                                    </p:set>
                                    <p:animEffect transition="in" filter="wipe(up)">
                                      <p:cBhvr>
                                        <p:cTn id="27" dur="500"/>
                                        <p:tgtEl>
                                          <p:spTgt spid="14647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7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527" name="AutoShape 47"/>
          <p:cNvSpPr>
            <a:spLocks noChangeArrowheads="1"/>
          </p:cNvSpPr>
          <p:nvPr/>
        </p:nvSpPr>
        <p:spPr bwMode="auto">
          <a:xfrm>
            <a:off x="0" y="4652963"/>
            <a:ext cx="5219700" cy="1655762"/>
          </a:xfrm>
          <a:prstGeom prst="parallelogram">
            <a:avLst>
              <a:gd name="adj" fmla="val 78811"/>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7411" name="Rectangle 5"/>
          <p:cNvSpPr>
            <a:spLocks noGrp="1" noChangeArrowheads="1"/>
          </p:cNvSpPr>
          <p:nvPr>
            <p:ph type="title"/>
          </p:nvPr>
        </p:nvSpPr>
        <p:spPr/>
        <p:txBody>
          <a:bodyPr/>
          <a:lstStyle/>
          <a:p>
            <a:pPr eaLnBrk="1" hangingPunct="1"/>
            <a:r>
              <a:rPr lang="ru-RU" altLang="ru-RU" smtClean="0">
                <a:latin typeface="Arial" charset="0"/>
              </a:rPr>
              <a:t>Призма</a:t>
            </a:r>
            <a:r>
              <a:rPr lang="ru-RU" altLang="ru-RU" smtClean="0"/>
              <a:t>.</a:t>
            </a:r>
          </a:p>
        </p:txBody>
      </p:sp>
      <p:sp>
        <p:nvSpPr>
          <p:cNvPr id="148483" name="Rectangle 3"/>
          <p:cNvSpPr>
            <a:spLocks noGrp="1" noChangeArrowheads="1"/>
          </p:cNvSpPr>
          <p:nvPr>
            <p:ph type="body" idx="1"/>
          </p:nvPr>
        </p:nvSpPr>
        <p:spPr>
          <a:xfrm>
            <a:off x="5867400" y="1484313"/>
            <a:ext cx="2303463" cy="647700"/>
          </a:xfrm>
        </p:spPr>
        <p:txBody>
          <a:bodyPr/>
          <a:lstStyle/>
          <a:p>
            <a:pPr>
              <a:buFontTx/>
              <a:buNone/>
            </a:pPr>
            <a:r>
              <a:rPr lang="ru-RU" altLang="ru-RU" smtClean="0"/>
              <a:t>ПРЯМАЯ</a:t>
            </a:r>
          </a:p>
        </p:txBody>
      </p:sp>
      <p:sp>
        <p:nvSpPr>
          <p:cNvPr id="1741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7414"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6"/>
          <p:cNvGrpSpPr>
            <a:grpSpLocks/>
          </p:cNvGrpSpPr>
          <p:nvPr/>
        </p:nvGrpSpPr>
        <p:grpSpPr bwMode="auto">
          <a:xfrm>
            <a:off x="468313" y="1916113"/>
            <a:ext cx="3887787" cy="4256087"/>
            <a:chOff x="204" y="1207"/>
            <a:chExt cx="2449" cy="2681"/>
          </a:xfrm>
        </p:grpSpPr>
        <p:grpSp>
          <p:nvGrpSpPr>
            <p:cNvPr id="17445" name="Group 7"/>
            <p:cNvGrpSpPr>
              <a:grpSpLocks/>
            </p:cNvGrpSpPr>
            <p:nvPr/>
          </p:nvGrpSpPr>
          <p:grpSpPr bwMode="auto">
            <a:xfrm>
              <a:off x="476" y="1434"/>
              <a:ext cx="2177" cy="2223"/>
              <a:chOff x="295" y="1207"/>
              <a:chExt cx="1769" cy="2042"/>
            </a:xfrm>
          </p:grpSpPr>
          <p:sp>
            <p:nvSpPr>
              <p:cNvPr id="17452" name="AutoShape 8"/>
              <p:cNvSpPr>
                <a:spLocks noChangeArrowheads="1"/>
              </p:cNvSpPr>
              <p:nvPr/>
            </p:nvSpPr>
            <p:spPr bwMode="auto">
              <a:xfrm>
                <a:off x="839" y="1207"/>
                <a:ext cx="1225" cy="409"/>
              </a:xfrm>
              <a:prstGeom prst="hexagon">
                <a:avLst>
                  <a:gd name="adj" fmla="val 77013"/>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7453" name="AutoShape 9"/>
              <p:cNvSpPr>
                <a:spLocks noChangeArrowheads="1"/>
              </p:cNvSpPr>
              <p:nvPr/>
            </p:nvSpPr>
            <p:spPr bwMode="auto">
              <a:xfrm>
                <a:off x="295" y="2840"/>
                <a:ext cx="1225" cy="409"/>
              </a:xfrm>
              <a:prstGeom prst="hexagon">
                <a:avLst>
                  <a:gd name="adj" fmla="val 77013"/>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7454" name="AutoShape 10"/>
              <p:cNvCxnSpPr>
                <a:cxnSpLocks noChangeShapeType="1"/>
                <a:stCxn id="17453" idx="2"/>
                <a:endCxn id="17452" idx="2"/>
              </p:cNvCxnSpPr>
              <p:nvPr/>
            </p:nvCxnSpPr>
            <p:spPr bwMode="auto">
              <a:xfrm flipV="1">
                <a:off x="295" y="1412"/>
                <a:ext cx="544" cy="163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7455" name="AutoShape 11"/>
              <p:cNvCxnSpPr>
                <a:cxnSpLocks noChangeShapeType="1"/>
                <a:stCxn id="17453" idx="2"/>
                <a:endCxn id="17452" idx="2"/>
              </p:cNvCxnSpPr>
              <p:nvPr/>
            </p:nvCxnSpPr>
            <p:spPr bwMode="auto">
              <a:xfrm flipV="1">
                <a:off x="1520" y="1412"/>
                <a:ext cx="544" cy="163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7456" name="Line 12"/>
              <p:cNvSpPr>
                <a:spLocks noChangeShapeType="1"/>
              </p:cNvSpPr>
              <p:nvPr/>
            </p:nvSpPr>
            <p:spPr bwMode="auto">
              <a:xfrm flipV="1">
                <a:off x="612" y="1616"/>
                <a:ext cx="544" cy="163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7457" name="Line 13"/>
              <p:cNvSpPr>
                <a:spLocks noChangeShapeType="1"/>
              </p:cNvSpPr>
              <p:nvPr/>
            </p:nvSpPr>
            <p:spPr bwMode="auto">
              <a:xfrm flipV="1">
                <a:off x="1202" y="1616"/>
                <a:ext cx="544" cy="163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7458" name="Line 14"/>
              <p:cNvSpPr>
                <a:spLocks noChangeShapeType="1"/>
              </p:cNvSpPr>
              <p:nvPr/>
            </p:nvSpPr>
            <p:spPr bwMode="auto">
              <a:xfrm flipV="1">
                <a:off x="612" y="1207"/>
                <a:ext cx="544" cy="163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7459" name="Line 15"/>
              <p:cNvSpPr>
                <a:spLocks noChangeShapeType="1"/>
              </p:cNvSpPr>
              <p:nvPr/>
            </p:nvSpPr>
            <p:spPr bwMode="auto">
              <a:xfrm flipV="1">
                <a:off x="1202" y="1207"/>
                <a:ext cx="544" cy="163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17446" name="Text Box 16"/>
            <p:cNvSpPr txBox="1">
              <a:spLocks noChangeArrowheads="1"/>
            </p:cNvSpPr>
            <p:nvPr/>
          </p:nvSpPr>
          <p:spPr bwMode="auto">
            <a:xfrm>
              <a:off x="204" y="3385"/>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7447" name="Text Box 17"/>
            <p:cNvSpPr txBox="1">
              <a:spLocks noChangeArrowheads="1"/>
            </p:cNvSpPr>
            <p:nvPr/>
          </p:nvSpPr>
          <p:spPr bwMode="auto">
            <a:xfrm>
              <a:off x="612" y="3022"/>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2</a:t>
              </a:r>
              <a:endParaRPr lang="ru-RU" altLang="ru-RU"/>
            </a:p>
          </p:txBody>
        </p:sp>
        <p:sp>
          <p:nvSpPr>
            <p:cNvPr id="17448" name="Text Box 18"/>
            <p:cNvSpPr txBox="1">
              <a:spLocks noChangeArrowheads="1"/>
            </p:cNvSpPr>
            <p:nvPr/>
          </p:nvSpPr>
          <p:spPr bwMode="auto">
            <a:xfrm>
              <a:off x="703" y="3657"/>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en-US" altLang="ru-RU"/>
                <a:t>n</a:t>
              </a:r>
              <a:endParaRPr lang="ru-RU" altLang="ru-RU"/>
            </a:p>
          </p:txBody>
        </p:sp>
        <p:sp>
          <p:nvSpPr>
            <p:cNvPr id="17449" name="Text Box 19"/>
            <p:cNvSpPr txBox="1">
              <a:spLocks noChangeArrowheads="1"/>
            </p:cNvSpPr>
            <p:nvPr/>
          </p:nvSpPr>
          <p:spPr bwMode="auto">
            <a:xfrm>
              <a:off x="884" y="1570"/>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1</a:t>
              </a:r>
              <a:endParaRPr lang="ru-RU" altLang="ru-RU"/>
            </a:p>
          </p:txBody>
        </p:sp>
        <p:sp>
          <p:nvSpPr>
            <p:cNvPr id="17450" name="Text Box 20"/>
            <p:cNvSpPr txBox="1">
              <a:spLocks noChangeArrowheads="1"/>
            </p:cNvSpPr>
            <p:nvPr/>
          </p:nvSpPr>
          <p:spPr bwMode="auto">
            <a:xfrm>
              <a:off x="1292" y="1207"/>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2</a:t>
              </a:r>
              <a:endParaRPr lang="ru-RU" altLang="ru-RU"/>
            </a:p>
          </p:txBody>
        </p:sp>
        <p:sp>
          <p:nvSpPr>
            <p:cNvPr id="17451" name="Text Box 21"/>
            <p:cNvSpPr txBox="1">
              <a:spLocks noChangeArrowheads="1"/>
            </p:cNvSpPr>
            <p:nvPr/>
          </p:nvSpPr>
          <p:spPr bwMode="auto">
            <a:xfrm>
              <a:off x="1474" y="1842"/>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en-US" altLang="ru-RU"/>
                <a:t>n</a:t>
              </a:r>
              <a:endParaRPr lang="ru-RU" altLang="ru-RU"/>
            </a:p>
          </p:txBody>
        </p:sp>
      </p:grpSp>
      <p:grpSp>
        <p:nvGrpSpPr>
          <p:cNvPr id="4" name="Group 22"/>
          <p:cNvGrpSpPr>
            <a:grpSpLocks/>
          </p:cNvGrpSpPr>
          <p:nvPr/>
        </p:nvGrpSpPr>
        <p:grpSpPr bwMode="auto">
          <a:xfrm>
            <a:off x="3924300" y="2420938"/>
            <a:ext cx="863600" cy="3319462"/>
            <a:chOff x="1111" y="1525"/>
            <a:chExt cx="544" cy="2091"/>
          </a:xfrm>
        </p:grpSpPr>
        <p:sp>
          <p:nvSpPr>
            <p:cNvPr id="17442" name="Line 23"/>
            <p:cNvSpPr>
              <a:spLocks noChangeShapeType="1"/>
            </p:cNvSpPr>
            <p:nvPr/>
          </p:nvSpPr>
          <p:spPr bwMode="auto">
            <a:xfrm>
              <a:off x="1383" y="1661"/>
              <a:ext cx="0" cy="1814"/>
            </a:xfrm>
            <a:prstGeom prst="line">
              <a:avLst/>
            </a:prstGeom>
            <a:noFill/>
            <a:ln w="9525">
              <a:solidFill>
                <a:srgbClr val="FF33CC"/>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17443" name="Text Box 24"/>
            <p:cNvSpPr txBox="1">
              <a:spLocks noChangeArrowheads="1"/>
            </p:cNvSpPr>
            <p:nvPr/>
          </p:nvSpPr>
          <p:spPr bwMode="auto">
            <a:xfrm>
              <a:off x="1383" y="1525"/>
              <a:ext cx="27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М</a:t>
              </a:r>
            </a:p>
          </p:txBody>
        </p:sp>
        <p:sp>
          <p:nvSpPr>
            <p:cNvPr id="17444" name="Text Box 25"/>
            <p:cNvSpPr txBox="1">
              <a:spLocks noChangeArrowheads="1"/>
            </p:cNvSpPr>
            <p:nvPr/>
          </p:nvSpPr>
          <p:spPr bwMode="auto">
            <a:xfrm>
              <a:off x="1111" y="3385"/>
              <a:ext cx="36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М</a:t>
              </a:r>
              <a:r>
                <a:rPr lang="ru-RU" altLang="ru-RU" baseline="-25000"/>
                <a:t>1</a:t>
              </a:r>
              <a:endParaRPr lang="ru-RU" altLang="ru-RU"/>
            </a:p>
          </p:txBody>
        </p:sp>
      </p:grpSp>
      <p:sp>
        <p:nvSpPr>
          <p:cNvPr id="148506" name="Rectangle 26"/>
          <p:cNvSpPr>
            <a:spLocks noChangeArrowheads="1"/>
          </p:cNvSpPr>
          <p:nvPr/>
        </p:nvSpPr>
        <p:spPr bwMode="auto">
          <a:xfrm>
            <a:off x="1258888" y="1412875"/>
            <a:ext cx="28082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ru-RU" altLang="ru-RU" sz="3200">
                <a:latin typeface="Cambria" pitchFamily="18" charset="0"/>
              </a:rPr>
              <a:t>НАКЛОННАЯ</a:t>
            </a:r>
          </a:p>
        </p:txBody>
      </p:sp>
      <p:grpSp>
        <p:nvGrpSpPr>
          <p:cNvPr id="5" name="Group 58"/>
          <p:cNvGrpSpPr>
            <a:grpSpLocks/>
          </p:cNvGrpSpPr>
          <p:nvPr/>
        </p:nvGrpSpPr>
        <p:grpSpPr bwMode="auto">
          <a:xfrm>
            <a:off x="5894388" y="2060575"/>
            <a:ext cx="3249612" cy="4256088"/>
            <a:chOff x="3713" y="1298"/>
            <a:chExt cx="2047" cy="2681"/>
          </a:xfrm>
        </p:grpSpPr>
        <p:sp>
          <p:nvSpPr>
            <p:cNvPr id="17423" name="Text Box 41"/>
            <p:cNvSpPr txBox="1">
              <a:spLocks noChangeArrowheads="1"/>
            </p:cNvSpPr>
            <p:nvPr/>
          </p:nvSpPr>
          <p:spPr bwMode="auto">
            <a:xfrm>
              <a:off x="4104" y="1298"/>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2</a:t>
              </a:r>
              <a:endParaRPr lang="ru-RU" altLang="ru-RU"/>
            </a:p>
          </p:txBody>
        </p:sp>
        <p:grpSp>
          <p:nvGrpSpPr>
            <p:cNvPr id="17424" name="Group 57"/>
            <p:cNvGrpSpPr>
              <a:grpSpLocks/>
            </p:cNvGrpSpPr>
            <p:nvPr/>
          </p:nvGrpSpPr>
          <p:grpSpPr bwMode="auto">
            <a:xfrm>
              <a:off x="3713" y="1525"/>
              <a:ext cx="2047" cy="2454"/>
              <a:chOff x="3651" y="1525"/>
              <a:chExt cx="2047" cy="2454"/>
            </a:xfrm>
          </p:grpSpPr>
          <p:sp>
            <p:nvSpPr>
              <p:cNvPr id="17425" name="AutoShape 29"/>
              <p:cNvSpPr>
                <a:spLocks noChangeArrowheads="1"/>
              </p:cNvSpPr>
              <p:nvPr/>
            </p:nvSpPr>
            <p:spPr bwMode="auto">
              <a:xfrm>
                <a:off x="3923" y="1525"/>
                <a:ext cx="1508" cy="445"/>
              </a:xfrm>
              <a:prstGeom prst="hexagon">
                <a:avLst>
                  <a:gd name="adj" fmla="val 87135"/>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7426" name="AutoShape 30"/>
              <p:cNvSpPr>
                <a:spLocks noChangeArrowheads="1"/>
              </p:cNvSpPr>
              <p:nvPr/>
            </p:nvSpPr>
            <p:spPr bwMode="auto">
              <a:xfrm>
                <a:off x="3923" y="3339"/>
                <a:ext cx="1508" cy="445"/>
              </a:xfrm>
              <a:prstGeom prst="hexagon">
                <a:avLst>
                  <a:gd name="adj" fmla="val 87135"/>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7427" name="AutoShape 31"/>
              <p:cNvCxnSpPr>
                <a:cxnSpLocks noChangeShapeType="1"/>
                <a:stCxn id="17426" idx="2"/>
                <a:endCxn id="17425" idx="2"/>
              </p:cNvCxnSpPr>
              <p:nvPr/>
            </p:nvCxnSpPr>
            <p:spPr bwMode="auto">
              <a:xfrm flipV="1">
                <a:off x="3923" y="1748"/>
                <a:ext cx="0" cy="1814"/>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7428" name="AutoShape 32"/>
              <p:cNvCxnSpPr>
                <a:cxnSpLocks noChangeShapeType="1"/>
                <a:stCxn id="17426" idx="2"/>
                <a:endCxn id="17425" idx="2"/>
              </p:cNvCxnSpPr>
              <p:nvPr/>
            </p:nvCxnSpPr>
            <p:spPr bwMode="auto">
              <a:xfrm flipV="1">
                <a:off x="5431" y="1748"/>
                <a:ext cx="0" cy="1814"/>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7429" name="Line 33"/>
              <p:cNvSpPr>
                <a:spLocks noChangeShapeType="1"/>
              </p:cNvSpPr>
              <p:nvPr/>
            </p:nvSpPr>
            <p:spPr bwMode="auto">
              <a:xfrm flipV="1">
                <a:off x="4286" y="1979"/>
                <a:ext cx="35" cy="18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7430" name="Line 34"/>
              <p:cNvSpPr>
                <a:spLocks noChangeShapeType="1"/>
              </p:cNvSpPr>
              <p:nvPr/>
            </p:nvSpPr>
            <p:spPr bwMode="auto">
              <a:xfrm flipV="1">
                <a:off x="5012" y="1979"/>
                <a:ext cx="35" cy="18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7431" name="Line 35"/>
              <p:cNvSpPr>
                <a:spLocks noChangeShapeType="1"/>
              </p:cNvSpPr>
              <p:nvPr/>
            </p:nvSpPr>
            <p:spPr bwMode="auto">
              <a:xfrm flipV="1">
                <a:off x="4286" y="1525"/>
                <a:ext cx="35" cy="19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7432" name="Line 36"/>
              <p:cNvSpPr>
                <a:spLocks noChangeShapeType="1"/>
              </p:cNvSpPr>
              <p:nvPr/>
            </p:nvSpPr>
            <p:spPr bwMode="auto">
              <a:xfrm flipV="1">
                <a:off x="5012" y="1525"/>
                <a:ext cx="35" cy="1814"/>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7433" name="Text Box 37"/>
              <p:cNvSpPr txBox="1">
                <a:spLocks noChangeArrowheads="1"/>
              </p:cNvSpPr>
              <p:nvPr/>
            </p:nvSpPr>
            <p:spPr bwMode="auto">
              <a:xfrm>
                <a:off x="3651" y="3476"/>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7434" name="Text Box 38"/>
              <p:cNvSpPr txBox="1">
                <a:spLocks noChangeArrowheads="1"/>
              </p:cNvSpPr>
              <p:nvPr/>
            </p:nvSpPr>
            <p:spPr bwMode="auto">
              <a:xfrm>
                <a:off x="4059" y="3113"/>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2</a:t>
                </a:r>
                <a:endParaRPr lang="ru-RU" altLang="ru-RU"/>
              </a:p>
            </p:txBody>
          </p:sp>
          <p:sp>
            <p:nvSpPr>
              <p:cNvPr id="17435" name="Text Box 39"/>
              <p:cNvSpPr txBox="1">
                <a:spLocks noChangeArrowheads="1"/>
              </p:cNvSpPr>
              <p:nvPr/>
            </p:nvSpPr>
            <p:spPr bwMode="auto">
              <a:xfrm>
                <a:off x="4150" y="3748"/>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en-US" altLang="ru-RU"/>
                  <a:t>n</a:t>
                </a:r>
                <a:endParaRPr lang="ru-RU" altLang="ru-RU"/>
              </a:p>
            </p:txBody>
          </p:sp>
          <p:sp>
            <p:nvSpPr>
              <p:cNvPr id="17436" name="Text Box 40"/>
              <p:cNvSpPr txBox="1">
                <a:spLocks noChangeArrowheads="1"/>
              </p:cNvSpPr>
              <p:nvPr/>
            </p:nvSpPr>
            <p:spPr bwMode="auto">
              <a:xfrm>
                <a:off x="3696" y="1661"/>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1</a:t>
                </a:r>
                <a:endParaRPr lang="ru-RU" altLang="ru-RU"/>
              </a:p>
            </p:txBody>
          </p:sp>
          <p:sp>
            <p:nvSpPr>
              <p:cNvPr id="17437" name="Text Box 42"/>
              <p:cNvSpPr txBox="1">
                <a:spLocks noChangeArrowheads="1"/>
              </p:cNvSpPr>
              <p:nvPr/>
            </p:nvSpPr>
            <p:spPr bwMode="auto">
              <a:xfrm>
                <a:off x="4286" y="1933"/>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en-US" altLang="ru-RU"/>
                  <a:t>n</a:t>
                </a:r>
                <a:endParaRPr lang="ru-RU" altLang="ru-RU"/>
              </a:p>
            </p:txBody>
          </p:sp>
          <p:grpSp>
            <p:nvGrpSpPr>
              <p:cNvPr id="17438" name="Group 43"/>
              <p:cNvGrpSpPr>
                <a:grpSpLocks/>
              </p:cNvGrpSpPr>
              <p:nvPr/>
            </p:nvGrpSpPr>
            <p:grpSpPr bwMode="auto">
              <a:xfrm>
                <a:off x="5154" y="1616"/>
                <a:ext cx="544" cy="2091"/>
                <a:chOff x="1111" y="1525"/>
                <a:chExt cx="544" cy="2091"/>
              </a:xfrm>
            </p:grpSpPr>
            <p:sp>
              <p:nvSpPr>
                <p:cNvPr id="17439" name="Line 44"/>
                <p:cNvSpPr>
                  <a:spLocks noChangeShapeType="1"/>
                </p:cNvSpPr>
                <p:nvPr/>
              </p:nvSpPr>
              <p:spPr bwMode="auto">
                <a:xfrm>
                  <a:off x="1383" y="1661"/>
                  <a:ext cx="0" cy="1814"/>
                </a:xfrm>
                <a:prstGeom prst="line">
                  <a:avLst/>
                </a:prstGeom>
                <a:noFill/>
                <a:ln w="9525">
                  <a:solidFill>
                    <a:srgbClr val="FF33CC"/>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17440" name="Text Box 45"/>
                <p:cNvSpPr txBox="1">
                  <a:spLocks noChangeArrowheads="1"/>
                </p:cNvSpPr>
                <p:nvPr/>
              </p:nvSpPr>
              <p:spPr bwMode="auto">
                <a:xfrm>
                  <a:off x="1383" y="1525"/>
                  <a:ext cx="27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p>
              </p:txBody>
            </p:sp>
            <p:sp>
              <p:nvSpPr>
                <p:cNvPr id="17441" name="Text Box 46"/>
                <p:cNvSpPr txBox="1">
                  <a:spLocks noChangeArrowheads="1"/>
                </p:cNvSpPr>
                <p:nvPr/>
              </p:nvSpPr>
              <p:spPr bwMode="auto">
                <a:xfrm>
                  <a:off x="1111" y="3385"/>
                  <a:ext cx="36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r>
                    <a:rPr lang="ru-RU" altLang="ru-RU" baseline="-25000"/>
                    <a:t>1</a:t>
                  </a:r>
                  <a:endParaRPr lang="ru-RU" altLang="ru-RU"/>
                </a:p>
              </p:txBody>
            </p:sp>
          </p:grpSp>
        </p:grpSp>
      </p:grpSp>
      <p:grpSp>
        <p:nvGrpSpPr>
          <p:cNvPr id="8" name="Group 53"/>
          <p:cNvGrpSpPr>
            <a:grpSpLocks/>
          </p:cNvGrpSpPr>
          <p:nvPr/>
        </p:nvGrpSpPr>
        <p:grpSpPr bwMode="auto">
          <a:xfrm>
            <a:off x="1547813" y="2420938"/>
            <a:ext cx="863600" cy="3319462"/>
            <a:chOff x="1111" y="1525"/>
            <a:chExt cx="544" cy="2091"/>
          </a:xfrm>
        </p:grpSpPr>
        <p:sp>
          <p:nvSpPr>
            <p:cNvPr id="17420" name="Line 54"/>
            <p:cNvSpPr>
              <a:spLocks noChangeShapeType="1"/>
            </p:cNvSpPr>
            <p:nvPr/>
          </p:nvSpPr>
          <p:spPr bwMode="auto">
            <a:xfrm>
              <a:off x="1383" y="1661"/>
              <a:ext cx="0" cy="1814"/>
            </a:xfrm>
            <a:prstGeom prst="line">
              <a:avLst/>
            </a:prstGeom>
            <a:noFill/>
            <a:ln w="9525">
              <a:solidFill>
                <a:srgbClr val="FF33CC"/>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17421" name="Text Box 55"/>
            <p:cNvSpPr txBox="1">
              <a:spLocks noChangeArrowheads="1"/>
            </p:cNvSpPr>
            <p:nvPr/>
          </p:nvSpPr>
          <p:spPr bwMode="auto">
            <a:xfrm>
              <a:off x="1383" y="1525"/>
              <a:ext cx="27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p>
          </p:txBody>
        </p:sp>
        <p:sp>
          <p:nvSpPr>
            <p:cNvPr id="17422" name="Text Box 56"/>
            <p:cNvSpPr txBox="1">
              <a:spLocks noChangeArrowheads="1"/>
            </p:cNvSpPr>
            <p:nvPr/>
          </p:nvSpPr>
          <p:spPr bwMode="auto">
            <a:xfrm>
              <a:off x="1111" y="3385"/>
              <a:ext cx="36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r>
                <a:rPr lang="ru-RU" altLang="ru-RU" baseline="-25000"/>
                <a:t>1</a:t>
              </a:r>
              <a:endParaRPr lang="ru-RU" alt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8506">
                                            <p:txEl>
                                              <p:pRg st="0" end="0"/>
                                            </p:txEl>
                                          </p:spTgt>
                                        </p:tgtEl>
                                        <p:attrNameLst>
                                          <p:attrName>style.visibility</p:attrName>
                                        </p:attrNameLst>
                                      </p:cBhvr>
                                      <p:to>
                                        <p:strVal val="visible"/>
                                      </p:to>
                                    </p:set>
                                    <p:animEffect transition="in" filter="wipe(up)">
                                      <p:cBhvr>
                                        <p:cTn id="7" dur="500"/>
                                        <p:tgtEl>
                                          <p:spTgt spid="148506">
                                            <p:txEl>
                                              <p:pRg st="0" end="0"/>
                                            </p:txEl>
                                          </p:spTgt>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8527"/>
                                        </p:tgtEl>
                                        <p:attrNameLst>
                                          <p:attrName>style.visibility</p:attrName>
                                        </p:attrNameLst>
                                      </p:cBhvr>
                                      <p:to>
                                        <p:strVal val="visible"/>
                                      </p:to>
                                    </p:set>
                                    <p:animEffect transition="in" filter="fade">
                                      <p:cBhvr>
                                        <p:cTn id="11" dur="500"/>
                                        <p:tgtEl>
                                          <p:spTgt spid="14852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nodeType="afterGroup">
                            <p:stCondLst>
                              <p:cond delay="5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48483">
                                            <p:txEl>
                                              <p:pRg st="0" end="0"/>
                                            </p:txEl>
                                          </p:spTgt>
                                        </p:tgtEl>
                                        <p:attrNameLst>
                                          <p:attrName>style.visibility</p:attrName>
                                        </p:attrNameLst>
                                      </p:cBhvr>
                                      <p:to>
                                        <p:strVal val="visible"/>
                                      </p:to>
                                    </p:set>
                                    <p:animEffect transition="in" filter="wipe(up)">
                                      <p:cBhvr>
                                        <p:cTn id="29" dur="500"/>
                                        <p:tgtEl>
                                          <p:spTgt spid="148483">
                                            <p:txEl>
                                              <p:pRg st="0" end="0"/>
                                            </p:txEl>
                                          </p:spTgt>
                                        </p:tgtEl>
                                      </p:cBhvr>
                                    </p:animEffect>
                                  </p:childTnLst>
                                </p:cTn>
                              </p:par>
                            </p:childTnLst>
                          </p:cTn>
                        </p:par>
                        <p:par>
                          <p:cTn id="30" fill="hold" nodeType="afterGroup">
                            <p:stCondLst>
                              <p:cond delay="500"/>
                            </p:stCondLst>
                            <p:childTnLst>
                              <p:par>
                                <p:cTn id="31" presetID="10"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527" grpId="0" animBg="1"/>
      <p:bldP spid="148483" grpId="0" build="p"/>
      <p:bldP spid="14850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Grp="1" noChangeArrowheads="1"/>
          </p:cNvSpPr>
          <p:nvPr>
            <p:ph type="title"/>
          </p:nvPr>
        </p:nvSpPr>
        <p:spPr/>
        <p:txBody>
          <a:bodyPr/>
          <a:lstStyle/>
          <a:p>
            <a:pPr eaLnBrk="1" hangingPunct="1"/>
            <a:r>
              <a:rPr lang="ru-RU" altLang="ru-RU" smtClean="0">
                <a:latin typeface="Arial" charset="0"/>
              </a:rPr>
              <a:t>Призма</a:t>
            </a:r>
            <a:r>
              <a:rPr lang="ru-RU" altLang="ru-RU" smtClean="0"/>
              <a:t>.</a:t>
            </a:r>
          </a:p>
        </p:txBody>
      </p:sp>
      <p:sp>
        <p:nvSpPr>
          <p:cNvPr id="149508" name="Rectangle 4"/>
          <p:cNvSpPr>
            <a:spLocks noGrp="1" noChangeArrowheads="1"/>
          </p:cNvSpPr>
          <p:nvPr>
            <p:ph type="body" idx="1"/>
          </p:nvPr>
        </p:nvSpPr>
        <p:spPr>
          <a:xfrm>
            <a:off x="5076825" y="1412875"/>
            <a:ext cx="3816350" cy="647700"/>
          </a:xfrm>
        </p:spPr>
        <p:txBody>
          <a:bodyPr/>
          <a:lstStyle/>
          <a:p>
            <a:pPr>
              <a:buFontTx/>
              <a:buNone/>
            </a:pPr>
            <a:r>
              <a:rPr lang="ru-RU" altLang="ru-RU" smtClean="0"/>
              <a:t>НЕПРАВИЛЬНАЯ</a:t>
            </a:r>
          </a:p>
        </p:txBody>
      </p:sp>
      <p:sp>
        <p:nvSpPr>
          <p:cNvPr id="18436"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8437"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49531" name="Rectangle 27"/>
          <p:cNvSpPr>
            <a:spLocks noChangeArrowheads="1"/>
          </p:cNvSpPr>
          <p:nvPr/>
        </p:nvSpPr>
        <p:spPr bwMode="auto">
          <a:xfrm>
            <a:off x="1258888" y="1412875"/>
            <a:ext cx="33131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ru-RU" altLang="ru-RU" sz="3200">
                <a:latin typeface="Cambria" pitchFamily="18" charset="0"/>
              </a:rPr>
              <a:t>ПРАВИЛЬНАЯ</a:t>
            </a:r>
          </a:p>
        </p:txBody>
      </p:sp>
      <p:grpSp>
        <p:nvGrpSpPr>
          <p:cNvPr id="2" name="Group 61"/>
          <p:cNvGrpSpPr>
            <a:grpSpLocks/>
          </p:cNvGrpSpPr>
          <p:nvPr/>
        </p:nvGrpSpPr>
        <p:grpSpPr bwMode="auto">
          <a:xfrm>
            <a:off x="827088" y="1916113"/>
            <a:ext cx="3249612" cy="4256087"/>
            <a:chOff x="521" y="1207"/>
            <a:chExt cx="2047" cy="2681"/>
          </a:xfrm>
        </p:grpSpPr>
        <p:sp>
          <p:nvSpPr>
            <p:cNvPr id="18448" name="Text Box 28"/>
            <p:cNvSpPr txBox="1">
              <a:spLocks noChangeArrowheads="1"/>
            </p:cNvSpPr>
            <p:nvPr/>
          </p:nvSpPr>
          <p:spPr bwMode="auto">
            <a:xfrm>
              <a:off x="912" y="1207"/>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2</a:t>
              </a:r>
              <a:endParaRPr lang="ru-RU" altLang="ru-RU"/>
            </a:p>
          </p:txBody>
        </p:sp>
        <p:grpSp>
          <p:nvGrpSpPr>
            <p:cNvPr id="18449" name="Group 29"/>
            <p:cNvGrpSpPr>
              <a:grpSpLocks/>
            </p:cNvGrpSpPr>
            <p:nvPr/>
          </p:nvGrpSpPr>
          <p:grpSpPr bwMode="auto">
            <a:xfrm>
              <a:off x="521" y="1434"/>
              <a:ext cx="2047" cy="2454"/>
              <a:chOff x="3651" y="1525"/>
              <a:chExt cx="2047" cy="2454"/>
            </a:xfrm>
          </p:grpSpPr>
          <p:sp>
            <p:nvSpPr>
              <p:cNvPr id="18450" name="AutoShape 30"/>
              <p:cNvSpPr>
                <a:spLocks noChangeArrowheads="1"/>
              </p:cNvSpPr>
              <p:nvPr/>
            </p:nvSpPr>
            <p:spPr bwMode="auto">
              <a:xfrm>
                <a:off x="3923" y="1525"/>
                <a:ext cx="1508" cy="445"/>
              </a:xfrm>
              <a:prstGeom prst="hexagon">
                <a:avLst>
                  <a:gd name="adj" fmla="val 87135"/>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8451" name="AutoShape 31"/>
              <p:cNvSpPr>
                <a:spLocks noChangeArrowheads="1"/>
              </p:cNvSpPr>
              <p:nvPr/>
            </p:nvSpPr>
            <p:spPr bwMode="auto">
              <a:xfrm>
                <a:off x="3923" y="3339"/>
                <a:ext cx="1508" cy="445"/>
              </a:xfrm>
              <a:prstGeom prst="hexagon">
                <a:avLst>
                  <a:gd name="adj" fmla="val 87135"/>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8452" name="AutoShape 32"/>
              <p:cNvCxnSpPr>
                <a:cxnSpLocks noChangeShapeType="1"/>
                <a:stCxn id="18451" idx="2"/>
                <a:endCxn id="18450" idx="2"/>
              </p:cNvCxnSpPr>
              <p:nvPr/>
            </p:nvCxnSpPr>
            <p:spPr bwMode="auto">
              <a:xfrm flipV="1">
                <a:off x="3923" y="1748"/>
                <a:ext cx="0" cy="1814"/>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8453" name="AutoShape 33"/>
              <p:cNvCxnSpPr>
                <a:cxnSpLocks noChangeShapeType="1"/>
                <a:stCxn id="18451" idx="2"/>
                <a:endCxn id="18450" idx="2"/>
              </p:cNvCxnSpPr>
              <p:nvPr/>
            </p:nvCxnSpPr>
            <p:spPr bwMode="auto">
              <a:xfrm flipV="1">
                <a:off x="5431" y="1748"/>
                <a:ext cx="0" cy="1814"/>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8454" name="Line 34"/>
              <p:cNvSpPr>
                <a:spLocks noChangeShapeType="1"/>
              </p:cNvSpPr>
              <p:nvPr/>
            </p:nvSpPr>
            <p:spPr bwMode="auto">
              <a:xfrm flipV="1">
                <a:off x="4286" y="1979"/>
                <a:ext cx="35" cy="18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8455" name="Line 35"/>
              <p:cNvSpPr>
                <a:spLocks noChangeShapeType="1"/>
              </p:cNvSpPr>
              <p:nvPr/>
            </p:nvSpPr>
            <p:spPr bwMode="auto">
              <a:xfrm flipV="1">
                <a:off x="5012" y="1979"/>
                <a:ext cx="35" cy="18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8456" name="Line 36"/>
              <p:cNvSpPr>
                <a:spLocks noChangeShapeType="1"/>
              </p:cNvSpPr>
              <p:nvPr/>
            </p:nvSpPr>
            <p:spPr bwMode="auto">
              <a:xfrm flipV="1">
                <a:off x="4286" y="1525"/>
                <a:ext cx="35" cy="19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8457" name="Line 37"/>
              <p:cNvSpPr>
                <a:spLocks noChangeShapeType="1"/>
              </p:cNvSpPr>
              <p:nvPr/>
            </p:nvSpPr>
            <p:spPr bwMode="auto">
              <a:xfrm flipV="1">
                <a:off x="5012" y="1525"/>
                <a:ext cx="35" cy="1814"/>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8458" name="Text Box 38"/>
              <p:cNvSpPr txBox="1">
                <a:spLocks noChangeArrowheads="1"/>
              </p:cNvSpPr>
              <p:nvPr/>
            </p:nvSpPr>
            <p:spPr bwMode="auto">
              <a:xfrm>
                <a:off x="3651" y="3476"/>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8459" name="Text Box 39"/>
              <p:cNvSpPr txBox="1">
                <a:spLocks noChangeArrowheads="1"/>
              </p:cNvSpPr>
              <p:nvPr/>
            </p:nvSpPr>
            <p:spPr bwMode="auto">
              <a:xfrm>
                <a:off x="4059" y="3113"/>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2</a:t>
                </a:r>
                <a:endParaRPr lang="ru-RU" altLang="ru-RU"/>
              </a:p>
            </p:txBody>
          </p:sp>
          <p:sp>
            <p:nvSpPr>
              <p:cNvPr id="18460" name="Text Box 40"/>
              <p:cNvSpPr txBox="1">
                <a:spLocks noChangeArrowheads="1"/>
              </p:cNvSpPr>
              <p:nvPr/>
            </p:nvSpPr>
            <p:spPr bwMode="auto">
              <a:xfrm>
                <a:off x="4150" y="3748"/>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en-US" altLang="ru-RU"/>
                  <a:t>n</a:t>
                </a:r>
                <a:endParaRPr lang="ru-RU" altLang="ru-RU"/>
              </a:p>
            </p:txBody>
          </p:sp>
          <p:sp>
            <p:nvSpPr>
              <p:cNvPr id="18461" name="Text Box 41"/>
              <p:cNvSpPr txBox="1">
                <a:spLocks noChangeArrowheads="1"/>
              </p:cNvSpPr>
              <p:nvPr/>
            </p:nvSpPr>
            <p:spPr bwMode="auto">
              <a:xfrm>
                <a:off x="3696" y="1661"/>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1</a:t>
                </a:r>
                <a:endParaRPr lang="ru-RU" altLang="ru-RU"/>
              </a:p>
            </p:txBody>
          </p:sp>
          <p:sp>
            <p:nvSpPr>
              <p:cNvPr id="18462" name="Text Box 42"/>
              <p:cNvSpPr txBox="1">
                <a:spLocks noChangeArrowheads="1"/>
              </p:cNvSpPr>
              <p:nvPr/>
            </p:nvSpPr>
            <p:spPr bwMode="auto">
              <a:xfrm>
                <a:off x="4286" y="1933"/>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en-US" altLang="ru-RU"/>
                  <a:t>n</a:t>
                </a:r>
                <a:endParaRPr lang="ru-RU" altLang="ru-RU"/>
              </a:p>
            </p:txBody>
          </p:sp>
          <p:grpSp>
            <p:nvGrpSpPr>
              <p:cNvPr id="18463" name="Group 43"/>
              <p:cNvGrpSpPr>
                <a:grpSpLocks/>
              </p:cNvGrpSpPr>
              <p:nvPr/>
            </p:nvGrpSpPr>
            <p:grpSpPr bwMode="auto">
              <a:xfrm>
                <a:off x="5154" y="1616"/>
                <a:ext cx="544" cy="2091"/>
                <a:chOff x="1111" y="1525"/>
                <a:chExt cx="544" cy="2091"/>
              </a:xfrm>
            </p:grpSpPr>
            <p:sp>
              <p:nvSpPr>
                <p:cNvPr id="18464" name="Line 44"/>
                <p:cNvSpPr>
                  <a:spLocks noChangeShapeType="1"/>
                </p:cNvSpPr>
                <p:nvPr/>
              </p:nvSpPr>
              <p:spPr bwMode="auto">
                <a:xfrm>
                  <a:off x="1383" y="1661"/>
                  <a:ext cx="0" cy="1814"/>
                </a:xfrm>
                <a:prstGeom prst="line">
                  <a:avLst/>
                </a:prstGeom>
                <a:noFill/>
                <a:ln w="9525">
                  <a:solidFill>
                    <a:srgbClr val="FF33CC"/>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18465" name="Text Box 45"/>
                <p:cNvSpPr txBox="1">
                  <a:spLocks noChangeArrowheads="1"/>
                </p:cNvSpPr>
                <p:nvPr/>
              </p:nvSpPr>
              <p:spPr bwMode="auto">
                <a:xfrm>
                  <a:off x="1383" y="1525"/>
                  <a:ext cx="27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p>
              </p:txBody>
            </p:sp>
            <p:sp>
              <p:nvSpPr>
                <p:cNvPr id="18466" name="Text Box 46"/>
                <p:cNvSpPr txBox="1">
                  <a:spLocks noChangeArrowheads="1"/>
                </p:cNvSpPr>
                <p:nvPr/>
              </p:nvSpPr>
              <p:spPr bwMode="auto">
                <a:xfrm>
                  <a:off x="1111" y="3385"/>
                  <a:ext cx="36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r>
                    <a:rPr lang="ru-RU" altLang="ru-RU" baseline="-25000"/>
                    <a:t>1</a:t>
                  </a:r>
                  <a:endParaRPr lang="ru-RU" altLang="ru-RU"/>
                </a:p>
              </p:txBody>
            </p:sp>
          </p:grpSp>
        </p:grpSp>
      </p:grpSp>
      <p:sp>
        <p:nvSpPr>
          <p:cNvPr id="149555" name="Rectangle 51"/>
          <p:cNvSpPr>
            <a:spLocks noChangeArrowheads="1"/>
          </p:cNvSpPr>
          <p:nvPr/>
        </p:nvSpPr>
        <p:spPr bwMode="auto">
          <a:xfrm>
            <a:off x="323850" y="6021388"/>
            <a:ext cx="45354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ru-RU" altLang="ru-RU" sz="3200">
                <a:latin typeface="Cambria" pitchFamily="18" charset="0"/>
              </a:rPr>
              <a:t>А</a:t>
            </a:r>
            <a:r>
              <a:rPr lang="ru-RU" altLang="ru-RU" sz="3200" baseline="-25000">
                <a:latin typeface="Cambria" pitchFamily="18" charset="0"/>
              </a:rPr>
              <a:t>1</a:t>
            </a:r>
            <a:r>
              <a:rPr lang="ru-RU" altLang="ru-RU" sz="3200">
                <a:latin typeface="Cambria" pitchFamily="18" charset="0"/>
              </a:rPr>
              <a:t>А</a:t>
            </a:r>
            <a:r>
              <a:rPr lang="ru-RU" altLang="ru-RU" sz="3200" baseline="-25000">
                <a:latin typeface="Cambria" pitchFamily="18" charset="0"/>
              </a:rPr>
              <a:t>2</a:t>
            </a:r>
            <a:r>
              <a:rPr lang="ru-RU" altLang="ru-RU" sz="3200">
                <a:latin typeface="Cambria" pitchFamily="18" charset="0"/>
              </a:rPr>
              <a:t>…А</a:t>
            </a:r>
            <a:r>
              <a:rPr lang="en-US" altLang="ru-RU" sz="3200" baseline="-25000">
                <a:latin typeface="Cambria" pitchFamily="18" charset="0"/>
              </a:rPr>
              <a:t>n</a:t>
            </a:r>
            <a:r>
              <a:rPr lang="en-US" altLang="ru-RU" sz="3200">
                <a:latin typeface="Cambria" pitchFamily="18" charset="0"/>
              </a:rPr>
              <a:t> - </a:t>
            </a:r>
            <a:r>
              <a:rPr lang="ru-RU" altLang="ru-RU" sz="3200">
                <a:latin typeface="Cambria" pitchFamily="18" charset="0"/>
              </a:rPr>
              <a:t>правильный</a:t>
            </a:r>
            <a:endParaRPr lang="ru-RU" altLang="ru-RU" sz="3200" baseline="-25000">
              <a:latin typeface="Cambria" pitchFamily="18" charset="0"/>
            </a:endParaRPr>
          </a:p>
        </p:txBody>
      </p:sp>
      <p:grpSp>
        <p:nvGrpSpPr>
          <p:cNvPr id="5" name="Group 60"/>
          <p:cNvGrpSpPr>
            <a:grpSpLocks/>
          </p:cNvGrpSpPr>
          <p:nvPr/>
        </p:nvGrpSpPr>
        <p:grpSpPr bwMode="auto">
          <a:xfrm>
            <a:off x="5867400" y="2276475"/>
            <a:ext cx="2376488" cy="3313113"/>
            <a:chOff x="3696" y="1434"/>
            <a:chExt cx="1497" cy="2087"/>
          </a:xfrm>
        </p:grpSpPr>
        <p:sp>
          <p:nvSpPr>
            <p:cNvPr id="18442" name="AutoShape 52"/>
            <p:cNvSpPr>
              <a:spLocks noChangeArrowheads="1"/>
            </p:cNvSpPr>
            <p:nvPr/>
          </p:nvSpPr>
          <p:spPr bwMode="auto">
            <a:xfrm rot="10800000">
              <a:off x="3696" y="1434"/>
              <a:ext cx="1497" cy="40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2 w 21600"/>
                <a:gd name="T13" fmla="*/ 4500 h 21600"/>
                <a:gd name="T14" fmla="*/ 17098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8443" name="AutoShape 53"/>
            <p:cNvSpPr>
              <a:spLocks noChangeArrowheads="1"/>
            </p:cNvSpPr>
            <p:nvPr/>
          </p:nvSpPr>
          <p:spPr bwMode="auto">
            <a:xfrm rot="10800000">
              <a:off x="3696" y="3113"/>
              <a:ext cx="1497" cy="40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2 w 21600"/>
                <a:gd name="T13" fmla="*/ 4500 h 21600"/>
                <a:gd name="T14" fmla="*/ 17098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8444" name="Line 55"/>
            <p:cNvSpPr>
              <a:spLocks noChangeShapeType="1"/>
            </p:cNvSpPr>
            <p:nvPr/>
          </p:nvSpPr>
          <p:spPr bwMode="auto">
            <a:xfrm>
              <a:off x="3696" y="1842"/>
              <a:ext cx="0" cy="16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8445" name="Line 57"/>
            <p:cNvSpPr>
              <a:spLocks noChangeShapeType="1"/>
            </p:cNvSpPr>
            <p:nvPr/>
          </p:nvSpPr>
          <p:spPr bwMode="auto">
            <a:xfrm>
              <a:off x="5193" y="1842"/>
              <a:ext cx="0" cy="16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8446" name="Line 58"/>
            <p:cNvSpPr>
              <a:spLocks noChangeShapeType="1"/>
            </p:cNvSpPr>
            <p:nvPr/>
          </p:nvSpPr>
          <p:spPr bwMode="auto">
            <a:xfrm>
              <a:off x="4077" y="1435"/>
              <a:ext cx="0" cy="1679"/>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8447" name="Line 59"/>
            <p:cNvSpPr>
              <a:spLocks noChangeShapeType="1"/>
            </p:cNvSpPr>
            <p:nvPr/>
          </p:nvSpPr>
          <p:spPr bwMode="auto">
            <a:xfrm>
              <a:off x="4803" y="1434"/>
              <a:ext cx="0" cy="1679"/>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9531">
                                            <p:txEl>
                                              <p:pRg st="0" end="0"/>
                                            </p:txEl>
                                          </p:spTgt>
                                        </p:tgtEl>
                                        <p:attrNameLst>
                                          <p:attrName>style.visibility</p:attrName>
                                        </p:attrNameLst>
                                      </p:cBhvr>
                                      <p:to>
                                        <p:strVal val="visible"/>
                                      </p:to>
                                    </p:set>
                                    <p:animEffect transition="in" filter="wipe(up)">
                                      <p:cBhvr>
                                        <p:cTn id="7" dur="500"/>
                                        <p:tgtEl>
                                          <p:spTgt spid="149531">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9555">
                                            <p:txEl>
                                              <p:pRg st="0" end="0"/>
                                            </p:txEl>
                                          </p:spTgt>
                                        </p:tgtEl>
                                        <p:attrNameLst>
                                          <p:attrName>style.visibility</p:attrName>
                                        </p:attrNameLst>
                                      </p:cBhvr>
                                      <p:to>
                                        <p:strVal val="visible"/>
                                      </p:to>
                                    </p:set>
                                    <p:animEffect transition="in" filter="wipe(up)">
                                      <p:cBhvr>
                                        <p:cTn id="15" dur="500"/>
                                        <p:tgtEl>
                                          <p:spTgt spid="149555">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49508">
                                            <p:txEl>
                                              <p:pRg st="0" end="0"/>
                                            </p:txEl>
                                          </p:spTgt>
                                        </p:tgtEl>
                                        <p:attrNameLst>
                                          <p:attrName>style.visibility</p:attrName>
                                        </p:attrNameLst>
                                      </p:cBhvr>
                                      <p:to>
                                        <p:strVal val="visible"/>
                                      </p:to>
                                    </p:set>
                                    <p:animEffect transition="in" filter="wipe(up)">
                                      <p:cBhvr>
                                        <p:cTn id="20" dur="500"/>
                                        <p:tgtEl>
                                          <p:spTgt spid="149508">
                                            <p:txEl>
                                              <p:pRg st="0" end="0"/>
                                            </p:txEl>
                                          </p:spTgt>
                                        </p:tgtEl>
                                      </p:cBhvr>
                                    </p:animEffect>
                                  </p:childTnLst>
                                </p:cTn>
                              </p:par>
                            </p:childTnLst>
                          </p:cTn>
                        </p:par>
                        <p:par>
                          <p:cTn id="21" fill="hold" nodeType="afterGroup">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build="p"/>
      <p:bldP spid="149531" grpId="0" build="p"/>
      <p:bldP spid="14955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Grp="1" noChangeArrowheads="1"/>
          </p:cNvSpPr>
          <p:nvPr>
            <p:ph type="title"/>
          </p:nvPr>
        </p:nvSpPr>
        <p:spPr/>
        <p:txBody>
          <a:bodyPr/>
          <a:lstStyle/>
          <a:p>
            <a:pPr eaLnBrk="1" hangingPunct="1"/>
            <a:r>
              <a:rPr lang="ru-RU" altLang="ru-RU" smtClean="0">
                <a:latin typeface="Arial" charset="0"/>
              </a:rPr>
              <a:t>Призма</a:t>
            </a:r>
            <a:r>
              <a:rPr lang="ru-RU" altLang="ru-RU" smtClean="0"/>
              <a:t>.</a:t>
            </a:r>
          </a:p>
        </p:txBody>
      </p:sp>
      <p:sp>
        <p:nvSpPr>
          <p:cNvPr id="150531" name="Rectangle 3"/>
          <p:cNvSpPr>
            <a:spLocks noGrp="1" noChangeArrowheads="1"/>
          </p:cNvSpPr>
          <p:nvPr>
            <p:ph type="body" idx="1"/>
          </p:nvPr>
        </p:nvSpPr>
        <p:spPr>
          <a:xfrm>
            <a:off x="611188" y="1268413"/>
            <a:ext cx="2232025" cy="647700"/>
          </a:xfrm>
        </p:spPr>
        <p:txBody>
          <a:bodyPr/>
          <a:lstStyle/>
          <a:p>
            <a:pPr>
              <a:buFontTx/>
              <a:buNone/>
            </a:pPr>
            <a:r>
              <a:rPr lang="ru-RU" altLang="ru-RU" smtClean="0"/>
              <a:t>Развертка</a:t>
            </a:r>
          </a:p>
        </p:txBody>
      </p:sp>
      <p:sp>
        <p:nvSpPr>
          <p:cNvPr id="19460"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35"/>
          <p:cNvGrpSpPr>
            <a:grpSpLocks/>
          </p:cNvGrpSpPr>
          <p:nvPr/>
        </p:nvGrpSpPr>
        <p:grpSpPr bwMode="auto">
          <a:xfrm>
            <a:off x="323850" y="2205038"/>
            <a:ext cx="2808288" cy="3784600"/>
            <a:chOff x="521" y="1207"/>
            <a:chExt cx="2047" cy="2948"/>
          </a:xfrm>
        </p:grpSpPr>
        <p:sp>
          <p:nvSpPr>
            <p:cNvPr id="19483" name="Text Box 36"/>
            <p:cNvSpPr txBox="1">
              <a:spLocks noChangeArrowheads="1"/>
            </p:cNvSpPr>
            <p:nvPr/>
          </p:nvSpPr>
          <p:spPr bwMode="auto">
            <a:xfrm>
              <a:off x="912" y="1207"/>
              <a:ext cx="31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2</a:t>
              </a:r>
              <a:endParaRPr lang="ru-RU" altLang="ru-RU"/>
            </a:p>
          </p:txBody>
        </p:sp>
        <p:grpSp>
          <p:nvGrpSpPr>
            <p:cNvPr id="19484" name="Group 37"/>
            <p:cNvGrpSpPr>
              <a:grpSpLocks/>
            </p:cNvGrpSpPr>
            <p:nvPr/>
          </p:nvGrpSpPr>
          <p:grpSpPr bwMode="auto">
            <a:xfrm>
              <a:off x="521" y="1434"/>
              <a:ext cx="2047" cy="2721"/>
              <a:chOff x="3651" y="1525"/>
              <a:chExt cx="2047" cy="2721"/>
            </a:xfrm>
          </p:grpSpPr>
          <p:sp>
            <p:nvSpPr>
              <p:cNvPr id="19485" name="AutoShape 38"/>
              <p:cNvSpPr>
                <a:spLocks noChangeArrowheads="1"/>
              </p:cNvSpPr>
              <p:nvPr/>
            </p:nvSpPr>
            <p:spPr bwMode="auto">
              <a:xfrm>
                <a:off x="3923" y="1525"/>
                <a:ext cx="1508" cy="445"/>
              </a:xfrm>
              <a:prstGeom prst="hexagon">
                <a:avLst>
                  <a:gd name="adj" fmla="val 87135"/>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9486" name="AutoShape 39"/>
              <p:cNvSpPr>
                <a:spLocks noChangeArrowheads="1"/>
              </p:cNvSpPr>
              <p:nvPr/>
            </p:nvSpPr>
            <p:spPr bwMode="auto">
              <a:xfrm>
                <a:off x="3923" y="3339"/>
                <a:ext cx="1508" cy="445"/>
              </a:xfrm>
              <a:prstGeom prst="hexagon">
                <a:avLst>
                  <a:gd name="adj" fmla="val 87135"/>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9487" name="AutoShape 40"/>
              <p:cNvCxnSpPr>
                <a:cxnSpLocks noChangeShapeType="1"/>
                <a:stCxn id="19486" idx="2"/>
                <a:endCxn id="19485" idx="2"/>
              </p:cNvCxnSpPr>
              <p:nvPr/>
            </p:nvCxnSpPr>
            <p:spPr bwMode="auto">
              <a:xfrm flipV="1">
                <a:off x="3923" y="1748"/>
                <a:ext cx="0" cy="1814"/>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9488" name="AutoShape 41"/>
              <p:cNvCxnSpPr>
                <a:cxnSpLocks noChangeShapeType="1"/>
                <a:stCxn id="19486" idx="2"/>
                <a:endCxn id="19485" idx="2"/>
              </p:cNvCxnSpPr>
              <p:nvPr/>
            </p:nvCxnSpPr>
            <p:spPr bwMode="auto">
              <a:xfrm flipV="1">
                <a:off x="5431" y="1748"/>
                <a:ext cx="0" cy="1814"/>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9489" name="Line 42"/>
              <p:cNvSpPr>
                <a:spLocks noChangeShapeType="1"/>
              </p:cNvSpPr>
              <p:nvPr/>
            </p:nvSpPr>
            <p:spPr bwMode="auto">
              <a:xfrm flipV="1">
                <a:off x="4286" y="1979"/>
                <a:ext cx="35" cy="18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9490" name="Line 43"/>
              <p:cNvSpPr>
                <a:spLocks noChangeShapeType="1"/>
              </p:cNvSpPr>
              <p:nvPr/>
            </p:nvSpPr>
            <p:spPr bwMode="auto">
              <a:xfrm flipV="1">
                <a:off x="5012" y="1979"/>
                <a:ext cx="35" cy="18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9491" name="Line 44"/>
              <p:cNvSpPr>
                <a:spLocks noChangeShapeType="1"/>
              </p:cNvSpPr>
              <p:nvPr/>
            </p:nvSpPr>
            <p:spPr bwMode="auto">
              <a:xfrm flipV="1">
                <a:off x="4286" y="1525"/>
                <a:ext cx="35" cy="19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9492" name="Line 45"/>
              <p:cNvSpPr>
                <a:spLocks noChangeShapeType="1"/>
              </p:cNvSpPr>
              <p:nvPr/>
            </p:nvSpPr>
            <p:spPr bwMode="auto">
              <a:xfrm flipV="1">
                <a:off x="5012" y="1525"/>
                <a:ext cx="35" cy="1814"/>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9493" name="Text Box 46"/>
              <p:cNvSpPr txBox="1">
                <a:spLocks noChangeArrowheads="1"/>
              </p:cNvSpPr>
              <p:nvPr/>
            </p:nvSpPr>
            <p:spPr bwMode="auto">
              <a:xfrm>
                <a:off x="3651" y="3475"/>
                <a:ext cx="318"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9494" name="Text Box 47"/>
              <p:cNvSpPr txBox="1">
                <a:spLocks noChangeArrowheads="1"/>
              </p:cNvSpPr>
              <p:nvPr/>
            </p:nvSpPr>
            <p:spPr bwMode="auto">
              <a:xfrm>
                <a:off x="4058" y="3114"/>
                <a:ext cx="31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2</a:t>
                </a:r>
                <a:endParaRPr lang="ru-RU" altLang="ru-RU"/>
              </a:p>
            </p:txBody>
          </p:sp>
          <p:sp>
            <p:nvSpPr>
              <p:cNvPr id="19495" name="Text Box 48"/>
              <p:cNvSpPr txBox="1">
                <a:spLocks noChangeArrowheads="1"/>
              </p:cNvSpPr>
              <p:nvPr/>
            </p:nvSpPr>
            <p:spPr bwMode="auto">
              <a:xfrm>
                <a:off x="4151" y="3747"/>
                <a:ext cx="317" cy="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en-US" altLang="ru-RU"/>
                  <a:t>n</a:t>
                </a:r>
                <a:endParaRPr lang="ru-RU" altLang="ru-RU"/>
              </a:p>
            </p:txBody>
          </p:sp>
          <p:sp>
            <p:nvSpPr>
              <p:cNvPr id="19496" name="Text Box 49"/>
              <p:cNvSpPr txBox="1">
                <a:spLocks noChangeArrowheads="1"/>
              </p:cNvSpPr>
              <p:nvPr/>
            </p:nvSpPr>
            <p:spPr bwMode="auto">
              <a:xfrm>
                <a:off x="3696" y="1662"/>
                <a:ext cx="320"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1</a:t>
                </a:r>
                <a:endParaRPr lang="ru-RU" altLang="ru-RU"/>
              </a:p>
            </p:txBody>
          </p:sp>
          <p:sp>
            <p:nvSpPr>
              <p:cNvPr id="19497" name="Text Box 50"/>
              <p:cNvSpPr txBox="1">
                <a:spLocks noChangeArrowheads="1"/>
              </p:cNvSpPr>
              <p:nvPr/>
            </p:nvSpPr>
            <p:spPr bwMode="auto">
              <a:xfrm>
                <a:off x="4287" y="1933"/>
                <a:ext cx="317" cy="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en-US" altLang="ru-RU"/>
                  <a:t>n</a:t>
                </a:r>
                <a:endParaRPr lang="ru-RU" altLang="ru-RU"/>
              </a:p>
            </p:txBody>
          </p:sp>
          <p:grpSp>
            <p:nvGrpSpPr>
              <p:cNvPr id="19498" name="Group 51"/>
              <p:cNvGrpSpPr>
                <a:grpSpLocks/>
              </p:cNvGrpSpPr>
              <p:nvPr/>
            </p:nvGrpSpPr>
            <p:grpSpPr bwMode="auto">
              <a:xfrm>
                <a:off x="5154" y="1616"/>
                <a:ext cx="544" cy="2145"/>
                <a:chOff x="1111" y="1525"/>
                <a:chExt cx="544" cy="2145"/>
              </a:xfrm>
            </p:grpSpPr>
            <p:sp>
              <p:nvSpPr>
                <p:cNvPr id="19499" name="Line 52"/>
                <p:cNvSpPr>
                  <a:spLocks noChangeShapeType="1"/>
                </p:cNvSpPr>
                <p:nvPr/>
              </p:nvSpPr>
              <p:spPr bwMode="auto">
                <a:xfrm>
                  <a:off x="1383" y="1661"/>
                  <a:ext cx="0" cy="1814"/>
                </a:xfrm>
                <a:prstGeom prst="line">
                  <a:avLst/>
                </a:prstGeom>
                <a:noFill/>
                <a:ln w="9525">
                  <a:solidFill>
                    <a:srgbClr val="FF33CC"/>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19500" name="Text Box 53"/>
                <p:cNvSpPr txBox="1">
                  <a:spLocks noChangeArrowheads="1"/>
                </p:cNvSpPr>
                <p:nvPr/>
              </p:nvSpPr>
              <p:spPr bwMode="auto">
                <a:xfrm>
                  <a:off x="1384" y="1525"/>
                  <a:ext cx="271"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p>
              </p:txBody>
            </p:sp>
            <p:sp>
              <p:nvSpPr>
                <p:cNvPr id="19501" name="Text Box 54"/>
                <p:cNvSpPr txBox="1">
                  <a:spLocks noChangeArrowheads="1"/>
                </p:cNvSpPr>
                <p:nvPr/>
              </p:nvSpPr>
              <p:spPr bwMode="auto">
                <a:xfrm>
                  <a:off x="1111" y="3385"/>
                  <a:ext cx="365"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r>
                    <a:rPr lang="ru-RU" altLang="ru-RU" baseline="-25000"/>
                    <a:t>1</a:t>
                  </a:r>
                  <a:endParaRPr lang="ru-RU" altLang="ru-RU"/>
                </a:p>
              </p:txBody>
            </p:sp>
          </p:grpSp>
        </p:grpSp>
      </p:grpSp>
      <p:grpSp>
        <p:nvGrpSpPr>
          <p:cNvPr id="5" name="Group 73"/>
          <p:cNvGrpSpPr>
            <a:grpSpLocks/>
          </p:cNvGrpSpPr>
          <p:nvPr/>
        </p:nvGrpSpPr>
        <p:grpSpPr bwMode="auto">
          <a:xfrm>
            <a:off x="3635375" y="1700213"/>
            <a:ext cx="4608513" cy="3957637"/>
            <a:chOff x="2200" y="1026"/>
            <a:chExt cx="2903" cy="2493"/>
          </a:xfrm>
        </p:grpSpPr>
        <p:grpSp>
          <p:nvGrpSpPr>
            <p:cNvPr id="19466" name="Group 64"/>
            <p:cNvGrpSpPr>
              <a:grpSpLocks/>
            </p:cNvGrpSpPr>
            <p:nvPr/>
          </p:nvGrpSpPr>
          <p:grpSpPr bwMode="auto">
            <a:xfrm>
              <a:off x="2472" y="1026"/>
              <a:ext cx="2450" cy="2493"/>
              <a:chOff x="2472" y="1253"/>
              <a:chExt cx="2450" cy="2493"/>
            </a:xfrm>
          </p:grpSpPr>
          <p:sp>
            <p:nvSpPr>
              <p:cNvPr id="19475" name="Rectangle 55"/>
              <p:cNvSpPr>
                <a:spLocks noChangeArrowheads="1"/>
              </p:cNvSpPr>
              <p:nvPr/>
            </p:nvSpPr>
            <p:spPr bwMode="auto">
              <a:xfrm>
                <a:off x="2472" y="1842"/>
                <a:ext cx="409" cy="1315"/>
              </a:xfrm>
              <a:prstGeom prst="rect">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9476" name="Rectangle 56"/>
              <p:cNvSpPr>
                <a:spLocks noChangeArrowheads="1"/>
              </p:cNvSpPr>
              <p:nvPr/>
            </p:nvSpPr>
            <p:spPr bwMode="auto">
              <a:xfrm>
                <a:off x="2880" y="1842"/>
                <a:ext cx="409" cy="1315"/>
              </a:xfrm>
              <a:prstGeom prst="rect">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9477" name="Rectangle 57"/>
              <p:cNvSpPr>
                <a:spLocks noChangeArrowheads="1"/>
              </p:cNvSpPr>
              <p:nvPr/>
            </p:nvSpPr>
            <p:spPr bwMode="auto">
              <a:xfrm>
                <a:off x="3288" y="1842"/>
                <a:ext cx="409" cy="1315"/>
              </a:xfrm>
              <a:prstGeom prst="rect">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9478" name="Rectangle 58"/>
              <p:cNvSpPr>
                <a:spLocks noChangeArrowheads="1"/>
              </p:cNvSpPr>
              <p:nvPr/>
            </p:nvSpPr>
            <p:spPr bwMode="auto">
              <a:xfrm>
                <a:off x="3696" y="1842"/>
                <a:ext cx="409" cy="1315"/>
              </a:xfrm>
              <a:prstGeom prst="rect">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9479" name="Rectangle 59"/>
              <p:cNvSpPr>
                <a:spLocks noChangeArrowheads="1"/>
              </p:cNvSpPr>
              <p:nvPr/>
            </p:nvSpPr>
            <p:spPr bwMode="auto">
              <a:xfrm>
                <a:off x="4105" y="1842"/>
                <a:ext cx="409" cy="1315"/>
              </a:xfrm>
              <a:prstGeom prst="rect">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9480" name="Rectangle 60"/>
              <p:cNvSpPr>
                <a:spLocks noChangeArrowheads="1"/>
              </p:cNvSpPr>
              <p:nvPr/>
            </p:nvSpPr>
            <p:spPr bwMode="auto">
              <a:xfrm>
                <a:off x="4513" y="1842"/>
                <a:ext cx="409" cy="1315"/>
              </a:xfrm>
              <a:prstGeom prst="rect">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9481" name="AutoShape 62"/>
              <p:cNvSpPr>
                <a:spLocks noChangeArrowheads="1"/>
              </p:cNvSpPr>
              <p:nvPr/>
            </p:nvSpPr>
            <p:spPr bwMode="auto">
              <a:xfrm>
                <a:off x="2699" y="1253"/>
                <a:ext cx="771" cy="588"/>
              </a:xfrm>
              <a:prstGeom prst="hexagon">
                <a:avLst>
                  <a:gd name="adj" fmla="val 32781"/>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9482" name="AutoShape 63"/>
              <p:cNvSpPr>
                <a:spLocks noChangeArrowheads="1"/>
              </p:cNvSpPr>
              <p:nvPr/>
            </p:nvSpPr>
            <p:spPr bwMode="auto">
              <a:xfrm>
                <a:off x="2699" y="3158"/>
                <a:ext cx="771" cy="588"/>
              </a:xfrm>
              <a:prstGeom prst="hexagon">
                <a:avLst>
                  <a:gd name="adj" fmla="val 32781"/>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19467" name="Text Box 65"/>
            <p:cNvSpPr txBox="1">
              <a:spLocks noChangeArrowheads="1"/>
            </p:cNvSpPr>
            <p:nvPr/>
          </p:nvSpPr>
          <p:spPr bwMode="auto">
            <a:xfrm>
              <a:off x="2245" y="1434"/>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1</a:t>
              </a:r>
              <a:endParaRPr lang="ru-RU" altLang="ru-RU"/>
            </a:p>
          </p:txBody>
        </p:sp>
        <p:sp>
          <p:nvSpPr>
            <p:cNvPr id="19468" name="Text Box 66"/>
            <p:cNvSpPr txBox="1">
              <a:spLocks noChangeArrowheads="1"/>
            </p:cNvSpPr>
            <p:nvPr/>
          </p:nvSpPr>
          <p:spPr bwMode="auto">
            <a:xfrm>
              <a:off x="2200" y="2931"/>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9469" name="Text Box 67"/>
            <p:cNvSpPr txBox="1">
              <a:spLocks noChangeArrowheads="1"/>
            </p:cNvSpPr>
            <p:nvPr/>
          </p:nvSpPr>
          <p:spPr bwMode="auto">
            <a:xfrm>
              <a:off x="4785" y="1434"/>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ru-RU" altLang="ru-RU" baseline="-25000"/>
                <a:t>1</a:t>
              </a:r>
              <a:endParaRPr lang="ru-RU" altLang="ru-RU"/>
            </a:p>
          </p:txBody>
        </p:sp>
        <p:sp>
          <p:nvSpPr>
            <p:cNvPr id="19470" name="Text Box 68"/>
            <p:cNvSpPr txBox="1">
              <a:spLocks noChangeArrowheads="1"/>
            </p:cNvSpPr>
            <p:nvPr/>
          </p:nvSpPr>
          <p:spPr bwMode="auto">
            <a:xfrm>
              <a:off x="4740" y="2931"/>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9471" name="Text Box 69"/>
            <p:cNvSpPr txBox="1">
              <a:spLocks noChangeArrowheads="1"/>
            </p:cNvSpPr>
            <p:nvPr/>
          </p:nvSpPr>
          <p:spPr bwMode="auto">
            <a:xfrm>
              <a:off x="4286" y="1389"/>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en-US" altLang="ru-RU" baseline="-25000"/>
                <a:t>n</a:t>
              </a:r>
              <a:endParaRPr lang="ru-RU" altLang="ru-RU"/>
            </a:p>
          </p:txBody>
        </p:sp>
        <p:sp>
          <p:nvSpPr>
            <p:cNvPr id="19472" name="Text Box 70"/>
            <p:cNvSpPr txBox="1">
              <a:spLocks noChangeArrowheads="1"/>
            </p:cNvSpPr>
            <p:nvPr/>
          </p:nvSpPr>
          <p:spPr bwMode="auto">
            <a:xfrm>
              <a:off x="4241" y="2886"/>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en-US" altLang="ru-RU" baseline="-25000"/>
                <a:t>n</a:t>
              </a:r>
              <a:endParaRPr lang="ru-RU" altLang="ru-RU" baseline="-25000"/>
            </a:p>
          </p:txBody>
        </p:sp>
        <p:sp>
          <p:nvSpPr>
            <p:cNvPr id="19473" name="Text Box 71"/>
            <p:cNvSpPr txBox="1">
              <a:spLocks noChangeArrowheads="1"/>
            </p:cNvSpPr>
            <p:nvPr/>
          </p:nvSpPr>
          <p:spPr bwMode="auto">
            <a:xfrm>
              <a:off x="2744" y="1389"/>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en-US" altLang="ru-RU" baseline="-25000"/>
                <a:t>2</a:t>
              </a:r>
              <a:endParaRPr lang="ru-RU" altLang="ru-RU"/>
            </a:p>
          </p:txBody>
        </p:sp>
        <p:sp>
          <p:nvSpPr>
            <p:cNvPr id="19474" name="Text Box 72"/>
            <p:cNvSpPr txBox="1">
              <a:spLocks noChangeArrowheads="1"/>
            </p:cNvSpPr>
            <p:nvPr/>
          </p:nvSpPr>
          <p:spPr bwMode="auto">
            <a:xfrm>
              <a:off x="2699" y="2886"/>
              <a:ext cx="31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en-US" altLang="ru-RU" baseline="-25000"/>
                <a:t>2</a:t>
              </a:r>
              <a:endParaRPr lang="ru-RU" altLang="ru-RU"/>
            </a:p>
          </p:txBody>
        </p:sp>
      </p:grpSp>
      <p:sp>
        <p:nvSpPr>
          <p:cNvPr id="150602" name="Rectangle 74"/>
          <p:cNvSpPr>
            <a:spLocks noChangeArrowheads="1"/>
          </p:cNvSpPr>
          <p:nvPr/>
        </p:nvSpPr>
        <p:spPr bwMode="auto">
          <a:xfrm>
            <a:off x="5219700" y="3284538"/>
            <a:ext cx="863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US" altLang="ru-RU" sz="3200">
                <a:latin typeface="Cambria" pitchFamily="18" charset="0"/>
              </a:rPr>
              <a:t>S</a:t>
            </a:r>
            <a:r>
              <a:rPr lang="ru-RU" altLang="ru-RU" sz="3200" baseline="-25000">
                <a:latin typeface="Cambria" pitchFamily="18" charset="0"/>
              </a:rPr>
              <a:t>бок</a:t>
            </a:r>
            <a:r>
              <a:rPr lang="ru-RU" altLang="ru-RU" sz="3200">
                <a:latin typeface="Cambria" pitchFamily="18" charset="0"/>
              </a:rPr>
              <a:t> </a:t>
            </a:r>
            <a:endParaRPr lang="ru-RU" altLang="ru-RU" sz="3200" baseline="-25000">
              <a:latin typeface="Cambria" pitchFamily="18" charset="0"/>
            </a:endParaRPr>
          </a:p>
        </p:txBody>
      </p:sp>
      <p:sp>
        <p:nvSpPr>
          <p:cNvPr id="150603" name="Rectangle 75"/>
          <p:cNvSpPr>
            <a:spLocks noChangeArrowheads="1"/>
          </p:cNvSpPr>
          <p:nvPr/>
        </p:nvSpPr>
        <p:spPr bwMode="auto">
          <a:xfrm>
            <a:off x="4572000" y="1773238"/>
            <a:ext cx="9366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US" altLang="ru-RU" sz="3200">
                <a:latin typeface="Cambria" pitchFamily="18" charset="0"/>
              </a:rPr>
              <a:t>S</a:t>
            </a:r>
            <a:r>
              <a:rPr lang="ru-RU" altLang="ru-RU" sz="3200" baseline="-25000">
                <a:latin typeface="Cambria" pitchFamily="18" charset="0"/>
              </a:rPr>
              <a:t>осн</a:t>
            </a:r>
          </a:p>
        </p:txBody>
      </p:sp>
      <p:sp>
        <p:nvSpPr>
          <p:cNvPr id="150604" name="Rectangle 76"/>
          <p:cNvSpPr>
            <a:spLocks noChangeArrowheads="1"/>
          </p:cNvSpPr>
          <p:nvPr/>
        </p:nvSpPr>
        <p:spPr bwMode="auto">
          <a:xfrm>
            <a:off x="4572000" y="4797425"/>
            <a:ext cx="9366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US" altLang="ru-RU" sz="3200">
                <a:latin typeface="Cambria" pitchFamily="18" charset="0"/>
              </a:rPr>
              <a:t>S</a:t>
            </a:r>
            <a:r>
              <a:rPr lang="ru-RU" altLang="ru-RU" sz="3200" baseline="-25000">
                <a:latin typeface="Cambria" pitchFamily="18" charset="0"/>
              </a:rPr>
              <a:t>осн</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0531">
                                            <p:txEl>
                                              <p:pRg st="0" end="0"/>
                                            </p:txEl>
                                          </p:spTgt>
                                        </p:tgtEl>
                                        <p:attrNameLst>
                                          <p:attrName>style.visibility</p:attrName>
                                        </p:attrNameLst>
                                      </p:cBhvr>
                                      <p:to>
                                        <p:strVal val="visible"/>
                                      </p:to>
                                    </p:set>
                                    <p:animEffect transition="in" filter="wipe(up)">
                                      <p:cBhvr>
                                        <p:cTn id="7" dur="500"/>
                                        <p:tgtEl>
                                          <p:spTgt spid="150531">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50602">
                                            <p:txEl>
                                              <p:pRg st="0" end="0"/>
                                            </p:txEl>
                                          </p:spTgt>
                                        </p:tgtEl>
                                        <p:attrNameLst>
                                          <p:attrName>style.visibility</p:attrName>
                                        </p:attrNameLst>
                                      </p:cBhvr>
                                      <p:to>
                                        <p:strVal val="visible"/>
                                      </p:to>
                                    </p:set>
                                    <p:animEffect transition="in" filter="wipe(up)">
                                      <p:cBhvr>
                                        <p:cTn id="21" dur="500"/>
                                        <p:tgtEl>
                                          <p:spTgt spid="150602">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50603">
                                            <p:txEl>
                                              <p:pRg st="0" end="0"/>
                                            </p:txEl>
                                          </p:spTgt>
                                        </p:tgtEl>
                                        <p:attrNameLst>
                                          <p:attrName>style.visibility</p:attrName>
                                        </p:attrNameLst>
                                      </p:cBhvr>
                                      <p:to>
                                        <p:strVal val="visible"/>
                                      </p:to>
                                    </p:set>
                                    <p:animEffect transition="in" filter="wipe(up)">
                                      <p:cBhvr>
                                        <p:cTn id="26" dur="500"/>
                                        <p:tgtEl>
                                          <p:spTgt spid="150603">
                                            <p:txEl>
                                              <p:pRg st="0" end="0"/>
                                            </p:txEl>
                                          </p:spTgt>
                                        </p:tgtEl>
                                      </p:cBhvr>
                                    </p:animEffect>
                                  </p:childTnLst>
                                </p:cTn>
                              </p:par>
                            </p:childTnLst>
                          </p:cTn>
                        </p:par>
                        <p:par>
                          <p:cTn id="27" fill="hold" nodeType="afterGroup">
                            <p:stCondLst>
                              <p:cond delay="500"/>
                            </p:stCondLst>
                            <p:childTnLst>
                              <p:par>
                                <p:cTn id="28" presetID="22" presetClass="entr" presetSubtype="1" fill="hold" grpId="0" nodeType="afterEffect">
                                  <p:stCondLst>
                                    <p:cond delay="0"/>
                                  </p:stCondLst>
                                  <p:childTnLst>
                                    <p:set>
                                      <p:cBhvr>
                                        <p:cTn id="29" dur="1" fill="hold">
                                          <p:stCondLst>
                                            <p:cond delay="0"/>
                                          </p:stCondLst>
                                        </p:cTn>
                                        <p:tgtEl>
                                          <p:spTgt spid="150604">
                                            <p:txEl>
                                              <p:pRg st="0" end="0"/>
                                            </p:txEl>
                                          </p:spTgt>
                                        </p:tgtEl>
                                        <p:attrNameLst>
                                          <p:attrName>style.visibility</p:attrName>
                                        </p:attrNameLst>
                                      </p:cBhvr>
                                      <p:to>
                                        <p:strVal val="visible"/>
                                      </p:to>
                                    </p:set>
                                    <p:animEffect transition="in" filter="wipe(up)">
                                      <p:cBhvr>
                                        <p:cTn id="30" dur="500"/>
                                        <p:tgtEl>
                                          <p:spTgt spid="1506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build="p"/>
      <p:bldP spid="150602" grpId="0" build="p"/>
      <p:bldP spid="150603" grpId="0" build="p"/>
      <p:bldP spid="15060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Grp="1" noChangeArrowheads="1"/>
          </p:cNvSpPr>
          <p:nvPr>
            <p:ph type="title"/>
          </p:nvPr>
        </p:nvSpPr>
        <p:spPr/>
        <p:txBody>
          <a:bodyPr/>
          <a:lstStyle/>
          <a:p>
            <a:pPr eaLnBrk="1" hangingPunct="1"/>
            <a:r>
              <a:rPr lang="ru-RU" altLang="ru-RU" smtClean="0">
                <a:latin typeface="Arial" charset="0"/>
              </a:rPr>
              <a:t>Призма</a:t>
            </a:r>
            <a:r>
              <a:rPr lang="ru-RU" altLang="ru-RU" smtClean="0"/>
              <a:t>.</a:t>
            </a:r>
          </a:p>
        </p:txBody>
      </p:sp>
      <p:sp>
        <p:nvSpPr>
          <p:cNvPr id="151555" name="Rectangle 3"/>
          <p:cNvSpPr>
            <a:spLocks noGrp="1" noChangeArrowheads="1"/>
          </p:cNvSpPr>
          <p:nvPr>
            <p:ph type="body" idx="1"/>
          </p:nvPr>
        </p:nvSpPr>
        <p:spPr>
          <a:xfrm>
            <a:off x="611188" y="1268413"/>
            <a:ext cx="8137525" cy="3529012"/>
          </a:xfrm>
        </p:spPr>
        <p:txBody>
          <a:bodyPr/>
          <a:lstStyle/>
          <a:p>
            <a:pPr>
              <a:lnSpc>
                <a:spcPct val="90000"/>
              </a:lnSpc>
              <a:buFontTx/>
              <a:buNone/>
            </a:pPr>
            <a:r>
              <a:rPr lang="ru-RU" altLang="ru-RU" smtClean="0"/>
              <a:t>Площадь боковой поверхности призмы – сумма площадей боковых граней.</a:t>
            </a:r>
          </a:p>
          <a:p>
            <a:pPr>
              <a:lnSpc>
                <a:spcPct val="90000"/>
              </a:lnSpc>
              <a:buFontTx/>
              <a:buNone/>
            </a:pPr>
            <a:r>
              <a:rPr lang="ru-RU" altLang="ru-RU" smtClean="0"/>
              <a:t>Площадь полной поверхности призмы – сумма площадей всех его граней.</a:t>
            </a:r>
          </a:p>
          <a:p>
            <a:pPr>
              <a:lnSpc>
                <a:spcPct val="90000"/>
              </a:lnSpc>
              <a:buFontTx/>
              <a:buNone/>
            </a:pPr>
            <a:r>
              <a:rPr lang="ru-RU" altLang="ru-RU" smtClean="0"/>
              <a:t>Площадь боковой поверхности прямой призмы равна произведению периметра основания на высоту призмы.</a:t>
            </a:r>
          </a:p>
        </p:txBody>
      </p:sp>
      <p:sp>
        <p:nvSpPr>
          <p:cNvPr id="20484"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51595" name="Rectangle 43"/>
          <p:cNvSpPr>
            <a:spLocks noChangeArrowheads="1"/>
          </p:cNvSpPr>
          <p:nvPr/>
        </p:nvSpPr>
        <p:spPr bwMode="auto">
          <a:xfrm>
            <a:off x="1116013" y="4941888"/>
            <a:ext cx="3098800" cy="792162"/>
          </a:xfrm>
          <a:prstGeom prst="rect">
            <a:avLst/>
          </a:prstGeom>
          <a:noFill/>
          <a:ln w="762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US" altLang="ru-RU" sz="4000">
                <a:latin typeface="Cambria" pitchFamily="18" charset="0"/>
              </a:rPr>
              <a:t>S</a:t>
            </a:r>
            <a:r>
              <a:rPr lang="ru-RU" altLang="ru-RU" sz="4000" baseline="-25000">
                <a:latin typeface="Cambria" pitchFamily="18" charset="0"/>
              </a:rPr>
              <a:t>бок</a:t>
            </a:r>
            <a:r>
              <a:rPr lang="ru-RU" altLang="ru-RU" sz="4000">
                <a:latin typeface="Cambria" pitchFamily="18" charset="0"/>
              </a:rPr>
              <a:t> = Р</a:t>
            </a:r>
            <a:r>
              <a:rPr lang="ru-RU" altLang="ru-RU" sz="4000" baseline="-25000">
                <a:latin typeface="Cambria" pitchFamily="18" charset="0"/>
              </a:rPr>
              <a:t>осн </a:t>
            </a:r>
            <a:r>
              <a:rPr lang="en-US" altLang="ru-RU" sz="4000">
                <a:latin typeface="Cambria" pitchFamily="18" charset="0"/>
              </a:rPr>
              <a:t>h</a:t>
            </a:r>
            <a:endParaRPr lang="ru-RU" altLang="ru-RU" sz="4000" baseline="-25000">
              <a:latin typeface="Cambria" pitchFamily="18" charset="0"/>
            </a:endParaRPr>
          </a:p>
        </p:txBody>
      </p:sp>
      <p:sp>
        <p:nvSpPr>
          <p:cNvPr id="151596" name="Rectangle 44"/>
          <p:cNvSpPr>
            <a:spLocks noChangeArrowheads="1"/>
          </p:cNvSpPr>
          <p:nvPr/>
        </p:nvSpPr>
        <p:spPr bwMode="auto">
          <a:xfrm>
            <a:off x="4211638" y="4941888"/>
            <a:ext cx="4419600" cy="792162"/>
          </a:xfrm>
          <a:prstGeom prst="rect">
            <a:avLst/>
          </a:prstGeom>
          <a:noFill/>
          <a:ln w="7620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US" altLang="ru-RU" sz="4000">
                <a:latin typeface="Cambria" pitchFamily="18" charset="0"/>
              </a:rPr>
              <a:t>S</a:t>
            </a:r>
            <a:r>
              <a:rPr lang="ru-RU" altLang="ru-RU" sz="4000" baseline="-25000">
                <a:latin typeface="Cambria" pitchFamily="18" charset="0"/>
              </a:rPr>
              <a:t>пол</a:t>
            </a:r>
            <a:r>
              <a:rPr lang="ru-RU" altLang="ru-RU" sz="4000">
                <a:latin typeface="Cambria" pitchFamily="18" charset="0"/>
              </a:rPr>
              <a:t> = 2</a:t>
            </a:r>
            <a:r>
              <a:rPr lang="en-US" altLang="ru-RU" sz="4000">
                <a:latin typeface="Cambria" pitchFamily="18" charset="0"/>
              </a:rPr>
              <a:t>S</a:t>
            </a:r>
            <a:r>
              <a:rPr lang="ru-RU" altLang="ru-RU" sz="4000" baseline="-25000">
                <a:latin typeface="Cambria" pitchFamily="18" charset="0"/>
              </a:rPr>
              <a:t>осн</a:t>
            </a:r>
            <a:r>
              <a:rPr lang="ru-RU" altLang="ru-RU" sz="4000">
                <a:latin typeface="Cambria" pitchFamily="18" charset="0"/>
              </a:rPr>
              <a:t> + </a:t>
            </a:r>
            <a:r>
              <a:rPr lang="en-US" altLang="ru-RU" sz="4000">
                <a:latin typeface="Cambria" pitchFamily="18" charset="0"/>
              </a:rPr>
              <a:t>S</a:t>
            </a:r>
            <a:r>
              <a:rPr lang="ru-RU" altLang="ru-RU" sz="4000" baseline="-25000">
                <a:latin typeface="Cambria" pitchFamily="18" charset="0"/>
              </a:rPr>
              <a:t>бок</a:t>
            </a:r>
          </a:p>
        </p:txBody>
      </p:sp>
      <p:sp>
        <p:nvSpPr>
          <p:cNvPr id="20487" name="AutoShape 21">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1555">
                                            <p:txEl>
                                              <p:pRg st="0" end="0"/>
                                            </p:txEl>
                                          </p:spTgt>
                                        </p:tgtEl>
                                        <p:attrNameLst>
                                          <p:attrName>style.visibility</p:attrName>
                                        </p:attrNameLst>
                                      </p:cBhvr>
                                      <p:to>
                                        <p:strVal val="visible"/>
                                      </p:to>
                                    </p:set>
                                    <p:animEffect transition="in" filter="wipe(up)">
                                      <p:cBhvr>
                                        <p:cTn id="7" dur="500"/>
                                        <p:tgtEl>
                                          <p:spTgt spid="151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1555">
                                            <p:txEl>
                                              <p:pRg st="1" end="1"/>
                                            </p:txEl>
                                          </p:spTgt>
                                        </p:tgtEl>
                                        <p:attrNameLst>
                                          <p:attrName>style.visibility</p:attrName>
                                        </p:attrNameLst>
                                      </p:cBhvr>
                                      <p:to>
                                        <p:strVal val="visible"/>
                                      </p:to>
                                    </p:set>
                                    <p:animEffect transition="in" filter="wipe(up)">
                                      <p:cBhvr>
                                        <p:cTn id="12" dur="500"/>
                                        <p:tgtEl>
                                          <p:spTgt spid="1515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51555">
                                            <p:txEl>
                                              <p:pRg st="2" end="2"/>
                                            </p:txEl>
                                          </p:spTgt>
                                        </p:tgtEl>
                                        <p:attrNameLst>
                                          <p:attrName>style.visibility</p:attrName>
                                        </p:attrNameLst>
                                      </p:cBhvr>
                                      <p:to>
                                        <p:strVal val="visible"/>
                                      </p:to>
                                    </p:set>
                                    <p:animEffect transition="in" filter="wipe(up)">
                                      <p:cBhvr>
                                        <p:cTn id="17" dur="500"/>
                                        <p:tgtEl>
                                          <p:spTgt spid="1515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51595">
                                            <p:bg/>
                                          </p:spTgt>
                                        </p:tgtEl>
                                        <p:attrNameLst>
                                          <p:attrName>style.visibility</p:attrName>
                                        </p:attrNameLst>
                                      </p:cBhvr>
                                      <p:to>
                                        <p:strVal val="visible"/>
                                      </p:to>
                                    </p:set>
                                    <p:animEffect transition="in" filter="wipe(up)">
                                      <p:cBhvr>
                                        <p:cTn id="22" dur="500"/>
                                        <p:tgtEl>
                                          <p:spTgt spid="151595">
                                            <p:bg/>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51595">
                                            <p:txEl>
                                              <p:pRg st="0" end="0"/>
                                            </p:txEl>
                                          </p:spTgt>
                                        </p:tgtEl>
                                        <p:attrNameLst>
                                          <p:attrName>style.visibility</p:attrName>
                                        </p:attrNameLst>
                                      </p:cBhvr>
                                      <p:to>
                                        <p:strVal val="visible"/>
                                      </p:to>
                                    </p:set>
                                    <p:animEffect transition="in" filter="wipe(up)">
                                      <p:cBhvr>
                                        <p:cTn id="25" dur="500"/>
                                        <p:tgtEl>
                                          <p:spTgt spid="15159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51596">
                                            <p:bg/>
                                          </p:spTgt>
                                        </p:tgtEl>
                                        <p:attrNameLst>
                                          <p:attrName>style.visibility</p:attrName>
                                        </p:attrNameLst>
                                      </p:cBhvr>
                                      <p:to>
                                        <p:strVal val="visible"/>
                                      </p:to>
                                    </p:set>
                                    <p:animEffect transition="in" filter="wipe(up)">
                                      <p:cBhvr>
                                        <p:cTn id="30" dur="500"/>
                                        <p:tgtEl>
                                          <p:spTgt spid="151596">
                                            <p:bg/>
                                          </p:spTgt>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51596">
                                            <p:txEl>
                                              <p:pRg st="0" end="0"/>
                                            </p:txEl>
                                          </p:spTgt>
                                        </p:tgtEl>
                                        <p:attrNameLst>
                                          <p:attrName>style.visibility</p:attrName>
                                        </p:attrNameLst>
                                      </p:cBhvr>
                                      <p:to>
                                        <p:strVal val="visible"/>
                                      </p:to>
                                    </p:set>
                                    <p:animEffect transition="in" filter="wipe(up)">
                                      <p:cBhvr>
                                        <p:cTn id="33" dur="500"/>
                                        <p:tgtEl>
                                          <p:spTgt spid="1515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build="p"/>
      <p:bldP spid="151595" grpId="0" build="p" animBg="1"/>
      <p:bldP spid="151596"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Призма</a:t>
            </a:r>
            <a:r>
              <a:rPr lang="ru-RU" altLang="ru-RU" smtClean="0"/>
              <a:t>.</a:t>
            </a:r>
          </a:p>
        </p:txBody>
      </p:sp>
      <p:sp>
        <p:nvSpPr>
          <p:cNvPr id="2150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1508"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38"/>
          <p:cNvGrpSpPr>
            <a:grpSpLocks/>
          </p:cNvGrpSpPr>
          <p:nvPr/>
        </p:nvGrpSpPr>
        <p:grpSpPr bwMode="auto">
          <a:xfrm>
            <a:off x="250825" y="1989138"/>
            <a:ext cx="4824413" cy="4248150"/>
            <a:chOff x="1199" y="1570"/>
            <a:chExt cx="3020" cy="2597"/>
          </a:xfrm>
        </p:grpSpPr>
        <p:sp>
          <p:nvSpPr>
            <p:cNvPr id="21515" name="Text Box 24"/>
            <p:cNvSpPr txBox="1">
              <a:spLocks noChangeArrowheads="1"/>
            </p:cNvSpPr>
            <p:nvPr/>
          </p:nvSpPr>
          <p:spPr bwMode="auto">
            <a:xfrm>
              <a:off x="1225" y="3709"/>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21516" name="Text Box 25"/>
            <p:cNvSpPr txBox="1">
              <a:spLocks noChangeArrowheads="1"/>
            </p:cNvSpPr>
            <p:nvPr/>
          </p:nvSpPr>
          <p:spPr bwMode="auto">
            <a:xfrm>
              <a:off x="1199" y="2181"/>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21517" name="Text Box 26"/>
            <p:cNvSpPr txBox="1">
              <a:spLocks noChangeArrowheads="1"/>
            </p:cNvSpPr>
            <p:nvPr/>
          </p:nvSpPr>
          <p:spPr bwMode="auto">
            <a:xfrm>
              <a:off x="1701"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21518" name="Text Box 27"/>
            <p:cNvSpPr txBox="1">
              <a:spLocks noChangeArrowheads="1"/>
            </p:cNvSpPr>
            <p:nvPr/>
          </p:nvSpPr>
          <p:spPr bwMode="auto">
            <a:xfrm>
              <a:off x="3606"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21519" name="Text Box 28"/>
            <p:cNvSpPr txBox="1">
              <a:spLocks noChangeArrowheads="1"/>
            </p:cNvSpPr>
            <p:nvPr/>
          </p:nvSpPr>
          <p:spPr bwMode="auto">
            <a:xfrm>
              <a:off x="3742" y="3294"/>
              <a:ext cx="477"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21520" name="Text Box 29"/>
            <p:cNvSpPr txBox="1">
              <a:spLocks noChangeArrowheads="1"/>
            </p:cNvSpPr>
            <p:nvPr/>
          </p:nvSpPr>
          <p:spPr bwMode="auto">
            <a:xfrm>
              <a:off x="3334" y="3748"/>
              <a:ext cx="477"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21521" name="Text Box 30"/>
            <p:cNvSpPr txBox="1">
              <a:spLocks noChangeArrowheads="1"/>
            </p:cNvSpPr>
            <p:nvPr/>
          </p:nvSpPr>
          <p:spPr bwMode="auto">
            <a:xfrm>
              <a:off x="2018" y="3113"/>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21522" name="Text Box 31"/>
            <p:cNvSpPr txBox="1">
              <a:spLocks noChangeArrowheads="1"/>
            </p:cNvSpPr>
            <p:nvPr/>
          </p:nvSpPr>
          <p:spPr bwMode="auto">
            <a:xfrm>
              <a:off x="2948" y="2045"/>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r>
                <a:rPr lang="en-US" altLang="zh-CN" sz="2800" baseline="-25000">
                  <a:latin typeface="Times New Roman" charset="0"/>
                  <a:ea typeface="SimSun" pitchFamily="2" charset="-122"/>
                </a:rPr>
                <a:t>1</a:t>
              </a:r>
              <a:endParaRPr lang="ru-RU" altLang="ru-RU" sz="2800"/>
            </a:p>
          </p:txBody>
        </p:sp>
        <p:sp>
          <p:nvSpPr>
            <p:cNvPr id="21523" name="AutoShape 37"/>
            <p:cNvSpPr>
              <a:spLocks noChangeArrowheads="1"/>
            </p:cNvSpPr>
            <p:nvPr/>
          </p:nvSpPr>
          <p:spPr bwMode="auto">
            <a:xfrm rot="10800000">
              <a:off x="1565" y="1888"/>
              <a:ext cx="2222" cy="1986"/>
            </a:xfrm>
            <a:prstGeom prst="cube">
              <a:avLst>
                <a:gd name="adj" fmla="val 24144"/>
              </a:avLst>
            </a:prstGeom>
            <a:noFill/>
            <a:ln w="952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1524" name="AutoShape 17"/>
            <p:cNvSpPr>
              <a:spLocks noChangeArrowheads="1"/>
            </p:cNvSpPr>
            <p:nvPr/>
          </p:nvSpPr>
          <p:spPr bwMode="auto">
            <a:xfrm>
              <a:off x="1565" y="1888"/>
              <a:ext cx="2222" cy="1986"/>
            </a:xfrm>
            <a:prstGeom prst="cube">
              <a:avLst>
                <a:gd name="adj" fmla="val 24144"/>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5123"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№225</a:t>
            </a:r>
          </a:p>
        </p:txBody>
      </p:sp>
      <p:sp>
        <p:nvSpPr>
          <p:cNvPr id="45077" name="Line 21"/>
          <p:cNvSpPr>
            <a:spLocks noChangeShapeType="1"/>
          </p:cNvSpPr>
          <p:nvPr/>
        </p:nvSpPr>
        <p:spPr bwMode="auto">
          <a:xfrm rot="60000">
            <a:off x="1601788" y="2547938"/>
            <a:ext cx="2017712" cy="31940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3" name="Rectangle 3"/>
          <p:cNvSpPr>
            <a:spLocks noChangeArrowheads="1"/>
          </p:cNvSpPr>
          <p:nvPr/>
        </p:nvSpPr>
        <p:spPr bwMode="auto">
          <a:xfrm>
            <a:off x="4716463" y="2565400"/>
            <a:ext cx="41148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latin typeface="Cambria" pitchFamily="18" charset="0"/>
              </a:rPr>
              <a:t>ABCDA</a:t>
            </a:r>
            <a:r>
              <a:rPr lang="en-US" altLang="ru-RU" sz="2800" i="1" baseline="-25000">
                <a:latin typeface="Cambria" pitchFamily="18" charset="0"/>
              </a:rPr>
              <a:t>1</a:t>
            </a:r>
            <a:r>
              <a:rPr lang="en-US" altLang="ru-RU" sz="2800" i="1">
                <a:latin typeface="Cambria" pitchFamily="18" charset="0"/>
              </a:rPr>
              <a:t>B</a:t>
            </a:r>
            <a:r>
              <a:rPr lang="en-US" altLang="ru-RU" sz="2800" i="1" baseline="-25000">
                <a:latin typeface="Cambria" pitchFamily="18" charset="0"/>
              </a:rPr>
              <a:t>1</a:t>
            </a:r>
            <a:r>
              <a:rPr lang="en-US" altLang="ru-RU" sz="2800" i="1">
                <a:latin typeface="Cambria" pitchFamily="18" charset="0"/>
              </a:rPr>
              <a:t>C</a:t>
            </a:r>
            <a:r>
              <a:rPr lang="en-US" altLang="ru-RU" sz="2800" i="1" baseline="-25000">
                <a:latin typeface="Cambria" pitchFamily="18" charset="0"/>
              </a:rPr>
              <a:t>1</a:t>
            </a:r>
            <a:r>
              <a:rPr lang="en-US" altLang="ru-RU" sz="2800" i="1">
                <a:latin typeface="Cambria" pitchFamily="18" charset="0"/>
              </a:rPr>
              <a:t>D</a:t>
            </a:r>
            <a:r>
              <a:rPr lang="en-US" altLang="ru-RU" sz="2800" i="1" baseline="-25000">
                <a:latin typeface="Cambria" pitchFamily="18" charset="0"/>
              </a:rPr>
              <a:t>1</a:t>
            </a:r>
            <a:r>
              <a:rPr lang="en-US" altLang="ru-RU" sz="2800" i="1">
                <a:latin typeface="Cambria" pitchFamily="18" charset="0"/>
              </a:rPr>
              <a:t> – </a:t>
            </a:r>
            <a:r>
              <a:rPr lang="ru-RU" altLang="ru-RU" sz="2800" i="1"/>
              <a:t>правильная призма</a:t>
            </a:r>
            <a:r>
              <a:rPr lang="ru-RU" altLang="ru-RU" sz="2800" i="1">
                <a:latin typeface="Cambria" pitchFamily="18" charset="0"/>
                <a:sym typeface="Symbol" pitchFamily="18" charset="2"/>
              </a:rPr>
              <a:t>.</a:t>
            </a:r>
            <a:br>
              <a:rPr lang="ru-RU" altLang="ru-RU" sz="2800" i="1">
                <a:latin typeface="Cambria" pitchFamily="18" charset="0"/>
                <a:sym typeface="Symbol" pitchFamily="18" charset="2"/>
              </a:rPr>
            </a:br>
            <a:r>
              <a:rPr lang="ru-RU" altLang="ru-RU" sz="2800" i="1">
                <a:latin typeface="Cambria" pitchFamily="18" charset="0"/>
                <a:sym typeface="Symbol" pitchFamily="18" charset="2"/>
              </a:rPr>
              <a:t>(</a:t>
            </a:r>
            <a:r>
              <a:rPr lang="en-US" altLang="ru-RU" sz="2800" i="1">
                <a:latin typeface="Cambria" pitchFamily="18" charset="0"/>
                <a:sym typeface="Symbol" pitchFamily="18" charset="2"/>
              </a:rPr>
              <a:t>B</a:t>
            </a:r>
            <a:r>
              <a:rPr lang="en-US" altLang="ru-RU" sz="2800" i="1" baseline="-25000">
                <a:latin typeface="Cambria" pitchFamily="18" charset="0"/>
                <a:sym typeface="Symbol" pitchFamily="18" charset="2"/>
              </a:rPr>
              <a:t>1</a:t>
            </a:r>
            <a:r>
              <a:rPr lang="en-US" altLang="ru-RU" sz="2800" i="1">
                <a:latin typeface="Cambria" pitchFamily="18" charset="0"/>
                <a:sym typeface="Symbol" pitchFamily="18" charset="2"/>
              </a:rPr>
              <a:t>D, (ABB</a:t>
            </a:r>
            <a:r>
              <a:rPr lang="en-US" altLang="ru-RU" sz="2800" i="1" baseline="-25000">
                <a:latin typeface="Cambria" pitchFamily="18" charset="0"/>
                <a:sym typeface="Symbol" pitchFamily="18" charset="2"/>
              </a:rPr>
              <a:t>1</a:t>
            </a:r>
            <a:r>
              <a:rPr lang="en-US" altLang="ru-RU" sz="2800" i="1">
                <a:latin typeface="Cambria" pitchFamily="18" charset="0"/>
                <a:sym typeface="Symbol" pitchFamily="18" charset="2"/>
              </a:rPr>
              <a:t>)</a:t>
            </a:r>
            <a:r>
              <a:rPr lang="ru-RU" altLang="ru-RU" sz="2800" i="1">
                <a:latin typeface="Cambria" pitchFamily="18" charset="0"/>
                <a:sym typeface="Symbol" pitchFamily="18" charset="2"/>
              </a:rPr>
              <a:t>)</a:t>
            </a:r>
            <a:r>
              <a:rPr lang="ru-RU" altLang="ru-RU" sz="2800" i="1">
                <a:sym typeface="Symbol" pitchFamily="18" charset="2"/>
              </a:rPr>
              <a:t> </a:t>
            </a:r>
            <a:r>
              <a:rPr lang="en-US" altLang="ru-RU" sz="2800" i="1">
                <a:sym typeface="Symbol" pitchFamily="18" charset="2"/>
              </a:rPr>
              <a:t>=30</a:t>
            </a:r>
            <a:r>
              <a:rPr lang="en-US" altLang="ru-RU" sz="2800" i="1" baseline="30000">
                <a:sym typeface="Symbol" pitchFamily="18" charset="2"/>
              </a:rPr>
              <a:t>0</a:t>
            </a:r>
            <a:r>
              <a:rPr lang="en-US" altLang="ru-RU" sz="2800" i="1">
                <a:sym typeface="Symbol" pitchFamily="18" charset="2"/>
              </a:rPr>
              <a:t>.</a:t>
            </a:r>
            <a:endParaRPr lang="ru-RU" altLang="ru-RU" sz="2800" i="1">
              <a:sym typeface="Symbol" pitchFamily="18" charset="2"/>
            </a:endParaRPr>
          </a:p>
          <a:p>
            <a:pPr eaLnBrk="1" hangingPunct="1">
              <a:lnSpc>
                <a:spcPct val="90000"/>
              </a:lnSpc>
              <a:spcBef>
                <a:spcPct val="20000"/>
              </a:spcBef>
            </a:pPr>
            <a:r>
              <a:rPr lang="ru-RU" altLang="ru-RU" sz="2800" i="1">
                <a:latin typeface="Cambria" pitchFamily="18" charset="0"/>
                <a:sym typeface="Symbol" pitchFamily="18" charset="2"/>
              </a:rPr>
              <a:t>Найти</a:t>
            </a:r>
            <a:r>
              <a:rPr lang="ru-RU" altLang="ru-RU" sz="2800" i="1">
                <a:sym typeface="Symbol" pitchFamily="18" charset="2"/>
              </a:rPr>
              <a:t> </a:t>
            </a:r>
            <a:r>
              <a:rPr lang="ru-RU" altLang="ru-RU" sz="2800" i="1">
                <a:latin typeface="Cambria" pitchFamily="18" charset="0"/>
                <a:sym typeface="Symbol" pitchFamily="18" charset="2"/>
              </a:rPr>
              <a:t>(</a:t>
            </a:r>
            <a:r>
              <a:rPr lang="en-US" altLang="ru-RU" sz="2800" i="1">
                <a:latin typeface="Cambria" pitchFamily="18" charset="0"/>
                <a:sym typeface="Symbol" pitchFamily="18" charset="2"/>
              </a:rPr>
              <a:t>B</a:t>
            </a:r>
            <a:r>
              <a:rPr lang="en-US" altLang="ru-RU" sz="2800" i="1" baseline="-25000">
                <a:latin typeface="Cambria" pitchFamily="18" charset="0"/>
                <a:sym typeface="Symbol" pitchFamily="18" charset="2"/>
              </a:rPr>
              <a:t>1</a:t>
            </a:r>
            <a:r>
              <a:rPr lang="en-US" altLang="ru-RU" sz="2800" i="1">
                <a:latin typeface="Cambria" pitchFamily="18" charset="0"/>
                <a:sym typeface="Symbol" pitchFamily="18" charset="2"/>
              </a:rPr>
              <a:t>D, (ABC)</a:t>
            </a:r>
            <a:r>
              <a:rPr lang="ru-RU" altLang="ru-RU" sz="2800" i="1">
                <a:latin typeface="Cambria" pitchFamily="18" charset="0"/>
                <a:sym typeface="Symbol" pitchFamily="18" charset="2"/>
              </a:rPr>
              <a:t>)</a:t>
            </a:r>
            <a:r>
              <a:rPr lang="ru-RU" altLang="ru-RU" sz="2800" i="1">
                <a:sym typeface="Symbol" pitchFamily="18" charset="2"/>
              </a:rPr>
              <a:t>.</a:t>
            </a:r>
          </a:p>
        </p:txBody>
      </p:sp>
      <p:sp>
        <p:nvSpPr>
          <p:cNvPr id="39974" name="Text Box 38"/>
          <p:cNvSpPr txBox="1">
            <a:spLocks noChangeArrowheads="1"/>
          </p:cNvSpPr>
          <p:nvPr/>
        </p:nvSpPr>
        <p:spPr bwMode="auto">
          <a:xfrm>
            <a:off x="539750" y="6021388"/>
            <a:ext cx="32369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0000FF"/>
                </a:solidFill>
                <a:latin typeface="Cambria" pitchFamily="18" charset="0"/>
              </a:rPr>
              <a:t>№229(а,в)</a:t>
            </a:r>
          </a:p>
        </p:txBody>
      </p:sp>
      <p:sp>
        <p:nvSpPr>
          <p:cNvPr id="39975" name="Text Box 39"/>
          <p:cNvSpPr txBox="1">
            <a:spLocks noChangeArrowheads="1"/>
          </p:cNvSpPr>
          <p:nvPr/>
        </p:nvSpPr>
        <p:spPr bwMode="auto">
          <a:xfrm>
            <a:off x="3995738" y="6021388"/>
            <a:ext cx="42481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ДЗ:п30 №224, 229(б,г)</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left)">
                                      <p:cBhvr>
                                        <p:cTn id="7" dur="500"/>
                                        <p:tgtEl>
                                          <p:spTgt spid="5123">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5077"/>
                                        </p:tgtEl>
                                        <p:attrNameLst>
                                          <p:attrName>style.visibility</p:attrName>
                                        </p:attrNameLst>
                                      </p:cBhvr>
                                      <p:to>
                                        <p:strVal val="visible"/>
                                      </p:to>
                                    </p:set>
                                    <p:animEffect transition="in" filter="fade">
                                      <p:cBhvr>
                                        <p:cTn id="14" dur="500"/>
                                        <p:tgtEl>
                                          <p:spTgt spid="45077"/>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ipe(left)">
                                      <p:cBhvr>
                                        <p:cTn id="18" dur="500"/>
                                        <p:tgtEl>
                                          <p:spTgt spid="3">
                                            <p:txEl>
                                              <p:pRg st="0" end="0"/>
                                            </p:txEl>
                                          </p:spTgt>
                                        </p:tgtEl>
                                      </p:cBhvr>
                                    </p:animEffect>
                                  </p:childTnLst>
                                </p:cTn>
                              </p:par>
                            </p:childTnLst>
                          </p:cTn>
                        </p:par>
                        <p:par>
                          <p:cTn id="19" fill="hold" nodeType="afterGroup">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left)">
                                      <p:cBhvr>
                                        <p:cTn id="22" dur="500"/>
                                        <p:tgtEl>
                                          <p:spTgt spid="3">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9974"/>
                                        </p:tgtEl>
                                        <p:attrNameLst>
                                          <p:attrName>style.visibility</p:attrName>
                                        </p:attrNameLst>
                                      </p:cBhvr>
                                      <p:to>
                                        <p:strVal val="visible"/>
                                      </p:to>
                                    </p:set>
                                    <p:animEffect transition="in" filter="wipe(left)">
                                      <p:cBhvr>
                                        <p:cTn id="27" dur="500"/>
                                        <p:tgtEl>
                                          <p:spTgt spid="399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9975"/>
                                        </p:tgtEl>
                                        <p:attrNameLst>
                                          <p:attrName>style.visibility</p:attrName>
                                        </p:attrNameLst>
                                      </p:cBhvr>
                                      <p:to>
                                        <p:strVal val="visible"/>
                                      </p:to>
                                    </p:set>
                                    <p:animEffect transition="in" filter="wipe(left)">
                                      <p:cBhvr>
                                        <p:cTn id="32"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45077" grpId="0" animBg="1"/>
      <p:bldP spid="3" grpId="0" build="p"/>
      <p:bldP spid="39974" grpId="0"/>
      <p:bldP spid="3997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p>
        </p:txBody>
      </p:sp>
      <p:sp>
        <p:nvSpPr>
          <p:cNvPr id="2253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2532"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38"/>
          <p:cNvGrpSpPr>
            <a:grpSpLocks/>
          </p:cNvGrpSpPr>
          <p:nvPr/>
        </p:nvGrpSpPr>
        <p:grpSpPr bwMode="auto">
          <a:xfrm>
            <a:off x="250825" y="1989138"/>
            <a:ext cx="4824413" cy="4248150"/>
            <a:chOff x="1199" y="1570"/>
            <a:chExt cx="3020" cy="2597"/>
          </a:xfrm>
        </p:grpSpPr>
        <p:sp>
          <p:nvSpPr>
            <p:cNvPr id="22539" name="Text Box 24"/>
            <p:cNvSpPr txBox="1">
              <a:spLocks noChangeArrowheads="1"/>
            </p:cNvSpPr>
            <p:nvPr/>
          </p:nvSpPr>
          <p:spPr bwMode="auto">
            <a:xfrm>
              <a:off x="1225" y="3709"/>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22540" name="Text Box 25"/>
            <p:cNvSpPr txBox="1">
              <a:spLocks noChangeArrowheads="1"/>
            </p:cNvSpPr>
            <p:nvPr/>
          </p:nvSpPr>
          <p:spPr bwMode="auto">
            <a:xfrm>
              <a:off x="1199" y="2181"/>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22541" name="Text Box 26"/>
            <p:cNvSpPr txBox="1">
              <a:spLocks noChangeArrowheads="1"/>
            </p:cNvSpPr>
            <p:nvPr/>
          </p:nvSpPr>
          <p:spPr bwMode="auto">
            <a:xfrm>
              <a:off x="1701"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22542" name="Text Box 27"/>
            <p:cNvSpPr txBox="1">
              <a:spLocks noChangeArrowheads="1"/>
            </p:cNvSpPr>
            <p:nvPr/>
          </p:nvSpPr>
          <p:spPr bwMode="auto">
            <a:xfrm>
              <a:off x="3606"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22543" name="Text Box 28"/>
            <p:cNvSpPr txBox="1">
              <a:spLocks noChangeArrowheads="1"/>
            </p:cNvSpPr>
            <p:nvPr/>
          </p:nvSpPr>
          <p:spPr bwMode="auto">
            <a:xfrm>
              <a:off x="3742" y="3294"/>
              <a:ext cx="477"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22544" name="Text Box 29"/>
            <p:cNvSpPr txBox="1">
              <a:spLocks noChangeArrowheads="1"/>
            </p:cNvSpPr>
            <p:nvPr/>
          </p:nvSpPr>
          <p:spPr bwMode="auto">
            <a:xfrm>
              <a:off x="3334" y="3748"/>
              <a:ext cx="477"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22545" name="Text Box 30"/>
            <p:cNvSpPr txBox="1">
              <a:spLocks noChangeArrowheads="1"/>
            </p:cNvSpPr>
            <p:nvPr/>
          </p:nvSpPr>
          <p:spPr bwMode="auto">
            <a:xfrm>
              <a:off x="2018" y="3113"/>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22546" name="Text Box 31"/>
            <p:cNvSpPr txBox="1">
              <a:spLocks noChangeArrowheads="1"/>
            </p:cNvSpPr>
            <p:nvPr/>
          </p:nvSpPr>
          <p:spPr bwMode="auto">
            <a:xfrm>
              <a:off x="2948" y="2045"/>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r>
                <a:rPr lang="en-US" altLang="zh-CN" sz="2800" baseline="-25000">
                  <a:latin typeface="Times New Roman" charset="0"/>
                  <a:ea typeface="SimSun" pitchFamily="2" charset="-122"/>
                </a:rPr>
                <a:t>1</a:t>
              </a:r>
              <a:endParaRPr lang="ru-RU" altLang="ru-RU" sz="2800"/>
            </a:p>
          </p:txBody>
        </p:sp>
        <p:sp>
          <p:nvSpPr>
            <p:cNvPr id="22547" name="AutoShape 37"/>
            <p:cNvSpPr>
              <a:spLocks noChangeArrowheads="1"/>
            </p:cNvSpPr>
            <p:nvPr/>
          </p:nvSpPr>
          <p:spPr bwMode="auto">
            <a:xfrm rot="10800000">
              <a:off x="1565" y="1888"/>
              <a:ext cx="2222" cy="1986"/>
            </a:xfrm>
            <a:prstGeom prst="cube">
              <a:avLst>
                <a:gd name="adj" fmla="val 24144"/>
              </a:avLst>
            </a:prstGeom>
            <a:noFill/>
            <a:ln w="952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2548" name="AutoShape 17"/>
            <p:cNvSpPr>
              <a:spLocks noChangeArrowheads="1"/>
            </p:cNvSpPr>
            <p:nvPr/>
          </p:nvSpPr>
          <p:spPr bwMode="auto">
            <a:xfrm>
              <a:off x="1565" y="1888"/>
              <a:ext cx="2222" cy="1986"/>
            </a:xfrm>
            <a:prstGeom prst="cube">
              <a:avLst>
                <a:gd name="adj" fmla="val 24144"/>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5123"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№1</a:t>
            </a:r>
          </a:p>
        </p:txBody>
      </p:sp>
      <p:sp>
        <p:nvSpPr>
          <p:cNvPr id="3" name="Rectangle 3"/>
          <p:cNvSpPr>
            <a:spLocks noChangeArrowheads="1"/>
          </p:cNvSpPr>
          <p:nvPr/>
        </p:nvSpPr>
        <p:spPr bwMode="auto">
          <a:xfrm>
            <a:off x="4716463" y="2565400"/>
            <a:ext cx="4114800" cy="3311525"/>
          </a:xfrm>
          <a:prstGeom prst="rect">
            <a:avLst/>
          </a:prstGeom>
          <a:noFill/>
          <a:ln w="9525">
            <a:noFill/>
            <a:miter lim="800000"/>
            <a:headEnd/>
            <a:tailEnd/>
          </a:ln>
        </p:spPr>
        <p:txBody>
          <a:bodyPr/>
          <a:lstStyle/>
          <a:p>
            <a:pPr marL="261938" indent="-261938">
              <a:lnSpc>
                <a:spcPct val="90000"/>
              </a:lnSpc>
              <a:spcBef>
                <a:spcPct val="20000"/>
              </a:spcBef>
              <a:defRPr/>
            </a:pPr>
            <a:r>
              <a:rPr lang="ru-RU" sz="2800" i="1" dirty="0">
                <a:latin typeface="+mn-lt"/>
              </a:rPr>
              <a:t>Дано: </a:t>
            </a:r>
            <a:r>
              <a:rPr lang="en-US" sz="2800" i="1" dirty="0">
                <a:latin typeface="+mn-lt"/>
              </a:rPr>
              <a:t>ABCDA</a:t>
            </a:r>
            <a:r>
              <a:rPr lang="en-US" sz="2800" i="1" baseline="-25000" dirty="0">
                <a:latin typeface="+mn-lt"/>
              </a:rPr>
              <a:t>1</a:t>
            </a:r>
            <a:r>
              <a:rPr lang="en-US" sz="2800" i="1" dirty="0">
                <a:latin typeface="+mn-lt"/>
              </a:rPr>
              <a:t>B</a:t>
            </a:r>
            <a:r>
              <a:rPr lang="en-US" sz="2800" i="1" baseline="-25000" dirty="0">
                <a:latin typeface="+mn-lt"/>
              </a:rPr>
              <a:t>1</a:t>
            </a:r>
            <a:r>
              <a:rPr lang="en-US" sz="2800" i="1" dirty="0">
                <a:latin typeface="+mn-lt"/>
              </a:rPr>
              <a:t>C</a:t>
            </a:r>
            <a:r>
              <a:rPr lang="en-US" sz="2800" i="1" baseline="-25000" dirty="0">
                <a:latin typeface="+mn-lt"/>
              </a:rPr>
              <a:t>1</a:t>
            </a:r>
            <a:r>
              <a:rPr lang="en-US" sz="2800" i="1" dirty="0">
                <a:latin typeface="+mn-lt"/>
              </a:rPr>
              <a:t>D</a:t>
            </a:r>
            <a:r>
              <a:rPr lang="en-US" sz="2800" i="1" baseline="-25000" dirty="0">
                <a:latin typeface="+mn-lt"/>
              </a:rPr>
              <a:t>1</a:t>
            </a:r>
            <a:r>
              <a:rPr lang="en-US" sz="2800" i="1" dirty="0">
                <a:latin typeface="+mn-lt"/>
              </a:rPr>
              <a:t> – </a:t>
            </a:r>
            <a:r>
              <a:rPr lang="ru-RU" sz="2800" i="1" dirty="0">
                <a:latin typeface="+mn-lt"/>
              </a:rPr>
              <a:t>прямая призма</a:t>
            </a:r>
            <a:r>
              <a:rPr lang="ru-RU" sz="2800" i="1" dirty="0">
                <a:latin typeface="+mn-lt"/>
                <a:sym typeface="Symbol" pitchFamily="18" charset="2"/>
              </a:rPr>
              <a:t>.</a:t>
            </a:r>
            <a:br>
              <a:rPr lang="ru-RU" sz="2800" i="1" dirty="0">
                <a:latin typeface="+mn-lt"/>
                <a:sym typeface="Symbol" pitchFamily="18" charset="2"/>
              </a:rPr>
            </a:br>
            <a:r>
              <a:rPr lang="ru-RU" sz="2800" i="1" dirty="0">
                <a:latin typeface="+mn-lt"/>
                <a:sym typeface="Symbol" pitchFamily="18" charset="2"/>
              </a:rPr>
              <a:t>АВ=4, ВС=5, АА</a:t>
            </a:r>
            <a:r>
              <a:rPr lang="ru-RU" sz="2800" i="1" baseline="-25000" dirty="0">
                <a:latin typeface="+mn-lt"/>
                <a:sym typeface="Symbol" pitchFamily="18" charset="2"/>
              </a:rPr>
              <a:t>1</a:t>
            </a:r>
            <a:r>
              <a:rPr lang="ru-RU" sz="2800" i="1" dirty="0">
                <a:latin typeface="+mn-lt"/>
                <a:sym typeface="Symbol" pitchFamily="18" charset="2"/>
              </a:rPr>
              <a:t>=6</a:t>
            </a:r>
          </a:p>
          <a:p>
            <a:pPr marL="261938" indent="-261938">
              <a:lnSpc>
                <a:spcPct val="90000"/>
              </a:lnSpc>
              <a:spcBef>
                <a:spcPct val="20000"/>
              </a:spcBef>
              <a:defRPr/>
            </a:pPr>
            <a:r>
              <a:rPr lang="ru-RU" sz="2800" i="1" dirty="0">
                <a:latin typeface="+mn-lt"/>
                <a:sym typeface="Symbol" pitchFamily="18" charset="2"/>
              </a:rPr>
              <a:t>Найти </a:t>
            </a:r>
            <a:r>
              <a:rPr lang="en-US" sz="2800" i="1" dirty="0">
                <a:latin typeface="+mn-lt"/>
                <a:sym typeface="Symbol" pitchFamily="18" charset="2"/>
              </a:rPr>
              <a:t>S</a:t>
            </a:r>
            <a:r>
              <a:rPr lang="ru-RU" sz="2800" i="1" baseline="-25000" dirty="0">
                <a:latin typeface="+mn-lt"/>
                <a:sym typeface="Symbol" pitchFamily="18" charset="2"/>
              </a:rPr>
              <a:t>бок</a:t>
            </a:r>
            <a:r>
              <a:rPr lang="ru-RU" sz="2800" i="1" dirty="0">
                <a:latin typeface="+mn-lt"/>
                <a:sym typeface="Symbol" pitchFamily="18" charset="2"/>
              </a:rPr>
              <a:t>, </a:t>
            </a:r>
            <a:r>
              <a:rPr lang="en-US" sz="2800" i="1" dirty="0">
                <a:latin typeface="+mn-lt"/>
                <a:sym typeface="Symbol" pitchFamily="18" charset="2"/>
              </a:rPr>
              <a:t>S</a:t>
            </a:r>
            <a:r>
              <a:rPr lang="ru-RU" sz="2800" i="1" baseline="-25000" dirty="0">
                <a:latin typeface="+mn-lt"/>
                <a:sym typeface="Symbol" pitchFamily="18" charset="2"/>
              </a:rPr>
              <a:t>пол</a:t>
            </a:r>
            <a:endParaRPr lang="ru-RU" sz="2800" i="1" dirty="0">
              <a:latin typeface="+mn-lt"/>
              <a:sym typeface="Symbol" pitchFamily="18" charset="2"/>
            </a:endParaRPr>
          </a:p>
        </p:txBody>
      </p:sp>
      <p:sp>
        <p:nvSpPr>
          <p:cNvPr id="21" name="TextBox 20"/>
          <p:cNvSpPr txBox="1">
            <a:spLocks noChangeArrowheads="1"/>
          </p:cNvSpPr>
          <p:nvPr/>
        </p:nvSpPr>
        <p:spPr bwMode="auto">
          <a:xfrm>
            <a:off x="2571750" y="4572000"/>
            <a:ext cx="428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5</a:t>
            </a:r>
          </a:p>
        </p:txBody>
      </p:sp>
      <p:sp>
        <p:nvSpPr>
          <p:cNvPr id="22" name="TextBox 21"/>
          <p:cNvSpPr txBox="1">
            <a:spLocks noChangeArrowheads="1"/>
          </p:cNvSpPr>
          <p:nvPr/>
        </p:nvSpPr>
        <p:spPr bwMode="auto">
          <a:xfrm>
            <a:off x="1000125" y="5000625"/>
            <a:ext cx="428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4</a:t>
            </a:r>
          </a:p>
        </p:txBody>
      </p:sp>
      <p:sp>
        <p:nvSpPr>
          <p:cNvPr id="23" name="TextBox 22"/>
          <p:cNvSpPr txBox="1">
            <a:spLocks noChangeArrowheads="1"/>
          </p:cNvSpPr>
          <p:nvPr/>
        </p:nvSpPr>
        <p:spPr bwMode="auto">
          <a:xfrm>
            <a:off x="428625" y="4143375"/>
            <a:ext cx="428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6</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left)">
                                      <p:cBhvr>
                                        <p:cTn id="7" dur="500"/>
                                        <p:tgtEl>
                                          <p:spTgt spid="5123">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left)">
                                      <p:cBhvr>
                                        <p:cTn id="19" dur="500"/>
                                        <p:tgtEl>
                                          <p:spTgt spid="3">
                                            <p:txEl>
                                              <p:pRg st="1" end="1"/>
                                            </p:txEl>
                                          </p:spTgt>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3" grpId="0" build="p"/>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effectLst>
                  <a:outerShdw blurRad="38100" dist="38100" dir="2700000" algn="tl">
                    <a:srgbClr val="000000">
                      <a:alpha val="43137"/>
                    </a:srgbClr>
                  </a:outerShdw>
                </a:effectLst>
              </a:rPr>
              <a:t>Многогранники</a:t>
            </a:r>
            <a:endParaRPr lang="ru-RU" dirty="0">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1371600" y="3886200"/>
            <a:ext cx="6400800" cy="1991072"/>
          </a:xfrm>
        </p:spPr>
        <p:txBody>
          <a:bodyPr/>
          <a:lstStyle/>
          <a:p>
            <a:r>
              <a:rPr lang="ru-RU" altLang="ru-RU" dirty="0"/>
              <a:t>Зозулина Любовь Сергеевна,</a:t>
            </a:r>
            <a:br>
              <a:rPr lang="ru-RU" altLang="ru-RU" dirty="0"/>
            </a:br>
            <a:r>
              <a:rPr lang="ru-RU" altLang="ru-RU" dirty="0"/>
              <a:t>учитель математики и информатики,</a:t>
            </a:r>
            <a:br>
              <a:rPr lang="ru-RU" altLang="ru-RU" dirty="0"/>
            </a:br>
            <a:r>
              <a:rPr lang="ru-RU" altLang="ru-RU" dirty="0"/>
              <a:t>МАОУ «Лицей №21»</a:t>
            </a:r>
            <a:endParaRPr lang="ru-RU" dirty="0">
              <a:effectLst>
                <a:outerShdw blurRad="38100" dist="38100" dir="2700000" algn="tl">
                  <a:srgbClr val="C0C0C0"/>
                </a:outerShdw>
              </a:effectLst>
            </a:endParaRPr>
          </a:p>
          <a:p>
            <a:endParaRPr lang="ru-RU" dirty="0"/>
          </a:p>
        </p:txBody>
      </p:sp>
      <p:sp>
        <p:nvSpPr>
          <p:cNvPr id="4" name="TextBox 3"/>
          <p:cNvSpPr txBox="1"/>
          <p:nvPr/>
        </p:nvSpPr>
        <p:spPr>
          <a:xfrm>
            <a:off x="467544" y="6309320"/>
            <a:ext cx="6624736" cy="369332"/>
          </a:xfrm>
          <a:prstGeom prst="rect">
            <a:avLst/>
          </a:prstGeom>
          <a:noFill/>
        </p:spPr>
        <p:txBody>
          <a:bodyPr wrap="square" rtlCol="0">
            <a:spAutoFit/>
          </a:bodyPr>
          <a:lstStyle/>
          <a:p>
            <a:r>
              <a:rPr lang="ru-RU" dirty="0" smtClean="0">
                <a:effectLst>
                  <a:outerShdw blurRad="38100" dist="38100" dir="2700000" algn="tl">
                    <a:srgbClr val="000000">
                      <a:alpha val="43137"/>
                    </a:srgbClr>
                  </a:outerShdw>
                </a:effectLst>
                <a:latin typeface="+mj-lt"/>
                <a:sym typeface="Symbol"/>
              </a:rPr>
              <a:t> Зозулина Л.С., 2016</a:t>
            </a:r>
            <a:endParaRPr lang="ru-RU" dirty="0">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7543597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p>
        </p:txBody>
      </p:sp>
      <p:sp>
        <p:nvSpPr>
          <p:cNvPr id="2355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3556"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123"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№2</a:t>
            </a:r>
          </a:p>
        </p:txBody>
      </p:sp>
      <p:sp>
        <p:nvSpPr>
          <p:cNvPr id="3" name="Rectangle 3"/>
          <p:cNvSpPr>
            <a:spLocks noChangeArrowheads="1"/>
          </p:cNvSpPr>
          <p:nvPr/>
        </p:nvSpPr>
        <p:spPr bwMode="auto">
          <a:xfrm>
            <a:off x="4716463" y="2565400"/>
            <a:ext cx="4114800" cy="3311525"/>
          </a:xfrm>
          <a:prstGeom prst="rect">
            <a:avLst/>
          </a:prstGeom>
          <a:noFill/>
          <a:ln w="9525">
            <a:noFill/>
            <a:miter lim="800000"/>
            <a:headEnd/>
            <a:tailEnd/>
          </a:ln>
        </p:spPr>
        <p:txBody>
          <a:bodyPr/>
          <a:lstStyle/>
          <a:p>
            <a:pPr marL="261938" indent="-261938">
              <a:lnSpc>
                <a:spcPct val="90000"/>
              </a:lnSpc>
              <a:spcBef>
                <a:spcPct val="20000"/>
              </a:spcBef>
              <a:defRPr/>
            </a:pPr>
            <a:r>
              <a:rPr lang="ru-RU" sz="2800" i="1" dirty="0">
                <a:latin typeface="+mn-lt"/>
              </a:rPr>
              <a:t>Дано: </a:t>
            </a:r>
            <a:r>
              <a:rPr lang="en-US" sz="2800" i="1" dirty="0">
                <a:latin typeface="+mn-lt"/>
              </a:rPr>
              <a:t>ABCDA</a:t>
            </a:r>
            <a:r>
              <a:rPr lang="en-US" sz="2800" i="1" baseline="-25000" dirty="0">
                <a:latin typeface="+mn-lt"/>
              </a:rPr>
              <a:t>1</a:t>
            </a:r>
            <a:r>
              <a:rPr lang="en-US" sz="2800" i="1" dirty="0">
                <a:latin typeface="+mn-lt"/>
              </a:rPr>
              <a:t>B</a:t>
            </a:r>
            <a:r>
              <a:rPr lang="en-US" sz="2800" i="1" baseline="-25000" dirty="0">
                <a:latin typeface="+mn-lt"/>
              </a:rPr>
              <a:t>1</a:t>
            </a:r>
            <a:r>
              <a:rPr lang="en-US" sz="2800" i="1" dirty="0">
                <a:latin typeface="+mn-lt"/>
              </a:rPr>
              <a:t>C</a:t>
            </a:r>
            <a:r>
              <a:rPr lang="en-US" sz="2800" i="1" baseline="-25000" dirty="0">
                <a:latin typeface="+mn-lt"/>
              </a:rPr>
              <a:t>1</a:t>
            </a:r>
            <a:r>
              <a:rPr lang="en-US" sz="2800" i="1" dirty="0">
                <a:latin typeface="+mn-lt"/>
              </a:rPr>
              <a:t>D</a:t>
            </a:r>
            <a:r>
              <a:rPr lang="en-US" sz="2800" i="1" baseline="-25000" dirty="0">
                <a:latin typeface="+mn-lt"/>
              </a:rPr>
              <a:t>1</a:t>
            </a:r>
            <a:r>
              <a:rPr lang="en-US" sz="2800" i="1" dirty="0">
                <a:latin typeface="+mn-lt"/>
              </a:rPr>
              <a:t> – </a:t>
            </a:r>
            <a:r>
              <a:rPr lang="ru-RU" sz="2800" i="1" dirty="0">
                <a:latin typeface="+mn-lt"/>
              </a:rPr>
              <a:t>правильная призма</a:t>
            </a:r>
            <a:r>
              <a:rPr lang="ru-RU" sz="2800" i="1" dirty="0">
                <a:latin typeface="+mn-lt"/>
                <a:sym typeface="Symbol" pitchFamily="18" charset="2"/>
              </a:rPr>
              <a:t>.</a:t>
            </a:r>
            <a:br>
              <a:rPr lang="ru-RU" sz="2800" i="1" dirty="0">
                <a:latin typeface="+mn-lt"/>
                <a:sym typeface="Symbol" pitchFamily="18" charset="2"/>
              </a:rPr>
            </a:br>
            <a:r>
              <a:rPr lang="ru-RU" sz="2800" i="1" dirty="0">
                <a:latin typeface="+mn-lt"/>
                <a:sym typeface="Symbol" pitchFamily="18" charset="2"/>
              </a:rPr>
              <a:t>АВ=4, АА</a:t>
            </a:r>
            <a:r>
              <a:rPr lang="ru-RU" sz="2800" i="1" baseline="-25000" dirty="0">
                <a:latin typeface="+mn-lt"/>
                <a:sym typeface="Symbol" pitchFamily="18" charset="2"/>
              </a:rPr>
              <a:t>1</a:t>
            </a:r>
            <a:r>
              <a:rPr lang="ru-RU" sz="2800" i="1" dirty="0">
                <a:latin typeface="+mn-lt"/>
                <a:sym typeface="Symbol" pitchFamily="18" charset="2"/>
              </a:rPr>
              <a:t>=3</a:t>
            </a:r>
          </a:p>
          <a:p>
            <a:pPr marL="261938" indent="-261938">
              <a:lnSpc>
                <a:spcPct val="90000"/>
              </a:lnSpc>
              <a:spcBef>
                <a:spcPct val="20000"/>
              </a:spcBef>
              <a:defRPr/>
            </a:pPr>
            <a:r>
              <a:rPr lang="ru-RU" sz="2800" i="1" dirty="0">
                <a:latin typeface="+mn-lt"/>
                <a:sym typeface="Symbol" pitchFamily="18" charset="2"/>
              </a:rPr>
              <a:t>Найти </a:t>
            </a:r>
            <a:r>
              <a:rPr lang="en-US" sz="2800" i="1" dirty="0">
                <a:latin typeface="+mn-lt"/>
                <a:sym typeface="Symbol" pitchFamily="18" charset="2"/>
              </a:rPr>
              <a:t>S</a:t>
            </a:r>
            <a:r>
              <a:rPr lang="ru-RU" sz="2800" i="1" baseline="-25000" dirty="0">
                <a:latin typeface="+mn-lt"/>
                <a:sym typeface="Symbol" pitchFamily="18" charset="2"/>
              </a:rPr>
              <a:t>бок</a:t>
            </a:r>
            <a:r>
              <a:rPr lang="ru-RU" sz="2800" i="1" dirty="0">
                <a:latin typeface="+mn-lt"/>
                <a:sym typeface="Symbol" pitchFamily="18" charset="2"/>
              </a:rPr>
              <a:t>, </a:t>
            </a:r>
            <a:r>
              <a:rPr lang="en-US" sz="2800" i="1" dirty="0">
                <a:latin typeface="+mn-lt"/>
                <a:sym typeface="Symbol" pitchFamily="18" charset="2"/>
              </a:rPr>
              <a:t>S</a:t>
            </a:r>
            <a:r>
              <a:rPr lang="ru-RU" sz="2800" i="1" baseline="-25000" dirty="0">
                <a:latin typeface="+mn-lt"/>
                <a:sym typeface="Symbol" pitchFamily="18" charset="2"/>
              </a:rPr>
              <a:t>пол</a:t>
            </a:r>
            <a:endParaRPr lang="ru-RU" sz="2800" i="1" dirty="0">
              <a:latin typeface="+mn-lt"/>
              <a:sym typeface="Symbol" pitchFamily="18" charset="2"/>
            </a:endParaRPr>
          </a:p>
        </p:txBody>
      </p:sp>
      <p:sp>
        <p:nvSpPr>
          <p:cNvPr id="22" name="TextBox 21"/>
          <p:cNvSpPr txBox="1">
            <a:spLocks noChangeArrowheads="1"/>
          </p:cNvSpPr>
          <p:nvPr/>
        </p:nvSpPr>
        <p:spPr bwMode="auto">
          <a:xfrm>
            <a:off x="1928813" y="4214813"/>
            <a:ext cx="428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4</a:t>
            </a:r>
          </a:p>
        </p:txBody>
      </p:sp>
      <p:sp>
        <p:nvSpPr>
          <p:cNvPr id="23" name="TextBox 22"/>
          <p:cNvSpPr txBox="1">
            <a:spLocks noChangeArrowheads="1"/>
          </p:cNvSpPr>
          <p:nvPr/>
        </p:nvSpPr>
        <p:spPr bwMode="auto">
          <a:xfrm>
            <a:off x="642938" y="3500438"/>
            <a:ext cx="428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3</a:t>
            </a:r>
          </a:p>
        </p:txBody>
      </p:sp>
      <p:grpSp>
        <p:nvGrpSpPr>
          <p:cNvPr id="2" name="Group 23"/>
          <p:cNvGrpSpPr>
            <a:grpSpLocks/>
          </p:cNvGrpSpPr>
          <p:nvPr/>
        </p:nvGrpSpPr>
        <p:grpSpPr bwMode="auto">
          <a:xfrm>
            <a:off x="428625" y="2428875"/>
            <a:ext cx="3457575" cy="3240088"/>
            <a:chOff x="1111" y="1752"/>
            <a:chExt cx="2472" cy="2358"/>
          </a:xfrm>
        </p:grpSpPr>
        <p:sp>
          <p:nvSpPr>
            <p:cNvPr id="23562" name="Text Box 24"/>
            <p:cNvSpPr txBox="1">
              <a:spLocks noChangeArrowheads="1"/>
            </p:cNvSpPr>
            <p:nvPr/>
          </p:nvSpPr>
          <p:spPr bwMode="auto">
            <a:xfrm>
              <a:off x="1225" y="3158"/>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23563" name="Text Box 25"/>
            <p:cNvSpPr txBox="1">
              <a:spLocks noChangeArrowheads="1"/>
            </p:cNvSpPr>
            <p:nvPr/>
          </p:nvSpPr>
          <p:spPr bwMode="auto">
            <a:xfrm>
              <a:off x="1111" y="1797"/>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23564" name="Text Box 26"/>
            <p:cNvSpPr txBox="1">
              <a:spLocks noChangeArrowheads="1"/>
            </p:cNvSpPr>
            <p:nvPr/>
          </p:nvSpPr>
          <p:spPr bwMode="auto">
            <a:xfrm>
              <a:off x="3061" y="1752"/>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23565" name="Text Box 27"/>
            <p:cNvSpPr txBox="1">
              <a:spLocks noChangeArrowheads="1"/>
            </p:cNvSpPr>
            <p:nvPr/>
          </p:nvSpPr>
          <p:spPr bwMode="auto">
            <a:xfrm>
              <a:off x="1882" y="2478"/>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23566" name="Text Box 28"/>
            <p:cNvSpPr txBox="1">
              <a:spLocks noChangeArrowheads="1"/>
            </p:cNvSpPr>
            <p:nvPr/>
          </p:nvSpPr>
          <p:spPr bwMode="auto">
            <a:xfrm>
              <a:off x="1882" y="3789"/>
              <a:ext cx="363"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23567" name="Text Box 30"/>
            <p:cNvSpPr txBox="1">
              <a:spLocks noChangeArrowheads="1"/>
            </p:cNvSpPr>
            <p:nvPr/>
          </p:nvSpPr>
          <p:spPr bwMode="auto">
            <a:xfrm>
              <a:off x="3107" y="3153"/>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23568" name="AutoShape 16"/>
            <p:cNvSpPr>
              <a:spLocks noChangeArrowheads="1"/>
            </p:cNvSpPr>
            <p:nvPr/>
          </p:nvSpPr>
          <p:spPr bwMode="auto">
            <a:xfrm rot="10800000">
              <a:off x="1474" y="2024"/>
              <a:ext cx="1633" cy="545"/>
            </a:xfrm>
            <a:prstGeom prst="triangle">
              <a:avLst>
                <a:gd name="adj" fmla="val 73046"/>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3569" name="AutoShape 17"/>
            <p:cNvSpPr>
              <a:spLocks noChangeArrowheads="1"/>
            </p:cNvSpPr>
            <p:nvPr/>
          </p:nvSpPr>
          <p:spPr bwMode="auto">
            <a:xfrm rot="10800000">
              <a:off x="1519" y="3290"/>
              <a:ext cx="1633" cy="545"/>
            </a:xfrm>
            <a:prstGeom prst="triangle">
              <a:avLst>
                <a:gd name="adj" fmla="val 73046"/>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23570" name="AutoShape 18"/>
            <p:cNvCxnSpPr>
              <a:cxnSpLocks noChangeShapeType="1"/>
              <a:stCxn id="23568" idx="4"/>
              <a:endCxn id="23569" idx="4"/>
            </p:cNvCxnSpPr>
            <p:nvPr/>
          </p:nvCxnSpPr>
          <p:spPr bwMode="auto">
            <a:xfrm>
              <a:off x="1475" y="2025"/>
              <a:ext cx="45" cy="126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571" name="AutoShape 19"/>
            <p:cNvCxnSpPr>
              <a:cxnSpLocks noChangeShapeType="1"/>
              <a:stCxn id="23568" idx="0"/>
              <a:endCxn id="23569" idx="0"/>
            </p:cNvCxnSpPr>
            <p:nvPr/>
          </p:nvCxnSpPr>
          <p:spPr bwMode="auto">
            <a:xfrm>
              <a:off x="1915" y="2570"/>
              <a:ext cx="45" cy="126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572" name="AutoShape 20"/>
            <p:cNvCxnSpPr>
              <a:cxnSpLocks noChangeShapeType="1"/>
              <a:stCxn id="23568" idx="2"/>
              <a:endCxn id="23569" idx="2"/>
            </p:cNvCxnSpPr>
            <p:nvPr/>
          </p:nvCxnSpPr>
          <p:spPr bwMode="auto">
            <a:xfrm>
              <a:off x="3108" y="2025"/>
              <a:ext cx="45" cy="126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573" name="AutoShape 21"/>
            <p:cNvCxnSpPr>
              <a:cxnSpLocks noChangeShapeType="1"/>
              <a:stCxn id="23569" idx="4"/>
              <a:endCxn id="23569" idx="0"/>
            </p:cNvCxnSpPr>
            <p:nvPr/>
          </p:nvCxnSpPr>
          <p:spPr bwMode="auto">
            <a:xfrm>
              <a:off x="1520" y="3291"/>
              <a:ext cx="440" cy="54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574" name="AutoShape 22"/>
            <p:cNvCxnSpPr>
              <a:cxnSpLocks noChangeShapeType="1"/>
              <a:stCxn id="23569" idx="0"/>
              <a:endCxn id="23569" idx="2"/>
            </p:cNvCxnSpPr>
            <p:nvPr/>
          </p:nvCxnSpPr>
          <p:spPr bwMode="auto">
            <a:xfrm flipV="1">
              <a:off x="1960" y="3291"/>
              <a:ext cx="1193" cy="54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left)">
                                      <p:cBhvr>
                                        <p:cTn id="7" dur="500"/>
                                        <p:tgtEl>
                                          <p:spTgt spid="5123">
                                            <p:txEl>
                                              <p:pRg st="0" end="0"/>
                                            </p:txEl>
                                          </p:spTgt>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left)">
                                      <p:cBhvr>
                                        <p:cTn id="15" dur="500"/>
                                        <p:tgtEl>
                                          <p:spTgt spid="3">
                                            <p:txEl>
                                              <p:pRg st="1" end="1"/>
                                            </p:txEl>
                                          </p:spTgt>
                                        </p:tgtEl>
                                      </p:cBhvr>
                                    </p:animEffect>
                                  </p:childTnLst>
                                </p:cTn>
                              </p:par>
                            </p:childTnLst>
                          </p:cTn>
                        </p:par>
                        <p:par>
                          <p:cTn id="16" fill="hold" nodeType="afterGroup">
                            <p:stCondLst>
                              <p:cond delay="1500"/>
                            </p:stCondLst>
                            <p:childTnLst>
                              <p:par>
                                <p:cTn id="17" presetID="1" presetClass="entr" presetSubtype="0" fill="hold" nodeType="after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par>
                          <p:cTn id="19" fill="hold" nodeType="afterGroup">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nodeType="afterGroup">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3" grpId="0" build="p"/>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pPr eaLnBrk="1" hangingPunct="1"/>
            <a:r>
              <a:rPr lang="ru-RU" altLang="ru-RU" smtClean="0">
                <a:latin typeface="Arial" charset="0"/>
              </a:rPr>
              <a:t>Пирамида.</a:t>
            </a:r>
          </a:p>
        </p:txBody>
      </p:sp>
      <p:sp>
        <p:nvSpPr>
          <p:cNvPr id="24579" name="Rectangle 3"/>
          <p:cNvSpPr>
            <a:spLocks noGrp="1" noChangeArrowheads="1"/>
          </p:cNvSpPr>
          <p:nvPr>
            <p:ph type="body" idx="4294967295"/>
          </p:nvPr>
        </p:nvSpPr>
        <p:spPr>
          <a:xfrm>
            <a:off x="468313" y="1628775"/>
            <a:ext cx="8229600" cy="5014913"/>
          </a:xfrm>
        </p:spPr>
        <p:txBody>
          <a:bodyPr/>
          <a:lstStyle/>
          <a:p>
            <a:pPr eaLnBrk="1" hangingPunct="1"/>
            <a:r>
              <a:rPr lang="ru-RU" altLang="ru-RU" smtClean="0">
                <a:latin typeface="Arial" charset="0"/>
                <a:hlinkClick r:id="rId2" action="ppaction://hlinksldjump"/>
              </a:rPr>
              <a:t>Пирамида.</a:t>
            </a:r>
            <a:endParaRPr lang="ru-RU" altLang="ru-RU" smtClean="0">
              <a:latin typeface="Arial" charset="0"/>
            </a:endParaRPr>
          </a:p>
          <a:p>
            <a:pPr eaLnBrk="1" hangingPunct="1"/>
            <a:r>
              <a:rPr lang="ru-RU" altLang="ru-RU" smtClean="0">
                <a:latin typeface="Arial" charset="0"/>
                <a:hlinkClick r:id="rId3" action="ppaction://hlinksldjump"/>
              </a:rPr>
              <a:t>Правильная пирамида.</a:t>
            </a:r>
            <a:endParaRPr lang="ru-RU" altLang="ru-RU" smtClean="0">
              <a:latin typeface="Arial" charset="0"/>
            </a:endParaRPr>
          </a:p>
          <a:p>
            <a:pPr eaLnBrk="1" hangingPunct="1"/>
            <a:r>
              <a:rPr lang="ru-RU" altLang="ru-RU" smtClean="0">
                <a:latin typeface="Arial" charset="0"/>
                <a:hlinkClick r:id="rId4" action="ppaction://hlinksldjump"/>
              </a:rPr>
              <a:t>Решение задач.</a:t>
            </a:r>
            <a:endParaRPr lang="ru-RU" altLang="ru-RU" smtClean="0">
              <a:latin typeface="Arial" charset="0"/>
            </a:endParaRPr>
          </a:p>
          <a:p>
            <a:pPr eaLnBrk="1" hangingPunct="1"/>
            <a:r>
              <a:rPr lang="ru-RU" altLang="ru-RU" smtClean="0">
                <a:latin typeface="Arial" charset="0"/>
                <a:hlinkClick r:id="rId5" action="ppaction://hlinksldjump"/>
              </a:rPr>
              <a:t>Усечённая пирамида.</a:t>
            </a:r>
            <a:endParaRPr lang="ru-RU" altLang="ru-RU" smtClean="0">
              <a:latin typeface="Arial" charset="0"/>
            </a:endParaRPr>
          </a:p>
        </p:txBody>
      </p:sp>
      <p:sp>
        <p:nvSpPr>
          <p:cNvPr id="24580" name="AutoShape 4">
            <a:hlinkClick r:id="rId6" action="ppaction://hlinksldjump" highlightClick="1"/>
          </p:cNvPr>
          <p:cNvSpPr>
            <a:spLocks noChangeArrowheads="1"/>
          </p:cNvSpPr>
          <p:nvPr/>
        </p:nvSpPr>
        <p:spPr bwMode="auto">
          <a:xfrm>
            <a:off x="8532813" y="6308725"/>
            <a:ext cx="431800" cy="4318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p:cNvSpPr>
            <a:spLocks noGrp="1" noChangeArrowheads="1"/>
          </p:cNvSpPr>
          <p:nvPr>
            <p:ph type="title" idx="4294967295"/>
          </p:nvPr>
        </p:nvSpPr>
        <p:spPr/>
        <p:txBody>
          <a:bodyPr/>
          <a:lstStyle/>
          <a:p>
            <a:pPr eaLnBrk="1" hangingPunct="1"/>
            <a:r>
              <a:rPr lang="ru-RU" altLang="ru-RU" smtClean="0">
                <a:latin typeface="Arial" charset="0"/>
              </a:rPr>
              <a:t>Пирамида</a:t>
            </a:r>
            <a:r>
              <a:rPr lang="ru-RU" altLang="ru-RU" smtClean="0"/>
              <a:t>.</a:t>
            </a:r>
          </a:p>
        </p:txBody>
      </p:sp>
      <p:sp>
        <p:nvSpPr>
          <p:cNvPr id="146473" name="Rectangle 41"/>
          <p:cNvSpPr>
            <a:spLocks noGrp="1" noChangeArrowheads="1"/>
          </p:cNvSpPr>
          <p:nvPr>
            <p:ph type="body" idx="4294967295"/>
          </p:nvPr>
        </p:nvSpPr>
        <p:spPr>
          <a:xfrm>
            <a:off x="3419475" y="1628775"/>
            <a:ext cx="5278438" cy="4525963"/>
          </a:xfrm>
        </p:spPr>
        <p:txBody>
          <a:bodyPr/>
          <a:lstStyle/>
          <a:p>
            <a:pPr>
              <a:buFontTx/>
              <a:buNone/>
            </a:pPr>
            <a:r>
              <a:rPr lang="en-US" altLang="ru-RU" smtClean="0"/>
              <a:t>S </a:t>
            </a:r>
            <a:r>
              <a:rPr lang="ru-RU" altLang="ru-RU" smtClean="0"/>
              <a:t>А</a:t>
            </a:r>
            <a:r>
              <a:rPr lang="ru-RU" altLang="ru-RU" baseline="-25000" smtClean="0"/>
              <a:t>1 </a:t>
            </a:r>
            <a:r>
              <a:rPr lang="ru-RU" altLang="ru-RU" smtClean="0"/>
              <a:t>А</a:t>
            </a:r>
            <a:r>
              <a:rPr lang="ru-RU" altLang="ru-RU" baseline="-25000" smtClean="0"/>
              <a:t>2</a:t>
            </a:r>
            <a:r>
              <a:rPr lang="ru-RU" altLang="ru-RU" smtClean="0"/>
              <a:t>…А</a:t>
            </a:r>
            <a:r>
              <a:rPr lang="en-US" altLang="ru-RU" baseline="-25000" smtClean="0"/>
              <a:t>n</a:t>
            </a:r>
            <a:r>
              <a:rPr lang="ru-RU" altLang="ru-RU" baseline="-25000" smtClean="0"/>
              <a:t> </a:t>
            </a:r>
            <a:r>
              <a:rPr lang="en-US" altLang="ru-RU" smtClean="0"/>
              <a:t>– </a:t>
            </a:r>
            <a:r>
              <a:rPr lang="ru-RU" altLang="ru-RU" smtClean="0"/>
              <a:t>пирамида,</a:t>
            </a:r>
            <a:endParaRPr lang="en-US" altLang="ru-RU" smtClean="0"/>
          </a:p>
          <a:p>
            <a:pPr>
              <a:buFontTx/>
              <a:buNone/>
            </a:pPr>
            <a:r>
              <a:rPr lang="ru-RU" altLang="ru-RU" smtClean="0"/>
              <a:t>А</a:t>
            </a:r>
            <a:r>
              <a:rPr lang="ru-RU" altLang="ru-RU" baseline="-25000" smtClean="0"/>
              <a:t>1 </a:t>
            </a:r>
            <a:r>
              <a:rPr lang="ru-RU" altLang="ru-RU" smtClean="0"/>
              <a:t>А</a:t>
            </a:r>
            <a:r>
              <a:rPr lang="ru-RU" altLang="ru-RU" baseline="-25000" smtClean="0"/>
              <a:t>2</a:t>
            </a:r>
            <a:r>
              <a:rPr lang="ru-RU" altLang="ru-RU" smtClean="0"/>
              <a:t>…А</a:t>
            </a:r>
            <a:r>
              <a:rPr lang="en-US" altLang="ru-RU" baseline="-25000" smtClean="0"/>
              <a:t>n</a:t>
            </a:r>
            <a:r>
              <a:rPr lang="ru-RU" altLang="ru-RU" baseline="-25000" smtClean="0"/>
              <a:t> </a:t>
            </a:r>
            <a:r>
              <a:rPr lang="ru-RU" altLang="ru-RU" smtClean="0"/>
              <a:t>– основание пирамиды,</a:t>
            </a:r>
          </a:p>
          <a:p>
            <a:pPr>
              <a:buFontTx/>
              <a:buNone/>
            </a:pPr>
            <a:r>
              <a:rPr lang="en-US" altLang="ru-RU" smtClean="0"/>
              <a:t>S</a:t>
            </a:r>
            <a:r>
              <a:rPr lang="ru-RU" altLang="ru-RU" smtClean="0"/>
              <a:t>А</a:t>
            </a:r>
            <a:r>
              <a:rPr lang="ru-RU" altLang="ru-RU" baseline="-25000" smtClean="0"/>
              <a:t>1 </a:t>
            </a:r>
            <a:r>
              <a:rPr lang="ru-RU" altLang="ru-RU" smtClean="0"/>
              <a:t>А</a:t>
            </a:r>
            <a:r>
              <a:rPr lang="ru-RU" altLang="ru-RU" baseline="-25000" smtClean="0"/>
              <a:t>2</a:t>
            </a:r>
            <a:r>
              <a:rPr lang="ru-RU" altLang="ru-RU" smtClean="0"/>
              <a:t>, </a:t>
            </a:r>
            <a:r>
              <a:rPr lang="en-US" altLang="ru-RU" smtClean="0"/>
              <a:t>S </a:t>
            </a:r>
            <a:r>
              <a:rPr lang="ru-RU" altLang="ru-RU" smtClean="0"/>
              <a:t>А</a:t>
            </a:r>
            <a:r>
              <a:rPr lang="en-US" altLang="ru-RU" baseline="-25000" smtClean="0"/>
              <a:t>2</a:t>
            </a:r>
            <a:r>
              <a:rPr lang="ru-RU" altLang="ru-RU" baseline="-25000" smtClean="0"/>
              <a:t> </a:t>
            </a:r>
            <a:r>
              <a:rPr lang="ru-RU" altLang="ru-RU" smtClean="0"/>
              <a:t>А</a:t>
            </a:r>
            <a:r>
              <a:rPr lang="en-US" altLang="ru-RU" baseline="-25000" smtClean="0"/>
              <a:t>3</a:t>
            </a:r>
            <a:r>
              <a:rPr lang="en-US" altLang="ru-RU" smtClean="0"/>
              <a:t>, </a:t>
            </a:r>
            <a:r>
              <a:rPr lang="ru-RU" altLang="ru-RU" smtClean="0"/>
              <a:t>… </a:t>
            </a:r>
            <a:r>
              <a:rPr lang="en-US" altLang="ru-RU" smtClean="0"/>
              <a:t>S</a:t>
            </a:r>
            <a:r>
              <a:rPr lang="ru-RU" altLang="ru-RU" smtClean="0"/>
              <a:t>А</a:t>
            </a:r>
            <a:r>
              <a:rPr lang="ru-RU" altLang="ru-RU" baseline="-25000" smtClean="0"/>
              <a:t>1 </a:t>
            </a:r>
            <a:r>
              <a:rPr lang="ru-RU" altLang="ru-RU" smtClean="0"/>
              <a:t>А</a:t>
            </a:r>
            <a:r>
              <a:rPr lang="en-US" altLang="ru-RU" baseline="-25000" smtClean="0"/>
              <a:t>n</a:t>
            </a:r>
            <a:r>
              <a:rPr lang="en-US" altLang="ru-RU" smtClean="0"/>
              <a:t> – </a:t>
            </a:r>
            <a:r>
              <a:rPr lang="ru-RU" altLang="ru-RU" smtClean="0"/>
              <a:t>боковые грани,</a:t>
            </a:r>
            <a:endParaRPr lang="en-US" altLang="ru-RU" smtClean="0"/>
          </a:p>
          <a:p>
            <a:pPr>
              <a:buFontTx/>
              <a:buNone/>
            </a:pPr>
            <a:r>
              <a:rPr lang="en-US" altLang="ru-RU" smtClean="0"/>
              <a:t>S </a:t>
            </a:r>
            <a:r>
              <a:rPr lang="ru-RU" altLang="ru-RU" smtClean="0"/>
              <a:t>– вершина,</a:t>
            </a:r>
          </a:p>
          <a:p>
            <a:pPr>
              <a:buFontTx/>
              <a:buNone/>
            </a:pPr>
            <a:r>
              <a:rPr lang="en-US" altLang="ru-RU" smtClean="0"/>
              <a:t>S</a:t>
            </a:r>
            <a:r>
              <a:rPr lang="ru-RU" altLang="ru-RU" smtClean="0"/>
              <a:t>Н – высота, </a:t>
            </a:r>
            <a:r>
              <a:rPr lang="en-US" altLang="ru-RU" smtClean="0"/>
              <a:t>SH</a:t>
            </a:r>
            <a:r>
              <a:rPr lang="en-US" altLang="ru-RU" smtClean="0">
                <a:sym typeface="Symbol" pitchFamily="18" charset="2"/>
              </a:rPr>
              <a:t></a:t>
            </a:r>
            <a:r>
              <a:rPr lang="ru-RU" altLang="ru-RU" smtClean="0">
                <a:sym typeface="Symbol" pitchFamily="18" charset="2"/>
              </a:rPr>
              <a:t>(</a:t>
            </a:r>
            <a:r>
              <a:rPr lang="ru-RU" altLang="ru-RU" smtClean="0"/>
              <a:t>А</a:t>
            </a:r>
            <a:r>
              <a:rPr lang="ru-RU" altLang="ru-RU" baseline="-25000" smtClean="0"/>
              <a:t>1 </a:t>
            </a:r>
            <a:r>
              <a:rPr lang="ru-RU" altLang="ru-RU" smtClean="0"/>
              <a:t>А</a:t>
            </a:r>
            <a:r>
              <a:rPr lang="ru-RU" altLang="ru-RU" baseline="-25000" smtClean="0"/>
              <a:t>2 </a:t>
            </a:r>
            <a:r>
              <a:rPr lang="ru-RU" altLang="ru-RU" smtClean="0"/>
              <a:t>А</a:t>
            </a:r>
            <a:r>
              <a:rPr lang="en-US" altLang="ru-RU" baseline="-25000" smtClean="0"/>
              <a:t>n</a:t>
            </a:r>
            <a:r>
              <a:rPr lang="en-US" altLang="ru-RU" smtClean="0"/>
              <a:t>)</a:t>
            </a:r>
            <a:r>
              <a:rPr lang="ru-RU" altLang="ru-RU" smtClean="0"/>
              <a:t>.</a:t>
            </a:r>
          </a:p>
        </p:txBody>
      </p:sp>
      <p:sp>
        <p:nvSpPr>
          <p:cNvPr id="25604"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5605"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29033" name="AutoShape 24"/>
          <p:cNvSpPr>
            <a:spLocks noChangeArrowheads="1"/>
          </p:cNvSpPr>
          <p:nvPr/>
        </p:nvSpPr>
        <p:spPr bwMode="auto">
          <a:xfrm>
            <a:off x="755650" y="5099050"/>
            <a:ext cx="2393950" cy="706438"/>
          </a:xfrm>
          <a:prstGeom prst="hexagon">
            <a:avLst>
              <a:gd name="adj" fmla="val 87135"/>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29034" name="AutoShape 25"/>
          <p:cNvCxnSpPr>
            <a:cxnSpLocks noChangeShapeType="1"/>
            <a:stCxn id="129033" idx="2"/>
          </p:cNvCxnSpPr>
          <p:nvPr/>
        </p:nvCxnSpPr>
        <p:spPr bwMode="auto">
          <a:xfrm flipV="1">
            <a:off x="755650" y="2781300"/>
            <a:ext cx="1522413" cy="267176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29035" name="AutoShape 28"/>
          <p:cNvCxnSpPr>
            <a:cxnSpLocks noChangeShapeType="1"/>
            <a:stCxn id="129033" idx="2"/>
            <a:endCxn id="129039" idx="1"/>
          </p:cNvCxnSpPr>
          <p:nvPr/>
        </p:nvCxnSpPr>
        <p:spPr bwMode="auto">
          <a:xfrm flipH="1" flipV="1">
            <a:off x="2270125" y="2781300"/>
            <a:ext cx="879475" cy="267176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29036" name="Line 29"/>
          <p:cNvSpPr>
            <a:spLocks noChangeShapeType="1"/>
          </p:cNvSpPr>
          <p:nvPr/>
        </p:nvSpPr>
        <p:spPr bwMode="auto">
          <a:xfrm flipV="1">
            <a:off x="1371600" y="2781300"/>
            <a:ext cx="896938" cy="30241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29037" name="Line 30"/>
          <p:cNvSpPr>
            <a:spLocks noChangeShapeType="1"/>
          </p:cNvSpPr>
          <p:nvPr/>
        </p:nvSpPr>
        <p:spPr bwMode="auto">
          <a:xfrm flipH="1" flipV="1">
            <a:off x="2249488" y="2768600"/>
            <a:ext cx="287337" cy="30384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29038" name="Line 31"/>
          <p:cNvSpPr>
            <a:spLocks noChangeShapeType="1"/>
          </p:cNvSpPr>
          <p:nvPr/>
        </p:nvSpPr>
        <p:spPr bwMode="auto">
          <a:xfrm flipV="1">
            <a:off x="1390650" y="2781300"/>
            <a:ext cx="877888" cy="230346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29039" name="Line 32"/>
          <p:cNvSpPr>
            <a:spLocks noChangeShapeType="1"/>
          </p:cNvSpPr>
          <p:nvPr/>
        </p:nvSpPr>
        <p:spPr bwMode="auto">
          <a:xfrm flipH="1" flipV="1">
            <a:off x="2268538" y="2781300"/>
            <a:ext cx="287337" cy="23177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29040" name="Text Box 34"/>
          <p:cNvSpPr txBox="1">
            <a:spLocks noChangeArrowheads="1"/>
          </p:cNvSpPr>
          <p:nvPr/>
        </p:nvSpPr>
        <p:spPr bwMode="auto">
          <a:xfrm>
            <a:off x="395288" y="537368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29041" name="Text Box 35"/>
          <p:cNvSpPr txBox="1">
            <a:spLocks noChangeArrowheads="1"/>
          </p:cNvSpPr>
          <p:nvPr/>
        </p:nvSpPr>
        <p:spPr bwMode="auto">
          <a:xfrm>
            <a:off x="971550" y="479742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2</a:t>
            </a:r>
            <a:endParaRPr lang="ru-RU" altLang="ru-RU"/>
          </a:p>
        </p:txBody>
      </p:sp>
      <p:sp>
        <p:nvSpPr>
          <p:cNvPr id="129042" name="Text Box 36"/>
          <p:cNvSpPr txBox="1">
            <a:spLocks noChangeArrowheads="1"/>
          </p:cNvSpPr>
          <p:nvPr/>
        </p:nvSpPr>
        <p:spPr bwMode="auto">
          <a:xfrm>
            <a:off x="1116013" y="580548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en-US" altLang="ru-RU"/>
              <a:t>n</a:t>
            </a:r>
            <a:endParaRPr lang="ru-RU" altLang="ru-RU"/>
          </a:p>
        </p:txBody>
      </p:sp>
      <p:sp>
        <p:nvSpPr>
          <p:cNvPr id="129043" name="Text Box 37"/>
          <p:cNvSpPr txBox="1">
            <a:spLocks noChangeArrowheads="1"/>
          </p:cNvSpPr>
          <p:nvPr/>
        </p:nvSpPr>
        <p:spPr bwMode="auto">
          <a:xfrm>
            <a:off x="2339975" y="234950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S</a:t>
            </a:r>
            <a:endParaRPr lang="ru-RU" altLang="ru-RU"/>
          </a:p>
        </p:txBody>
      </p:sp>
      <p:sp>
        <p:nvSpPr>
          <p:cNvPr id="129050" name="Oval 26"/>
          <p:cNvSpPr>
            <a:spLocks noChangeArrowheads="1"/>
          </p:cNvSpPr>
          <p:nvPr/>
        </p:nvSpPr>
        <p:spPr bwMode="auto">
          <a:xfrm>
            <a:off x="2236788" y="2746375"/>
            <a:ext cx="73025" cy="73025"/>
          </a:xfrm>
          <a:prstGeom prst="ellipse">
            <a:avLst/>
          </a:prstGeom>
          <a:solidFill>
            <a:schemeClr val="tx1"/>
          </a:solidFill>
          <a:ln w="9525">
            <a:solidFill>
              <a:schemeClr val="tx1"/>
            </a:solidFill>
            <a:round/>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29051" name="Line 27"/>
          <p:cNvSpPr>
            <a:spLocks noChangeShapeType="1"/>
          </p:cNvSpPr>
          <p:nvPr/>
        </p:nvSpPr>
        <p:spPr bwMode="auto">
          <a:xfrm>
            <a:off x="2268538" y="2781300"/>
            <a:ext cx="0" cy="2663825"/>
          </a:xfrm>
          <a:prstGeom prst="line">
            <a:avLst/>
          </a:prstGeom>
          <a:noFill/>
          <a:ln w="19050">
            <a:solidFill>
              <a:srgbClr val="FF33CC"/>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ru-RU"/>
          </a:p>
        </p:txBody>
      </p:sp>
      <p:sp>
        <p:nvSpPr>
          <p:cNvPr id="129052" name="Text Box 37"/>
          <p:cNvSpPr txBox="1">
            <a:spLocks noChangeArrowheads="1"/>
          </p:cNvSpPr>
          <p:nvPr/>
        </p:nvSpPr>
        <p:spPr bwMode="auto">
          <a:xfrm>
            <a:off x="1835150" y="522922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9033"/>
                                        </p:tgtEl>
                                        <p:attrNameLst>
                                          <p:attrName>style.visibility</p:attrName>
                                        </p:attrNameLst>
                                      </p:cBhvr>
                                      <p:to>
                                        <p:strVal val="visible"/>
                                      </p:to>
                                    </p:set>
                                    <p:animEffect transition="in" filter="fade">
                                      <p:cBhvr>
                                        <p:cTn id="7" dur="500"/>
                                        <p:tgtEl>
                                          <p:spTgt spid="12903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9040"/>
                                        </p:tgtEl>
                                        <p:attrNameLst>
                                          <p:attrName>style.visibility</p:attrName>
                                        </p:attrNameLst>
                                      </p:cBhvr>
                                      <p:to>
                                        <p:strVal val="visible"/>
                                      </p:to>
                                    </p:set>
                                    <p:animEffect transition="in" filter="fade">
                                      <p:cBhvr>
                                        <p:cTn id="11" dur="500"/>
                                        <p:tgtEl>
                                          <p:spTgt spid="129040"/>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9041"/>
                                        </p:tgtEl>
                                        <p:attrNameLst>
                                          <p:attrName>style.visibility</p:attrName>
                                        </p:attrNameLst>
                                      </p:cBhvr>
                                      <p:to>
                                        <p:strVal val="visible"/>
                                      </p:to>
                                    </p:set>
                                    <p:animEffect transition="in" filter="fade">
                                      <p:cBhvr>
                                        <p:cTn id="15" dur="500"/>
                                        <p:tgtEl>
                                          <p:spTgt spid="129041"/>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9042"/>
                                        </p:tgtEl>
                                        <p:attrNameLst>
                                          <p:attrName>style.visibility</p:attrName>
                                        </p:attrNameLst>
                                      </p:cBhvr>
                                      <p:to>
                                        <p:strVal val="visible"/>
                                      </p:to>
                                    </p:set>
                                    <p:animEffect transition="in" filter="fade">
                                      <p:cBhvr>
                                        <p:cTn id="19" dur="500"/>
                                        <p:tgtEl>
                                          <p:spTgt spid="12904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9050"/>
                                        </p:tgtEl>
                                        <p:attrNameLst>
                                          <p:attrName>style.visibility</p:attrName>
                                        </p:attrNameLst>
                                      </p:cBhvr>
                                      <p:to>
                                        <p:strVal val="visible"/>
                                      </p:to>
                                    </p:set>
                                    <p:animEffect transition="in" filter="fade">
                                      <p:cBhvr>
                                        <p:cTn id="24" dur="500"/>
                                        <p:tgtEl>
                                          <p:spTgt spid="129050"/>
                                        </p:tgtEl>
                                      </p:cBhvr>
                                    </p:animEffect>
                                  </p:childTnLst>
                                </p:cTn>
                              </p:par>
                            </p:childTnLst>
                          </p:cTn>
                        </p:par>
                        <p:par>
                          <p:cTn id="25" fill="hold" nodeType="afterGroup">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29043"/>
                                        </p:tgtEl>
                                        <p:attrNameLst>
                                          <p:attrName>style.visibility</p:attrName>
                                        </p:attrNameLst>
                                      </p:cBhvr>
                                      <p:to>
                                        <p:strVal val="visible"/>
                                      </p:to>
                                    </p:set>
                                    <p:animEffect transition="in" filter="fade">
                                      <p:cBhvr>
                                        <p:cTn id="28" dur="500"/>
                                        <p:tgtEl>
                                          <p:spTgt spid="12904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nodeType="clickEffect">
                                  <p:stCondLst>
                                    <p:cond delay="0"/>
                                  </p:stCondLst>
                                  <p:childTnLst>
                                    <p:set>
                                      <p:cBhvr>
                                        <p:cTn id="32" dur="1" fill="hold">
                                          <p:stCondLst>
                                            <p:cond delay="0"/>
                                          </p:stCondLst>
                                        </p:cTn>
                                        <p:tgtEl>
                                          <p:spTgt spid="129034"/>
                                        </p:tgtEl>
                                        <p:attrNameLst>
                                          <p:attrName>style.visibility</p:attrName>
                                        </p:attrNameLst>
                                      </p:cBhvr>
                                      <p:to>
                                        <p:strVal val="visible"/>
                                      </p:to>
                                    </p:set>
                                    <p:animEffect transition="in" filter="fade">
                                      <p:cBhvr>
                                        <p:cTn id="33" dur="500"/>
                                        <p:tgtEl>
                                          <p:spTgt spid="129034"/>
                                        </p:tgtEl>
                                      </p:cBhvr>
                                    </p:animEffect>
                                  </p:childTnLst>
                                </p:cTn>
                              </p:par>
                            </p:childTnLst>
                          </p:cTn>
                        </p:par>
                        <p:par>
                          <p:cTn id="34" fill="hold" nodeType="afterGroup">
                            <p:stCondLst>
                              <p:cond delay="500"/>
                            </p:stCondLst>
                            <p:childTnLst>
                              <p:par>
                                <p:cTn id="35" presetID="10" presetClass="entr" presetSubtype="0" fill="hold" nodeType="afterEffect">
                                  <p:stCondLst>
                                    <p:cond delay="0"/>
                                  </p:stCondLst>
                                  <p:childTnLst>
                                    <p:set>
                                      <p:cBhvr>
                                        <p:cTn id="36" dur="1" fill="hold">
                                          <p:stCondLst>
                                            <p:cond delay="0"/>
                                          </p:stCondLst>
                                        </p:cTn>
                                        <p:tgtEl>
                                          <p:spTgt spid="129035"/>
                                        </p:tgtEl>
                                        <p:attrNameLst>
                                          <p:attrName>style.visibility</p:attrName>
                                        </p:attrNameLst>
                                      </p:cBhvr>
                                      <p:to>
                                        <p:strVal val="visible"/>
                                      </p:to>
                                    </p:set>
                                    <p:animEffect transition="in" filter="fade">
                                      <p:cBhvr>
                                        <p:cTn id="37" dur="500"/>
                                        <p:tgtEl>
                                          <p:spTgt spid="129035"/>
                                        </p:tgtEl>
                                      </p:cBhvr>
                                    </p:animEffect>
                                  </p:childTnLst>
                                </p:cTn>
                              </p:par>
                            </p:childTnLst>
                          </p:cTn>
                        </p:par>
                        <p:par>
                          <p:cTn id="38" fill="hold" nodeType="afterGroup">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129036"/>
                                        </p:tgtEl>
                                        <p:attrNameLst>
                                          <p:attrName>style.visibility</p:attrName>
                                        </p:attrNameLst>
                                      </p:cBhvr>
                                      <p:to>
                                        <p:strVal val="visible"/>
                                      </p:to>
                                    </p:set>
                                    <p:animEffect transition="in" filter="fade">
                                      <p:cBhvr>
                                        <p:cTn id="41" dur="500"/>
                                        <p:tgtEl>
                                          <p:spTgt spid="129036"/>
                                        </p:tgtEl>
                                      </p:cBhvr>
                                    </p:animEffect>
                                  </p:childTnLst>
                                </p:cTn>
                              </p:par>
                            </p:childTnLst>
                          </p:cTn>
                        </p:par>
                        <p:par>
                          <p:cTn id="42" fill="hold" nodeType="afterGroup">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129037"/>
                                        </p:tgtEl>
                                        <p:attrNameLst>
                                          <p:attrName>style.visibility</p:attrName>
                                        </p:attrNameLst>
                                      </p:cBhvr>
                                      <p:to>
                                        <p:strVal val="visible"/>
                                      </p:to>
                                    </p:set>
                                    <p:animEffect transition="in" filter="fade">
                                      <p:cBhvr>
                                        <p:cTn id="45" dur="500"/>
                                        <p:tgtEl>
                                          <p:spTgt spid="129037"/>
                                        </p:tgtEl>
                                      </p:cBhvr>
                                    </p:animEffect>
                                  </p:childTnLst>
                                </p:cTn>
                              </p:par>
                            </p:childTnLst>
                          </p:cTn>
                        </p:par>
                        <p:par>
                          <p:cTn id="46" fill="hold" nodeType="afterGroup">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129038"/>
                                        </p:tgtEl>
                                        <p:attrNameLst>
                                          <p:attrName>style.visibility</p:attrName>
                                        </p:attrNameLst>
                                      </p:cBhvr>
                                      <p:to>
                                        <p:strVal val="visible"/>
                                      </p:to>
                                    </p:set>
                                    <p:animEffect transition="in" filter="fade">
                                      <p:cBhvr>
                                        <p:cTn id="49" dur="500"/>
                                        <p:tgtEl>
                                          <p:spTgt spid="129038"/>
                                        </p:tgtEl>
                                      </p:cBhvr>
                                    </p:animEffect>
                                  </p:childTnLst>
                                </p:cTn>
                              </p:par>
                            </p:childTnLst>
                          </p:cTn>
                        </p:par>
                        <p:par>
                          <p:cTn id="50" fill="hold" nodeType="afterGroup">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129039"/>
                                        </p:tgtEl>
                                        <p:attrNameLst>
                                          <p:attrName>style.visibility</p:attrName>
                                        </p:attrNameLst>
                                      </p:cBhvr>
                                      <p:to>
                                        <p:strVal val="visible"/>
                                      </p:to>
                                    </p:set>
                                    <p:animEffect transition="in" filter="fade">
                                      <p:cBhvr>
                                        <p:cTn id="53" dur="500"/>
                                        <p:tgtEl>
                                          <p:spTgt spid="12903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146473">
                                            <p:txEl>
                                              <p:pRg st="0" end="0"/>
                                            </p:txEl>
                                          </p:spTgt>
                                        </p:tgtEl>
                                        <p:attrNameLst>
                                          <p:attrName>style.visibility</p:attrName>
                                        </p:attrNameLst>
                                      </p:cBhvr>
                                      <p:to>
                                        <p:strVal val="visible"/>
                                      </p:to>
                                    </p:set>
                                    <p:animEffect transition="in" filter="wipe(up)">
                                      <p:cBhvr>
                                        <p:cTn id="58" dur="500"/>
                                        <p:tgtEl>
                                          <p:spTgt spid="146473">
                                            <p:txEl>
                                              <p:pRg st="0" end="0"/>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146473">
                                            <p:txEl>
                                              <p:pRg st="1" end="1"/>
                                            </p:txEl>
                                          </p:spTgt>
                                        </p:tgtEl>
                                        <p:attrNameLst>
                                          <p:attrName>style.visibility</p:attrName>
                                        </p:attrNameLst>
                                      </p:cBhvr>
                                      <p:to>
                                        <p:strVal val="visible"/>
                                      </p:to>
                                    </p:set>
                                    <p:animEffect transition="in" filter="wipe(up)">
                                      <p:cBhvr>
                                        <p:cTn id="63" dur="500"/>
                                        <p:tgtEl>
                                          <p:spTgt spid="146473">
                                            <p:txEl>
                                              <p:pRg st="1" end="1"/>
                                            </p:txEl>
                                          </p:spTgt>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146473">
                                            <p:txEl>
                                              <p:pRg st="2" end="2"/>
                                            </p:txEl>
                                          </p:spTgt>
                                        </p:tgtEl>
                                        <p:attrNameLst>
                                          <p:attrName>style.visibility</p:attrName>
                                        </p:attrNameLst>
                                      </p:cBhvr>
                                      <p:to>
                                        <p:strVal val="visible"/>
                                      </p:to>
                                    </p:set>
                                    <p:animEffect transition="in" filter="wipe(up)">
                                      <p:cBhvr>
                                        <p:cTn id="68" dur="500"/>
                                        <p:tgtEl>
                                          <p:spTgt spid="146473">
                                            <p:txEl>
                                              <p:pRg st="2" end="2"/>
                                            </p:txEl>
                                          </p:spTgt>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146473">
                                            <p:txEl>
                                              <p:pRg st="3" end="3"/>
                                            </p:txEl>
                                          </p:spTgt>
                                        </p:tgtEl>
                                        <p:attrNameLst>
                                          <p:attrName>style.visibility</p:attrName>
                                        </p:attrNameLst>
                                      </p:cBhvr>
                                      <p:to>
                                        <p:strVal val="visible"/>
                                      </p:to>
                                    </p:set>
                                    <p:animEffect transition="in" filter="wipe(up)">
                                      <p:cBhvr>
                                        <p:cTn id="73" dur="500"/>
                                        <p:tgtEl>
                                          <p:spTgt spid="146473">
                                            <p:txEl>
                                              <p:pRg st="3" end="3"/>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29051"/>
                                        </p:tgtEl>
                                        <p:attrNameLst>
                                          <p:attrName>style.visibility</p:attrName>
                                        </p:attrNameLst>
                                      </p:cBhvr>
                                      <p:to>
                                        <p:strVal val="visible"/>
                                      </p:to>
                                    </p:set>
                                    <p:animEffect transition="in" filter="fade">
                                      <p:cBhvr>
                                        <p:cTn id="78" dur="500"/>
                                        <p:tgtEl>
                                          <p:spTgt spid="129051"/>
                                        </p:tgtEl>
                                      </p:cBhvr>
                                    </p:animEffect>
                                  </p:childTnLst>
                                </p:cTn>
                              </p:par>
                            </p:childTnLst>
                          </p:cTn>
                        </p:par>
                        <p:par>
                          <p:cTn id="79" fill="hold" nodeType="afterGroup">
                            <p:stCondLst>
                              <p:cond delay="500"/>
                            </p:stCondLst>
                            <p:childTnLst>
                              <p:par>
                                <p:cTn id="80" presetID="10" presetClass="entr" presetSubtype="0" fill="hold" grpId="0" nodeType="afterEffect">
                                  <p:stCondLst>
                                    <p:cond delay="0"/>
                                  </p:stCondLst>
                                  <p:childTnLst>
                                    <p:set>
                                      <p:cBhvr>
                                        <p:cTn id="81" dur="1" fill="hold">
                                          <p:stCondLst>
                                            <p:cond delay="0"/>
                                          </p:stCondLst>
                                        </p:cTn>
                                        <p:tgtEl>
                                          <p:spTgt spid="129052"/>
                                        </p:tgtEl>
                                        <p:attrNameLst>
                                          <p:attrName>style.visibility</p:attrName>
                                        </p:attrNameLst>
                                      </p:cBhvr>
                                      <p:to>
                                        <p:strVal val="visible"/>
                                      </p:to>
                                    </p:set>
                                    <p:animEffect transition="in" filter="fade">
                                      <p:cBhvr>
                                        <p:cTn id="82" dur="500"/>
                                        <p:tgtEl>
                                          <p:spTgt spid="129052"/>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46473">
                                            <p:txEl>
                                              <p:pRg st="4" end="4"/>
                                            </p:txEl>
                                          </p:spTgt>
                                        </p:tgtEl>
                                        <p:attrNameLst>
                                          <p:attrName>style.visibility</p:attrName>
                                        </p:attrNameLst>
                                      </p:cBhvr>
                                      <p:to>
                                        <p:strVal val="visible"/>
                                      </p:to>
                                    </p:set>
                                    <p:animEffect transition="in" filter="wipe(up)">
                                      <p:cBhvr>
                                        <p:cTn id="87" dur="500"/>
                                        <p:tgtEl>
                                          <p:spTgt spid="1464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73" grpId="0" build="p"/>
      <p:bldP spid="129033" grpId="0" animBg="1"/>
      <p:bldP spid="129036" grpId="0" animBg="1"/>
      <p:bldP spid="129037" grpId="0" animBg="1"/>
      <p:bldP spid="129038" grpId="0" animBg="1"/>
      <p:bldP spid="129039" grpId="0" animBg="1"/>
      <p:bldP spid="129040" grpId="0"/>
      <p:bldP spid="129041" grpId="0"/>
      <p:bldP spid="129042" grpId="0"/>
      <p:bldP spid="129043" grpId="0"/>
      <p:bldP spid="129050" grpId="0" animBg="1"/>
      <p:bldP spid="129051" grpId="0" animBg="1"/>
      <p:bldP spid="1290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Grp="1" noChangeArrowheads="1"/>
          </p:cNvSpPr>
          <p:nvPr>
            <p:ph type="title" idx="4294967295"/>
          </p:nvPr>
        </p:nvSpPr>
        <p:spPr/>
        <p:txBody>
          <a:bodyPr/>
          <a:lstStyle/>
          <a:p>
            <a:pPr eaLnBrk="1" hangingPunct="1"/>
            <a:r>
              <a:rPr lang="ru-RU" altLang="ru-RU" smtClean="0">
                <a:latin typeface="Arial" charset="0"/>
              </a:rPr>
              <a:t>Пирамида</a:t>
            </a:r>
            <a:r>
              <a:rPr lang="ru-RU" altLang="ru-RU" smtClean="0"/>
              <a:t>.</a:t>
            </a:r>
          </a:p>
        </p:txBody>
      </p:sp>
      <p:sp>
        <p:nvSpPr>
          <p:cNvPr id="2662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6628"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pic>
        <p:nvPicPr>
          <p:cNvPr id="131093"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268413"/>
            <a:ext cx="3265487"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94"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163" y="765175"/>
            <a:ext cx="3543300"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95"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4438" y="2033588"/>
            <a:ext cx="3624262"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1093"/>
                                        </p:tgtEl>
                                        <p:attrNameLst>
                                          <p:attrName>style.visibility</p:attrName>
                                        </p:attrNameLst>
                                      </p:cBhvr>
                                      <p:to>
                                        <p:strVal val="visible"/>
                                      </p:to>
                                    </p:set>
                                    <p:animEffect transition="in" filter="fade">
                                      <p:cBhvr>
                                        <p:cTn id="7" dur="500"/>
                                        <p:tgtEl>
                                          <p:spTgt spid="1310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1094"/>
                                        </p:tgtEl>
                                        <p:attrNameLst>
                                          <p:attrName>style.visibility</p:attrName>
                                        </p:attrNameLst>
                                      </p:cBhvr>
                                      <p:to>
                                        <p:strVal val="visible"/>
                                      </p:to>
                                    </p:set>
                                    <p:animEffect transition="in" filter="fade">
                                      <p:cBhvr>
                                        <p:cTn id="12" dur="500"/>
                                        <p:tgtEl>
                                          <p:spTgt spid="1310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31095"/>
                                        </p:tgtEl>
                                        <p:attrNameLst>
                                          <p:attrName>style.visibility</p:attrName>
                                        </p:attrNameLst>
                                      </p:cBhvr>
                                      <p:to>
                                        <p:strVal val="visible"/>
                                      </p:to>
                                    </p:set>
                                    <p:animEffect transition="in" filter="fade">
                                      <p:cBhvr>
                                        <p:cTn id="17" dur="500"/>
                                        <p:tgtEl>
                                          <p:spTgt spid="1310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title" idx="4294967295"/>
          </p:nvPr>
        </p:nvSpPr>
        <p:spPr/>
        <p:txBody>
          <a:bodyPr/>
          <a:lstStyle/>
          <a:p>
            <a:pPr eaLnBrk="1" hangingPunct="1"/>
            <a:r>
              <a:rPr lang="ru-RU" altLang="ru-RU" smtClean="0">
                <a:latin typeface="Arial" charset="0"/>
              </a:rPr>
              <a:t>Пирамида</a:t>
            </a:r>
            <a:r>
              <a:rPr lang="ru-RU" altLang="ru-RU" smtClean="0"/>
              <a:t>.</a:t>
            </a:r>
          </a:p>
        </p:txBody>
      </p:sp>
      <p:sp>
        <p:nvSpPr>
          <p:cNvPr id="2765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3" name="Group 29"/>
          <p:cNvGrpSpPr>
            <a:grpSpLocks/>
          </p:cNvGrpSpPr>
          <p:nvPr/>
        </p:nvGrpSpPr>
        <p:grpSpPr bwMode="auto">
          <a:xfrm>
            <a:off x="396875" y="908050"/>
            <a:ext cx="2951163" cy="2952750"/>
            <a:chOff x="295" y="935"/>
            <a:chExt cx="1859" cy="1860"/>
          </a:xfrm>
        </p:grpSpPr>
        <p:sp>
          <p:nvSpPr>
            <p:cNvPr id="27665" name="AutoShape 16"/>
            <p:cNvSpPr>
              <a:spLocks noChangeArrowheads="1"/>
            </p:cNvSpPr>
            <p:nvPr/>
          </p:nvSpPr>
          <p:spPr bwMode="auto">
            <a:xfrm>
              <a:off x="295" y="2296"/>
              <a:ext cx="1859" cy="498"/>
            </a:xfrm>
            <a:prstGeom prst="parallelogram">
              <a:avLst>
                <a:gd name="adj" fmla="val 101411"/>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7666" name="Line 17"/>
            <p:cNvSpPr>
              <a:spLocks noChangeShapeType="1"/>
            </p:cNvSpPr>
            <p:nvPr/>
          </p:nvSpPr>
          <p:spPr bwMode="auto">
            <a:xfrm flipH="1">
              <a:off x="295" y="935"/>
              <a:ext cx="1134" cy="18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27667" name="Line 18"/>
            <p:cNvSpPr>
              <a:spLocks noChangeShapeType="1"/>
            </p:cNvSpPr>
            <p:nvPr/>
          </p:nvSpPr>
          <p:spPr bwMode="auto">
            <a:xfrm>
              <a:off x="1429" y="935"/>
              <a:ext cx="226" cy="18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27668" name="Line 19"/>
            <p:cNvSpPr>
              <a:spLocks noChangeShapeType="1"/>
            </p:cNvSpPr>
            <p:nvPr/>
          </p:nvSpPr>
          <p:spPr bwMode="auto">
            <a:xfrm>
              <a:off x="1429" y="935"/>
              <a:ext cx="725" cy="136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27669" name="Line 20"/>
            <p:cNvSpPr>
              <a:spLocks noChangeShapeType="1"/>
            </p:cNvSpPr>
            <p:nvPr/>
          </p:nvSpPr>
          <p:spPr bwMode="auto">
            <a:xfrm flipH="1">
              <a:off x="793" y="935"/>
              <a:ext cx="636" cy="1361"/>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133156" name="Rectangle 36"/>
          <p:cNvSpPr>
            <a:spLocks noChangeArrowheads="1"/>
          </p:cNvSpPr>
          <p:nvPr/>
        </p:nvSpPr>
        <p:spPr bwMode="auto">
          <a:xfrm>
            <a:off x="4427538" y="3832225"/>
            <a:ext cx="2016125" cy="936625"/>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3157" name="AutoShape 37"/>
          <p:cNvSpPr>
            <a:spLocks noChangeArrowheads="1"/>
          </p:cNvSpPr>
          <p:nvPr/>
        </p:nvSpPr>
        <p:spPr bwMode="auto">
          <a:xfrm>
            <a:off x="4427538" y="1744663"/>
            <a:ext cx="2016125" cy="2089150"/>
          </a:xfrm>
          <a:prstGeom prst="triangle">
            <a:avLst>
              <a:gd name="adj" fmla="val 50000"/>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3158" name="AutoShape 38"/>
          <p:cNvSpPr>
            <a:spLocks noChangeArrowheads="1"/>
          </p:cNvSpPr>
          <p:nvPr/>
        </p:nvSpPr>
        <p:spPr bwMode="auto">
          <a:xfrm flipV="1">
            <a:off x="4427538" y="4768850"/>
            <a:ext cx="2016125" cy="2089150"/>
          </a:xfrm>
          <a:prstGeom prst="triangle">
            <a:avLst>
              <a:gd name="adj" fmla="val 50000"/>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3159" name="AutoShape 39"/>
          <p:cNvSpPr>
            <a:spLocks noChangeArrowheads="1"/>
          </p:cNvSpPr>
          <p:nvPr/>
        </p:nvSpPr>
        <p:spPr bwMode="auto">
          <a:xfrm rot="-5400000">
            <a:off x="2880519" y="3234532"/>
            <a:ext cx="936625" cy="2160587"/>
          </a:xfrm>
          <a:prstGeom prst="triangle">
            <a:avLst>
              <a:gd name="adj" fmla="val 50000"/>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3160" name="AutoShape 40"/>
          <p:cNvSpPr>
            <a:spLocks noChangeArrowheads="1"/>
          </p:cNvSpPr>
          <p:nvPr/>
        </p:nvSpPr>
        <p:spPr bwMode="auto">
          <a:xfrm rot="5400000" flipH="1">
            <a:off x="7055644" y="3220244"/>
            <a:ext cx="936625" cy="2160587"/>
          </a:xfrm>
          <a:prstGeom prst="triangle">
            <a:avLst>
              <a:gd name="adj" fmla="val 50000"/>
            </a:avLst>
          </a:prstGeom>
          <a:solidFill>
            <a:srgbClr val="00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50602" name="Rectangle 74"/>
          <p:cNvSpPr>
            <a:spLocks noChangeArrowheads="1"/>
          </p:cNvSpPr>
          <p:nvPr/>
        </p:nvSpPr>
        <p:spPr bwMode="auto">
          <a:xfrm>
            <a:off x="6877050" y="2133600"/>
            <a:ext cx="8636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US" altLang="ru-RU" sz="3200">
                <a:latin typeface="Cambria" pitchFamily="18" charset="0"/>
              </a:rPr>
              <a:t>S</a:t>
            </a:r>
            <a:r>
              <a:rPr lang="ru-RU" altLang="ru-RU" sz="3200" baseline="-25000">
                <a:latin typeface="Cambria" pitchFamily="18" charset="0"/>
              </a:rPr>
              <a:t>бок</a:t>
            </a:r>
            <a:r>
              <a:rPr lang="ru-RU" altLang="ru-RU" sz="3200">
                <a:latin typeface="Cambria" pitchFamily="18" charset="0"/>
              </a:rPr>
              <a:t> </a:t>
            </a:r>
            <a:endParaRPr lang="ru-RU" altLang="ru-RU" sz="3200" baseline="-25000">
              <a:latin typeface="Cambria" pitchFamily="18" charset="0"/>
            </a:endParaRPr>
          </a:p>
        </p:txBody>
      </p:sp>
      <p:sp>
        <p:nvSpPr>
          <p:cNvPr id="133162" name="Line 42"/>
          <p:cNvSpPr>
            <a:spLocks noChangeShapeType="1"/>
          </p:cNvSpPr>
          <p:nvPr/>
        </p:nvSpPr>
        <p:spPr bwMode="auto">
          <a:xfrm flipH="1">
            <a:off x="5364163" y="2636838"/>
            <a:ext cx="1728787"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33163" name="Line 43"/>
          <p:cNvSpPr>
            <a:spLocks noChangeShapeType="1"/>
          </p:cNvSpPr>
          <p:nvPr/>
        </p:nvSpPr>
        <p:spPr bwMode="auto">
          <a:xfrm>
            <a:off x="7092950" y="2636838"/>
            <a:ext cx="0" cy="16557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33164" name="Line 44"/>
          <p:cNvSpPr>
            <a:spLocks noChangeShapeType="1"/>
          </p:cNvSpPr>
          <p:nvPr/>
        </p:nvSpPr>
        <p:spPr bwMode="auto">
          <a:xfrm flipH="1">
            <a:off x="3708400" y="2636838"/>
            <a:ext cx="3384550" cy="17287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33165" name="Line 45"/>
          <p:cNvSpPr>
            <a:spLocks noChangeShapeType="1"/>
          </p:cNvSpPr>
          <p:nvPr/>
        </p:nvSpPr>
        <p:spPr bwMode="auto">
          <a:xfrm flipH="1">
            <a:off x="5508625" y="2636838"/>
            <a:ext cx="1584325" cy="30972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 name="Rectangle 74"/>
          <p:cNvSpPr>
            <a:spLocks noChangeArrowheads="1"/>
          </p:cNvSpPr>
          <p:nvPr/>
        </p:nvSpPr>
        <p:spPr bwMode="auto">
          <a:xfrm>
            <a:off x="5003800" y="3933825"/>
            <a:ext cx="8636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US" altLang="ru-RU" sz="3200">
                <a:latin typeface="Cambria" pitchFamily="18" charset="0"/>
              </a:rPr>
              <a:t>S</a:t>
            </a:r>
            <a:r>
              <a:rPr lang="ru-RU" altLang="ru-RU" sz="3200" baseline="-25000">
                <a:latin typeface="Cambria" pitchFamily="18" charset="0"/>
              </a:rPr>
              <a:t>осн</a:t>
            </a:r>
            <a:r>
              <a:rPr lang="ru-RU" altLang="ru-RU" sz="3200">
                <a:latin typeface="Cambria" pitchFamily="18" charset="0"/>
              </a:rPr>
              <a:t> </a:t>
            </a:r>
            <a:endParaRPr lang="ru-RU" altLang="ru-RU" sz="3200" baseline="-25000">
              <a:latin typeface="Cambria" pitchFamily="18" charset="0"/>
            </a:endParaRPr>
          </a:p>
        </p:txBody>
      </p:sp>
      <p:sp>
        <p:nvSpPr>
          <p:cNvPr id="7183" name="Text Box 15"/>
          <p:cNvSpPr txBox="1">
            <a:spLocks noChangeArrowheads="1"/>
          </p:cNvSpPr>
          <p:nvPr/>
        </p:nvSpPr>
        <p:spPr bwMode="auto">
          <a:xfrm>
            <a:off x="539750" y="5805488"/>
            <a:ext cx="3960813" cy="819150"/>
          </a:xfrm>
          <a:prstGeom prst="rect">
            <a:avLst/>
          </a:prstGeom>
          <a:noFill/>
          <a:ln w="5715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4400" b="1">
                <a:solidFill>
                  <a:srgbClr val="C00000"/>
                </a:solidFill>
                <a:latin typeface="Monotype Corsiva" pitchFamily="66" charset="0"/>
              </a:rPr>
              <a:t>S</a:t>
            </a:r>
            <a:r>
              <a:rPr lang="ru-RU" altLang="ru-RU" sz="4400" b="1" baseline="-25000">
                <a:solidFill>
                  <a:srgbClr val="C00000"/>
                </a:solidFill>
                <a:latin typeface="Monotype Corsiva" pitchFamily="66" charset="0"/>
              </a:rPr>
              <a:t>полн.</a:t>
            </a:r>
            <a:r>
              <a:rPr lang="ru-RU" altLang="ru-RU" sz="4400" b="1">
                <a:solidFill>
                  <a:srgbClr val="C00000"/>
                </a:solidFill>
                <a:latin typeface="Monotype Corsiva" pitchFamily="66" charset="0"/>
              </a:rPr>
              <a:t> = </a:t>
            </a:r>
            <a:r>
              <a:rPr lang="en-US" altLang="ru-RU" sz="4400" b="1">
                <a:solidFill>
                  <a:srgbClr val="C00000"/>
                </a:solidFill>
                <a:latin typeface="Monotype Corsiva" pitchFamily="66" charset="0"/>
              </a:rPr>
              <a:t>S</a:t>
            </a:r>
            <a:r>
              <a:rPr lang="ru-RU" altLang="ru-RU" sz="4400" b="1" baseline="-25000">
                <a:solidFill>
                  <a:srgbClr val="C00000"/>
                </a:solidFill>
                <a:latin typeface="Monotype Corsiva" pitchFamily="66" charset="0"/>
              </a:rPr>
              <a:t>осн.</a:t>
            </a:r>
            <a:r>
              <a:rPr lang="ru-RU" altLang="ru-RU" sz="4400" b="1">
                <a:solidFill>
                  <a:srgbClr val="C00000"/>
                </a:solidFill>
                <a:latin typeface="Monotype Corsiva" pitchFamily="66" charset="0"/>
              </a:rPr>
              <a:t> + </a:t>
            </a:r>
            <a:r>
              <a:rPr lang="en-US" altLang="ru-RU" sz="4400" b="1">
                <a:solidFill>
                  <a:srgbClr val="C00000"/>
                </a:solidFill>
                <a:latin typeface="Monotype Corsiva" pitchFamily="66" charset="0"/>
              </a:rPr>
              <a:t>S</a:t>
            </a:r>
            <a:r>
              <a:rPr lang="ru-RU" altLang="ru-RU" sz="4400" b="1" baseline="-25000">
                <a:solidFill>
                  <a:srgbClr val="C00000"/>
                </a:solidFill>
                <a:latin typeface="Monotype Corsiva" pitchFamily="66" charset="0"/>
              </a:rPr>
              <a:t>бок.</a:t>
            </a:r>
            <a:r>
              <a:rPr lang="ru-RU" altLang="ru-RU" sz="4400" b="1">
                <a:solidFill>
                  <a:srgbClr val="C00000"/>
                </a:solidFill>
                <a:latin typeface="Monotype Corsiva"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56"/>
                                        </p:tgtEl>
                                        <p:attrNameLst>
                                          <p:attrName>style.visibility</p:attrName>
                                        </p:attrNameLst>
                                      </p:cBhvr>
                                      <p:to>
                                        <p:strVal val="visible"/>
                                      </p:to>
                                    </p:set>
                                    <p:animEffect transition="in" filter="fade">
                                      <p:cBhvr>
                                        <p:cTn id="12" dur="500"/>
                                        <p:tgtEl>
                                          <p:spTgt spid="133156"/>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33157"/>
                                        </p:tgtEl>
                                        <p:attrNameLst>
                                          <p:attrName>style.visibility</p:attrName>
                                        </p:attrNameLst>
                                      </p:cBhvr>
                                      <p:to>
                                        <p:strVal val="visible"/>
                                      </p:to>
                                    </p:set>
                                    <p:animEffect transition="in" filter="fade">
                                      <p:cBhvr>
                                        <p:cTn id="16" dur="500"/>
                                        <p:tgtEl>
                                          <p:spTgt spid="133157"/>
                                        </p:tgtEl>
                                      </p:cBhvr>
                                    </p:animEffect>
                                  </p:childTnLst>
                                </p:cTn>
                              </p:par>
                            </p:childTnLst>
                          </p:cTn>
                        </p:par>
                        <p:par>
                          <p:cTn id="17" fill="hold" nodeType="afterGroup">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33158"/>
                                        </p:tgtEl>
                                        <p:attrNameLst>
                                          <p:attrName>style.visibility</p:attrName>
                                        </p:attrNameLst>
                                      </p:cBhvr>
                                      <p:to>
                                        <p:strVal val="visible"/>
                                      </p:to>
                                    </p:set>
                                    <p:animEffect transition="in" filter="fade">
                                      <p:cBhvr>
                                        <p:cTn id="20" dur="500"/>
                                        <p:tgtEl>
                                          <p:spTgt spid="133158"/>
                                        </p:tgtEl>
                                      </p:cBhvr>
                                    </p:animEffect>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33159"/>
                                        </p:tgtEl>
                                        <p:attrNameLst>
                                          <p:attrName>style.visibility</p:attrName>
                                        </p:attrNameLst>
                                      </p:cBhvr>
                                      <p:to>
                                        <p:strVal val="visible"/>
                                      </p:to>
                                    </p:set>
                                    <p:animEffect transition="in" filter="fade">
                                      <p:cBhvr>
                                        <p:cTn id="24" dur="500"/>
                                        <p:tgtEl>
                                          <p:spTgt spid="133159"/>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33160"/>
                                        </p:tgtEl>
                                        <p:attrNameLst>
                                          <p:attrName>style.visibility</p:attrName>
                                        </p:attrNameLst>
                                      </p:cBhvr>
                                      <p:to>
                                        <p:strVal val="visible"/>
                                      </p:to>
                                    </p:set>
                                    <p:animEffect transition="in" filter="fade">
                                      <p:cBhvr>
                                        <p:cTn id="28" dur="500"/>
                                        <p:tgtEl>
                                          <p:spTgt spid="13316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animEffect transition="in" filter="wipe(up)">
                                      <p:cBhvr>
                                        <p:cTn id="33" dur="500"/>
                                        <p:tgtEl>
                                          <p:spTgt spid="2">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50602">
                                            <p:txEl>
                                              <p:pRg st="0" end="0"/>
                                            </p:txEl>
                                          </p:spTgt>
                                        </p:tgtEl>
                                        <p:attrNameLst>
                                          <p:attrName>style.visibility</p:attrName>
                                        </p:attrNameLst>
                                      </p:cBhvr>
                                      <p:to>
                                        <p:strVal val="visible"/>
                                      </p:to>
                                    </p:set>
                                    <p:animEffect transition="in" filter="wipe(up)">
                                      <p:cBhvr>
                                        <p:cTn id="38" dur="500"/>
                                        <p:tgtEl>
                                          <p:spTgt spid="150602">
                                            <p:txEl>
                                              <p:pRg st="0" end="0"/>
                                            </p:txEl>
                                          </p:spTgt>
                                        </p:tgtEl>
                                      </p:cBhvr>
                                    </p:animEffect>
                                  </p:childTnLst>
                                </p:cTn>
                              </p:par>
                            </p:childTnLst>
                          </p:cTn>
                        </p:par>
                        <p:par>
                          <p:cTn id="39" fill="hold" nodeType="afterGroup">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133162"/>
                                        </p:tgtEl>
                                        <p:attrNameLst>
                                          <p:attrName>style.visibility</p:attrName>
                                        </p:attrNameLst>
                                      </p:cBhvr>
                                      <p:to>
                                        <p:strVal val="visible"/>
                                      </p:to>
                                    </p:set>
                                    <p:animEffect transition="in" filter="fade">
                                      <p:cBhvr>
                                        <p:cTn id="42" dur="500"/>
                                        <p:tgtEl>
                                          <p:spTgt spid="133162"/>
                                        </p:tgtEl>
                                      </p:cBhvr>
                                    </p:animEffect>
                                  </p:childTnLst>
                                </p:cTn>
                              </p:par>
                            </p:childTnLst>
                          </p:cTn>
                        </p:par>
                        <p:par>
                          <p:cTn id="43" fill="hold" nodeType="afterGroup">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133163"/>
                                        </p:tgtEl>
                                        <p:attrNameLst>
                                          <p:attrName>style.visibility</p:attrName>
                                        </p:attrNameLst>
                                      </p:cBhvr>
                                      <p:to>
                                        <p:strVal val="visible"/>
                                      </p:to>
                                    </p:set>
                                    <p:animEffect transition="in" filter="fade">
                                      <p:cBhvr>
                                        <p:cTn id="46" dur="500"/>
                                        <p:tgtEl>
                                          <p:spTgt spid="133163"/>
                                        </p:tgtEl>
                                      </p:cBhvr>
                                    </p:animEffect>
                                  </p:childTnLst>
                                </p:cTn>
                              </p:par>
                            </p:childTnLst>
                          </p:cTn>
                        </p:par>
                        <p:par>
                          <p:cTn id="47" fill="hold" nodeType="afterGroup">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133164"/>
                                        </p:tgtEl>
                                        <p:attrNameLst>
                                          <p:attrName>style.visibility</p:attrName>
                                        </p:attrNameLst>
                                      </p:cBhvr>
                                      <p:to>
                                        <p:strVal val="visible"/>
                                      </p:to>
                                    </p:set>
                                    <p:animEffect transition="in" filter="fade">
                                      <p:cBhvr>
                                        <p:cTn id="50" dur="500"/>
                                        <p:tgtEl>
                                          <p:spTgt spid="133164"/>
                                        </p:tgtEl>
                                      </p:cBhvr>
                                    </p:animEffect>
                                  </p:childTnLst>
                                </p:cTn>
                              </p:par>
                            </p:childTnLst>
                          </p:cTn>
                        </p:par>
                        <p:par>
                          <p:cTn id="51" fill="hold" nodeType="afterGroup">
                            <p:stCondLst>
                              <p:cond delay="2000"/>
                            </p:stCondLst>
                            <p:childTnLst>
                              <p:par>
                                <p:cTn id="52" presetID="10" presetClass="entr" presetSubtype="0" fill="hold" grpId="0" nodeType="afterEffect">
                                  <p:stCondLst>
                                    <p:cond delay="0"/>
                                  </p:stCondLst>
                                  <p:childTnLst>
                                    <p:set>
                                      <p:cBhvr>
                                        <p:cTn id="53" dur="1" fill="hold">
                                          <p:stCondLst>
                                            <p:cond delay="0"/>
                                          </p:stCondLst>
                                        </p:cTn>
                                        <p:tgtEl>
                                          <p:spTgt spid="133165"/>
                                        </p:tgtEl>
                                        <p:attrNameLst>
                                          <p:attrName>style.visibility</p:attrName>
                                        </p:attrNameLst>
                                      </p:cBhvr>
                                      <p:to>
                                        <p:strVal val="visible"/>
                                      </p:to>
                                    </p:set>
                                    <p:animEffect transition="in" filter="fade">
                                      <p:cBhvr>
                                        <p:cTn id="54" dur="500"/>
                                        <p:tgtEl>
                                          <p:spTgt spid="13316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7183"/>
                                        </p:tgtEl>
                                        <p:attrNameLst>
                                          <p:attrName>style.visibility</p:attrName>
                                        </p:attrNameLst>
                                      </p:cBhvr>
                                      <p:to>
                                        <p:strVal val="visible"/>
                                      </p:to>
                                    </p:set>
                                    <p:animEffect transition="in" filter="wipe(left)">
                                      <p:cBhvr>
                                        <p:cTn id="59"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6" grpId="0" animBg="1"/>
      <p:bldP spid="133157" grpId="0" animBg="1"/>
      <p:bldP spid="133158" grpId="0" animBg="1"/>
      <p:bldP spid="133159" grpId="0" animBg="1"/>
      <p:bldP spid="133160" grpId="0" animBg="1"/>
      <p:bldP spid="150602" grpId="0" build="p"/>
      <p:bldP spid="133162" grpId="0" animBg="1"/>
      <p:bldP spid="133163" grpId="0" animBg="1"/>
      <p:bldP spid="133164" grpId="0" animBg="1"/>
      <p:bldP spid="133165" grpId="0" animBg="1"/>
      <p:bldP spid="2" grpId="0" build="p"/>
      <p:bldP spid="718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pPr eaLnBrk="1" hangingPunct="1"/>
            <a:r>
              <a:rPr lang="ru-RU" altLang="ru-RU" smtClean="0">
                <a:latin typeface="Arial" charset="0"/>
              </a:rPr>
              <a:t>Пирамида</a:t>
            </a:r>
            <a:r>
              <a:rPr lang="ru-RU" altLang="ru-RU" smtClean="0"/>
              <a:t>.</a:t>
            </a:r>
          </a:p>
        </p:txBody>
      </p:sp>
      <p:sp>
        <p:nvSpPr>
          <p:cNvPr id="28675" name="Rectangle 29"/>
          <p:cNvSpPr>
            <a:spLocks noGrp="1" noChangeArrowheads="1"/>
          </p:cNvSpPr>
          <p:nvPr>
            <p:ph type="body" idx="1"/>
          </p:nvPr>
        </p:nvSpPr>
        <p:spPr>
          <a:xfrm>
            <a:off x="457200" y="1600200"/>
            <a:ext cx="1522413" cy="676275"/>
          </a:xfrm>
        </p:spPr>
        <p:txBody>
          <a:bodyPr/>
          <a:lstStyle/>
          <a:p>
            <a:pPr>
              <a:buFontTx/>
              <a:buNone/>
            </a:pPr>
            <a:r>
              <a:rPr lang="ru-RU" altLang="ru-RU" smtClean="0"/>
              <a:t>№239</a:t>
            </a:r>
          </a:p>
        </p:txBody>
      </p:sp>
      <p:sp>
        <p:nvSpPr>
          <p:cNvPr id="28676"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2120" name="AutoShape 24"/>
          <p:cNvSpPr>
            <a:spLocks noChangeArrowheads="1"/>
          </p:cNvSpPr>
          <p:nvPr/>
        </p:nvSpPr>
        <p:spPr bwMode="auto">
          <a:xfrm>
            <a:off x="468313" y="5157788"/>
            <a:ext cx="2951162" cy="790575"/>
          </a:xfrm>
          <a:prstGeom prst="parallelogram">
            <a:avLst>
              <a:gd name="adj" fmla="val 101411"/>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2121" name="Line 25"/>
          <p:cNvSpPr>
            <a:spLocks noChangeShapeType="1"/>
          </p:cNvSpPr>
          <p:nvPr/>
        </p:nvSpPr>
        <p:spPr bwMode="auto">
          <a:xfrm flipH="1">
            <a:off x="468313" y="3141663"/>
            <a:ext cx="1439862" cy="28082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2122" name="Line 26"/>
          <p:cNvSpPr>
            <a:spLocks noChangeShapeType="1"/>
          </p:cNvSpPr>
          <p:nvPr/>
        </p:nvSpPr>
        <p:spPr bwMode="auto">
          <a:xfrm>
            <a:off x="1908175" y="3141663"/>
            <a:ext cx="719138" cy="28082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2123" name="Line 27"/>
          <p:cNvSpPr>
            <a:spLocks noChangeShapeType="1"/>
          </p:cNvSpPr>
          <p:nvPr/>
        </p:nvSpPr>
        <p:spPr bwMode="auto">
          <a:xfrm>
            <a:off x="1908175" y="3141663"/>
            <a:ext cx="1511300" cy="20161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2124" name="Line 28"/>
          <p:cNvSpPr>
            <a:spLocks noChangeShapeType="1"/>
          </p:cNvSpPr>
          <p:nvPr/>
        </p:nvSpPr>
        <p:spPr bwMode="auto">
          <a:xfrm flipH="1">
            <a:off x="1258888" y="3141663"/>
            <a:ext cx="649287" cy="20161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32126" name="Text Box 37"/>
          <p:cNvSpPr txBox="1">
            <a:spLocks noChangeArrowheads="1"/>
          </p:cNvSpPr>
          <p:nvPr/>
        </p:nvSpPr>
        <p:spPr bwMode="auto">
          <a:xfrm>
            <a:off x="1692275" y="256540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S</a:t>
            </a:r>
            <a:endParaRPr lang="ru-RU" altLang="ru-RU"/>
          </a:p>
        </p:txBody>
      </p:sp>
      <p:sp>
        <p:nvSpPr>
          <p:cNvPr id="132127" name="Text Box 37"/>
          <p:cNvSpPr txBox="1">
            <a:spLocks noChangeArrowheads="1"/>
          </p:cNvSpPr>
          <p:nvPr/>
        </p:nvSpPr>
        <p:spPr bwMode="auto">
          <a:xfrm>
            <a:off x="179388" y="59499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A</a:t>
            </a:r>
            <a:endParaRPr lang="ru-RU" altLang="ru-RU"/>
          </a:p>
        </p:txBody>
      </p:sp>
      <p:sp>
        <p:nvSpPr>
          <p:cNvPr id="132128" name="Text Box 37"/>
          <p:cNvSpPr txBox="1">
            <a:spLocks noChangeArrowheads="1"/>
          </p:cNvSpPr>
          <p:nvPr/>
        </p:nvSpPr>
        <p:spPr bwMode="auto">
          <a:xfrm>
            <a:off x="1331913" y="479742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B</a:t>
            </a:r>
            <a:endParaRPr lang="ru-RU" altLang="ru-RU"/>
          </a:p>
        </p:txBody>
      </p:sp>
      <p:sp>
        <p:nvSpPr>
          <p:cNvPr id="132129" name="Text Box 37"/>
          <p:cNvSpPr txBox="1">
            <a:spLocks noChangeArrowheads="1"/>
          </p:cNvSpPr>
          <p:nvPr/>
        </p:nvSpPr>
        <p:spPr bwMode="auto">
          <a:xfrm>
            <a:off x="3419475" y="479742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C</a:t>
            </a:r>
            <a:endParaRPr lang="ru-RU" altLang="ru-RU"/>
          </a:p>
        </p:txBody>
      </p:sp>
      <p:sp>
        <p:nvSpPr>
          <p:cNvPr id="132130" name="Text Box 37"/>
          <p:cNvSpPr txBox="1">
            <a:spLocks noChangeArrowheads="1"/>
          </p:cNvSpPr>
          <p:nvPr/>
        </p:nvSpPr>
        <p:spPr bwMode="auto">
          <a:xfrm>
            <a:off x="2555875" y="587692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D</a:t>
            </a:r>
            <a:endParaRPr lang="ru-RU" altLang="ru-RU"/>
          </a:p>
        </p:txBody>
      </p:sp>
      <p:sp>
        <p:nvSpPr>
          <p:cNvPr id="132131" name="Line 35"/>
          <p:cNvSpPr>
            <a:spLocks noChangeShapeType="1"/>
          </p:cNvSpPr>
          <p:nvPr/>
        </p:nvSpPr>
        <p:spPr bwMode="auto">
          <a:xfrm flipV="1">
            <a:off x="468313" y="5157788"/>
            <a:ext cx="2951162" cy="79216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32146" name="Line 50"/>
          <p:cNvSpPr>
            <a:spLocks noChangeShapeType="1"/>
          </p:cNvSpPr>
          <p:nvPr/>
        </p:nvSpPr>
        <p:spPr bwMode="auto">
          <a:xfrm flipH="1" flipV="1">
            <a:off x="1258888" y="5157788"/>
            <a:ext cx="1368425" cy="79216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32147" name="Line 51"/>
          <p:cNvSpPr>
            <a:spLocks noChangeShapeType="1"/>
          </p:cNvSpPr>
          <p:nvPr/>
        </p:nvSpPr>
        <p:spPr bwMode="auto">
          <a:xfrm flipV="1">
            <a:off x="1936750" y="3170238"/>
            <a:ext cx="0" cy="2374900"/>
          </a:xfrm>
          <a:prstGeom prst="line">
            <a:avLst/>
          </a:prstGeom>
          <a:noFill/>
          <a:ln w="9525">
            <a:solidFill>
              <a:srgbClr val="FF33CC"/>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32148" name="Text Box 37"/>
          <p:cNvSpPr txBox="1">
            <a:spLocks noChangeArrowheads="1"/>
          </p:cNvSpPr>
          <p:nvPr/>
        </p:nvSpPr>
        <p:spPr bwMode="auto">
          <a:xfrm>
            <a:off x="1763713" y="5510213"/>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O</a:t>
            </a:r>
            <a:endParaRPr lang="ru-RU" altLang="ru-RU"/>
          </a:p>
        </p:txBody>
      </p:sp>
      <p:sp>
        <p:nvSpPr>
          <p:cNvPr id="132149" name="Rectangle 53"/>
          <p:cNvSpPr>
            <a:spLocks noChangeArrowheads="1"/>
          </p:cNvSpPr>
          <p:nvPr/>
        </p:nvSpPr>
        <p:spPr bwMode="auto">
          <a:xfrm>
            <a:off x="3851275" y="2205038"/>
            <a:ext cx="482441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ru-RU" altLang="ru-RU" sz="3200">
                <a:latin typeface="Cambria" pitchFamily="18" charset="0"/>
              </a:rPr>
              <a:t>Дано: </a:t>
            </a:r>
            <a:r>
              <a:rPr lang="en-US" altLang="ru-RU" sz="3200">
                <a:latin typeface="Cambria" pitchFamily="18" charset="0"/>
              </a:rPr>
              <a:t>SABCD-</a:t>
            </a:r>
            <a:r>
              <a:rPr lang="ru-RU" altLang="ru-RU" sz="3200">
                <a:latin typeface="Cambria" pitchFamily="18" charset="0"/>
              </a:rPr>
              <a:t>пирамида, </a:t>
            </a:r>
            <a:r>
              <a:rPr lang="en-US" altLang="ru-RU" sz="3200">
                <a:latin typeface="Cambria" pitchFamily="18" charset="0"/>
              </a:rPr>
              <a:t>ABCD </a:t>
            </a:r>
            <a:r>
              <a:rPr lang="ru-RU" altLang="ru-RU" sz="3200">
                <a:latin typeface="Cambria" pitchFamily="18" charset="0"/>
              </a:rPr>
              <a:t>– ромб, </a:t>
            </a:r>
            <a:r>
              <a:rPr lang="en-US" altLang="ru-RU" sz="3200">
                <a:latin typeface="Cambria" pitchFamily="18" charset="0"/>
              </a:rPr>
              <a:t>AB</a:t>
            </a:r>
            <a:r>
              <a:rPr lang="ru-RU" altLang="ru-RU" sz="3200">
                <a:latin typeface="Cambria" pitchFamily="18" charset="0"/>
              </a:rPr>
              <a:t>=5см, </a:t>
            </a:r>
            <a:r>
              <a:rPr lang="en-US" altLang="ru-RU" sz="3200">
                <a:latin typeface="Cambria" pitchFamily="18" charset="0"/>
              </a:rPr>
              <a:t>AC</a:t>
            </a:r>
            <a:r>
              <a:rPr lang="ru-RU" altLang="ru-RU" sz="3200">
                <a:latin typeface="Cambria" pitchFamily="18" charset="0"/>
              </a:rPr>
              <a:t>=8см, </a:t>
            </a:r>
            <a:r>
              <a:rPr lang="en-US" altLang="ru-RU" sz="3200">
                <a:latin typeface="Cambria" pitchFamily="18" charset="0"/>
              </a:rPr>
              <a:t>SO</a:t>
            </a:r>
            <a:r>
              <a:rPr lang="en-US" altLang="ru-RU" sz="3200">
                <a:latin typeface="Cambria" pitchFamily="18" charset="0"/>
                <a:sym typeface="Symbol" pitchFamily="18" charset="2"/>
              </a:rPr>
              <a:t>(ABC), SO=7</a:t>
            </a:r>
            <a:r>
              <a:rPr lang="ru-RU" altLang="ru-RU" sz="3200">
                <a:latin typeface="Cambria" pitchFamily="18" charset="0"/>
                <a:sym typeface="Symbol" pitchFamily="18" charset="2"/>
              </a:rPr>
              <a:t>см.</a:t>
            </a:r>
          </a:p>
          <a:p>
            <a:pPr>
              <a:spcBef>
                <a:spcPct val="20000"/>
              </a:spcBef>
            </a:pPr>
            <a:r>
              <a:rPr lang="ru-RU" altLang="ru-RU" sz="3200">
                <a:latin typeface="Cambria" pitchFamily="18" charset="0"/>
                <a:sym typeface="Symbol" pitchFamily="18" charset="2"/>
              </a:rPr>
              <a:t>Найти: </a:t>
            </a:r>
            <a:r>
              <a:rPr lang="en-US" altLang="ru-RU" sz="3200">
                <a:latin typeface="Cambria" pitchFamily="18" charset="0"/>
                <a:sym typeface="Symbol" pitchFamily="18" charset="2"/>
              </a:rPr>
              <a:t>SA, SB, SC, SD</a:t>
            </a:r>
            <a:r>
              <a:rPr lang="ru-RU" altLang="ru-RU" sz="3200">
                <a:latin typeface="Cambria" pitchFamily="18" charset="0"/>
                <a:sym typeface="Symbol" pitchFamily="18" charset="2"/>
              </a:rPr>
              <a:t> </a:t>
            </a:r>
            <a:endParaRPr lang="en-US" altLang="ru-RU" sz="3200">
              <a:latin typeface="Cambria" pitchFamily="18" charset="0"/>
              <a:sym typeface="Symbol" pitchFamily="18" charset="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2120"/>
                                        </p:tgtEl>
                                        <p:attrNameLst>
                                          <p:attrName>style.visibility</p:attrName>
                                        </p:attrNameLst>
                                      </p:cBhvr>
                                      <p:to>
                                        <p:strVal val="visible"/>
                                      </p:to>
                                    </p:set>
                                    <p:animEffect transition="in" filter="fade">
                                      <p:cBhvr>
                                        <p:cTn id="7" dur="500"/>
                                        <p:tgtEl>
                                          <p:spTgt spid="13212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2127"/>
                                        </p:tgtEl>
                                        <p:attrNameLst>
                                          <p:attrName>style.visibility</p:attrName>
                                        </p:attrNameLst>
                                      </p:cBhvr>
                                      <p:to>
                                        <p:strVal val="visible"/>
                                      </p:to>
                                    </p:set>
                                    <p:animEffect transition="in" filter="fade">
                                      <p:cBhvr>
                                        <p:cTn id="11" dur="500"/>
                                        <p:tgtEl>
                                          <p:spTgt spid="132127"/>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2128"/>
                                        </p:tgtEl>
                                        <p:attrNameLst>
                                          <p:attrName>style.visibility</p:attrName>
                                        </p:attrNameLst>
                                      </p:cBhvr>
                                      <p:to>
                                        <p:strVal val="visible"/>
                                      </p:to>
                                    </p:set>
                                    <p:animEffect transition="in" filter="fade">
                                      <p:cBhvr>
                                        <p:cTn id="15" dur="500"/>
                                        <p:tgtEl>
                                          <p:spTgt spid="132128"/>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2129"/>
                                        </p:tgtEl>
                                        <p:attrNameLst>
                                          <p:attrName>style.visibility</p:attrName>
                                        </p:attrNameLst>
                                      </p:cBhvr>
                                      <p:to>
                                        <p:strVal val="visible"/>
                                      </p:to>
                                    </p:set>
                                    <p:animEffect transition="in" filter="fade">
                                      <p:cBhvr>
                                        <p:cTn id="19" dur="500"/>
                                        <p:tgtEl>
                                          <p:spTgt spid="132129"/>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2130"/>
                                        </p:tgtEl>
                                        <p:attrNameLst>
                                          <p:attrName>style.visibility</p:attrName>
                                        </p:attrNameLst>
                                      </p:cBhvr>
                                      <p:to>
                                        <p:strVal val="visible"/>
                                      </p:to>
                                    </p:set>
                                    <p:animEffect transition="in" filter="fade">
                                      <p:cBhvr>
                                        <p:cTn id="23" dur="500"/>
                                        <p:tgtEl>
                                          <p:spTgt spid="13213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2131"/>
                                        </p:tgtEl>
                                        <p:attrNameLst>
                                          <p:attrName>style.visibility</p:attrName>
                                        </p:attrNameLst>
                                      </p:cBhvr>
                                      <p:to>
                                        <p:strVal val="visible"/>
                                      </p:to>
                                    </p:set>
                                    <p:animEffect transition="in" filter="fade">
                                      <p:cBhvr>
                                        <p:cTn id="28" dur="500"/>
                                        <p:tgtEl>
                                          <p:spTgt spid="132131"/>
                                        </p:tgtEl>
                                      </p:cBhvr>
                                    </p:animEffect>
                                  </p:childTnLst>
                                </p:cTn>
                              </p:par>
                            </p:childTnLst>
                          </p:cTn>
                        </p:par>
                        <p:par>
                          <p:cTn id="29" fill="hold" nodeType="afterGroup">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2146"/>
                                        </p:tgtEl>
                                        <p:attrNameLst>
                                          <p:attrName>style.visibility</p:attrName>
                                        </p:attrNameLst>
                                      </p:cBhvr>
                                      <p:to>
                                        <p:strVal val="visible"/>
                                      </p:to>
                                    </p:set>
                                    <p:animEffect transition="in" filter="fade">
                                      <p:cBhvr>
                                        <p:cTn id="32" dur="500"/>
                                        <p:tgtEl>
                                          <p:spTgt spid="132146"/>
                                        </p:tgtEl>
                                      </p:cBhvr>
                                    </p:animEffect>
                                  </p:childTnLst>
                                </p:cTn>
                              </p:par>
                            </p:childTnLst>
                          </p:cTn>
                        </p:par>
                        <p:par>
                          <p:cTn id="33" fill="hold" nodeType="afterGroup">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32148"/>
                                        </p:tgtEl>
                                        <p:attrNameLst>
                                          <p:attrName>style.visibility</p:attrName>
                                        </p:attrNameLst>
                                      </p:cBhvr>
                                      <p:to>
                                        <p:strVal val="visible"/>
                                      </p:to>
                                    </p:set>
                                    <p:animEffect transition="in" filter="fade">
                                      <p:cBhvr>
                                        <p:cTn id="36" dur="500"/>
                                        <p:tgtEl>
                                          <p:spTgt spid="13214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32147"/>
                                        </p:tgtEl>
                                        <p:attrNameLst>
                                          <p:attrName>style.visibility</p:attrName>
                                        </p:attrNameLst>
                                      </p:cBhvr>
                                      <p:to>
                                        <p:strVal val="visible"/>
                                      </p:to>
                                    </p:set>
                                    <p:animEffect transition="in" filter="fade">
                                      <p:cBhvr>
                                        <p:cTn id="41" dur="500"/>
                                        <p:tgtEl>
                                          <p:spTgt spid="132147"/>
                                        </p:tgtEl>
                                      </p:cBhvr>
                                    </p:animEffect>
                                  </p:childTnLst>
                                </p:cTn>
                              </p:par>
                            </p:childTnLst>
                          </p:cTn>
                        </p:par>
                        <p:par>
                          <p:cTn id="42" fill="hold" nodeType="afterGroup">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32126"/>
                                        </p:tgtEl>
                                        <p:attrNameLst>
                                          <p:attrName>style.visibility</p:attrName>
                                        </p:attrNameLst>
                                      </p:cBhvr>
                                      <p:to>
                                        <p:strVal val="visible"/>
                                      </p:to>
                                    </p:set>
                                    <p:animEffect transition="in" filter="fade">
                                      <p:cBhvr>
                                        <p:cTn id="45" dur="500"/>
                                        <p:tgtEl>
                                          <p:spTgt spid="13212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2121"/>
                                        </p:tgtEl>
                                        <p:attrNameLst>
                                          <p:attrName>style.visibility</p:attrName>
                                        </p:attrNameLst>
                                      </p:cBhvr>
                                      <p:to>
                                        <p:strVal val="visible"/>
                                      </p:to>
                                    </p:set>
                                    <p:animEffect transition="in" filter="fade">
                                      <p:cBhvr>
                                        <p:cTn id="50" dur="500"/>
                                        <p:tgtEl>
                                          <p:spTgt spid="132121"/>
                                        </p:tgtEl>
                                      </p:cBhvr>
                                    </p:animEffect>
                                  </p:childTnLst>
                                </p:cTn>
                              </p:par>
                            </p:childTnLst>
                          </p:cTn>
                        </p:par>
                        <p:par>
                          <p:cTn id="51" fill="hold" nodeType="afterGroup">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132122"/>
                                        </p:tgtEl>
                                        <p:attrNameLst>
                                          <p:attrName>style.visibility</p:attrName>
                                        </p:attrNameLst>
                                      </p:cBhvr>
                                      <p:to>
                                        <p:strVal val="visible"/>
                                      </p:to>
                                    </p:set>
                                    <p:animEffect transition="in" filter="fade">
                                      <p:cBhvr>
                                        <p:cTn id="54" dur="500"/>
                                        <p:tgtEl>
                                          <p:spTgt spid="132122"/>
                                        </p:tgtEl>
                                      </p:cBhvr>
                                    </p:animEffect>
                                  </p:childTnLst>
                                </p:cTn>
                              </p:par>
                            </p:childTnLst>
                          </p:cTn>
                        </p:par>
                        <p:par>
                          <p:cTn id="55" fill="hold" nodeType="afterGroup">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132123"/>
                                        </p:tgtEl>
                                        <p:attrNameLst>
                                          <p:attrName>style.visibility</p:attrName>
                                        </p:attrNameLst>
                                      </p:cBhvr>
                                      <p:to>
                                        <p:strVal val="visible"/>
                                      </p:to>
                                    </p:set>
                                    <p:animEffect transition="in" filter="fade">
                                      <p:cBhvr>
                                        <p:cTn id="58" dur="500"/>
                                        <p:tgtEl>
                                          <p:spTgt spid="132123"/>
                                        </p:tgtEl>
                                      </p:cBhvr>
                                    </p:animEffect>
                                  </p:childTnLst>
                                </p:cTn>
                              </p:par>
                            </p:childTnLst>
                          </p:cTn>
                        </p:par>
                        <p:par>
                          <p:cTn id="59" fill="hold" nodeType="afterGroup">
                            <p:stCondLst>
                              <p:cond delay="1500"/>
                            </p:stCondLst>
                            <p:childTnLst>
                              <p:par>
                                <p:cTn id="60" presetID="10" presetClass="entr" presetSubtype="0" fill="hold" grpId="0" nodeType="afterEffect">
                                  <p:stCondLst>
                                    <p:cond delay="0"/>
                                  </p:stCondLst>
                                  <p:childTnLst>
                                    <p:set>
                                      <p:cBhvr>
                                        <p:cTn id="61" dur="1" fill="hold">
                                          <p:stCondLst>
                                            <p:cond delay="0"/>
                                          </p:stCondLst>
                                        </p:cTn>
                                        <p:tgtEl>
                                          <p:spTgt spid="132124"/>
                                        </p:tgtEl>
                                        <p:attrNameLst>
                                          <p:attrName>style.visibility</p:attrName>
                                        </p:attrNameLst>
                                      </p:cBhvr>
                                      <p:to>
                                        <p:strVal val="visible"/>
                                      </p:to>
                                    </p:set>
                                    <p:animEffect transition="in" filter="fade">
                                      <p:cBhvr>
                                        <p:cTn id="62" dur="500"/>
                                        <p:tgtEl>
                                          <p:spTgt spid="132124"/>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1" fill="hold" nodeType="clickEffect">
                                  <p:stCondLst>
                                    <p:cond delay="0"/>
                                  </p:stCondLst>
                                  <p:childTnLst>
                                    <p:set>
                                      <p:cBhvr>
                                        <p:cTn id="66" dur="1" fill="hold">
                                          <p:stCondLst>
                                            <p:cond delay="0"/>
                                          </p:stCondLst>
                                        </p:cTn>
                                        <p:tgtEl>
                                          <p:spTgt spid="132149">
                                            <p:txEl>
                                              <p:pRg st="0" end="0"/>
                                            </p:txEl>
                                          </p:spTgt>
                                        </p:tgtEl>
                                        <p:attrNameLst>
                                          <p:attrName>style.visibility</p:attrName>
                                        </p:attrNameLst>
                                      </p:cBhvr>
                                      <p:to>
                                        <p:strVal val="visible"/>
                                      </p:to>
                                    </p:set>
                                    <p:animEffect transition="in" filter="wipe(up)">
                                      <p:cBhvr>
                                        <p:cTn id="67" dur="500"/>
                                        <p:tgtEl>
                                          <p:spTgt spid="132149">
                                            <p:txEl>
                                              <p:pRg st="0" end="0"/>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1" fill="hold" nodeType="clickEffect">
                                  <p:stCondLst>
                                    <p:cond delay="0"/>
                                  </p:stCondLst>
                                  <p:childTnLst>
                                    <p:set>
                                      <p:cBhvr>
                                        <p:cTn id="71" dur="1" fill="hold">
                                          <p:stCondLst>
                                            <p:cond delay="0"/>
                                          </p:stCondLst>
                                        </p:cTn>
                                        <p:tgtEl>
                                          <p:spTgt spid="132149">
                                            <p:txEl>
                                              <p:pRg st="1" end="1"/>
                                            </p:txEl>
                                          </p:spTgt>
                                        </p:tgtEl>
                                        <p:attrNameLst>
                                          <p:attrName>style.visibility</p:attrName>
                                        </p:attrNameLst>
                                      </p:cBhvr>
                                      <p:to>
                                        <p:strVal val="visible"/>
                                      </p:to>
                                    </p:set>
                                    <p:animEffect transition="in" filter="wipe(up)">
                                      <p:cBhvr>
                                        <p:cTn id="72" dur="500"/>
                                        <p:tgtEl>
                                          <p:spTgt spid="1321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20" grpId="0" animBg="1"/>
      <p:bldP spid="132121" grpId="0" animBg="1"/>
      <p:bldP spid="132122" grpId="0" animBg="1"/>
      <p:bldP spid="132123" grpId="0" animBg="1"/>
      <p:bldP spid="132124" grpId="0" animBg="1"/>
      <p:bldP spid="132126" grpId="0"/>
      <p:bldP spid="132127" grpId="0"/>
      <p:bldP spid="132128" grpId="0"/>
      <p:bldP spid="132129" grpId="0"/>
      <p:bldP spid="132130" grpId="0"/>
      <p:bldP spid="132131" grpId="0" animBg="1"/>
      <p:bldP spid="132146" grpId="0" animBg="1"/>
      <p:bldP spid="132147" grpId="0" animBg="1"/>
      <p:bldP spid="13214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pPr eaLnBrk="1" hangingPunct="1"/>
            <a:r>
              <a:rPr lang="ru-RU" altLang="ru-RU" smtClean="0">
                <a:latin typeface="Arial" charset="0"/>
              </a:rPr>
              <a:t>Пирамида</a:t>
            </a:r>
            <a:r>
              <a:rPr lang="ru-RU" altLang="ru-RU" smtClean="0"/>
              <a:t>.</a:t>
            </a:r>
          </a:p>
        </p:txBody>
      </p:sp>
      <p:sp>
        <p:nvSpPr>
          <p:cNvPr id="29699" name="Rectangle 3"/>
          <p:cNvSpPr>
            <a:spLocks noGrp="1" noChangeArrowheads="1"/>
          </p:cNvSpPr>
          <p:nvPr>
            <p:ph type="body" idx="1"/>
          </p:nvPr>
        </p:nvSpPr>
        <p:spPr>
          <a:xfrm>
            <a:off x="457200" y="1600200"/>
            <a:ext cx="1522413" cy="676275"/>
          </a:xfrm>
        </p:spPr>
        <p:txBody>
          <a:bodyPr/>
          <a:lstStyle/>
          <a:p>
            <a:pPr>
              <a:buFontTx/>
              <a:buNone/>
            </a:pPr>
            <a:r>
              <a:rPr lang="ru-RU" altLang="ru-RU" smtClean="0"/>
              <a:t>№2</a:t>
            </a:r>
            <a:r>
              <a:rPr lang="en-US" altLang="ru-RU" smtClean="0"/>
              <a:t>42</a:t>
            </a:r>
            <a:endParaRPr lang="ru-RU" altLang="ru-RU" smtClean="0"/>
          </a:p>
        </p:txBody>
      </p:sp>
      <p:sp>
        <p:nvSpPr>
          <p:cNvPr id="29700"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5187" name="Rectangle 19"/>
          <p:cNvSpPr>
            <a:spLocks noChangeArrowheads="1"/>
          </p:cNvSpPr>
          <p:nvPr/>
        </p:nvSpPr>
        <p:spPr bwMode="auto">
          <a:xfrm>
            <a:off x="4787900" y="2205038"/>
            <a:ext cx="403225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ru-RU" altLang="ru-RU" sz="3200">
                <a:latin typeface="Cambria" pitchFamily="18" charset="0"/>
              </a:rPr>
              <a:t>Дано: </a:t>
            </a:r>
            <a:r>
              <a:rPr lang="en-US" altLang="ru-RU" sz="3200">
                <a:latin typeface="Cambria" pitchFamily="18" charset="0"/>
              </a:rPr>
              <a:t>MABCD-</a:t>
            </a:r>
            <a:r>
              <a:rPr lang="ru-RU" altLang="ru-RU" sz="3200">
                <a:latin typeface="Cambria" pitchFamily="18" charset="0"/>
              </a:rPr>
              <a:t>пирамида, </a:t>
            </a:r>
            <a:r>
              <a:rPr lang="en-US" altLang="ru-RU" sz="3200">
                <a:latin typeface="Cambria" pitchFamily="18" charset="0"/>
              </a:rPr>
              <a:t/>
            </a:r>
            <a:br>
              <a:rPr lang="en-US" altLang="ru-RU" sz="3200">
                <a:latin typeface="Cambria" pitchFamily="18" charset="0"/>
              </a:rPr>
            </a:br>
            <a:r>
              <a:rPr lang="en-US" altLang="ru-RU" sz="3200">
                <a:latin typeface="Cambria" pitchFamily="18" charset="0"/>
              </a:rPr>
              <a:t>ABCD </a:t>
            </a:r>
            <a:r>
              <a:rPr lang="ru-RU" altLang="ru-RU" sz="3200">
                <a:latin typeface="Cambria" pitchFamily="18" charset="0"/>
              </a:rPr>
              <a:t>– квадрат, </a:t>
            </a:r>
            <a:r>
              <a:rPr lang="en-US" altLang="ru-RU" sz="3200">
                <a:latin typeface="Cambria" pitchFamily="18" charset="0"/>
              </a:rPr>
              <a:t>MB</a:t>
            </a:r>
            <a:r>
              <a:rPr lang="en-US" altLang="ru-RU" sz="3200">
                <a:latin typeface="Cambria" pitchFamily="18" charset="0"/>
                <a:sym typeface="Symbol" pitchFamily="18" charset="2"/>
              </a:rPr>
              <a:t>(ABC), MCDB=45</a:t>
            </a:r>
            <a:r>
              <a:rPr lang="en-US" altLang="ru-RU" sz="3200" baseline="30000">
                <a:latin typeface="Cambria" pitchFamily="18" charset="0"/>
                <a:sym typeface="Symbol" pitchFamily="18" charset="2"/>
              </a:rPr>
              <a:t>0</a:t>
            </a:r>
            <a:r>
              <a:rPr lang="en-US" altLang="ru-RU" sz="3200">
                <a:latin typeface="Cambria" pitchFamily="18" charset="0"/>
                <a:sym typeface="Symbol" pitchFamily="18" charset="2"/>
              </a:rPr>
              <a:t>, MD=12</a:t>
            </a:r>
            <a:r>
              <a:rPr lang="ru-RU" altLang="ru-RU" sz="3200">
                <a:latin typeface="Cambria" pitchFamily="18" charset="0"/>
                <a:sym typeface="Symbol" pitchFamily="18" charset="2"/>
              </a:rPr>
              <a:t>см.</a:t>
            </a:r>
          </a:p>
          <a:p>
            <a:pPr>
              <a:spcBef>
                <a:spcPct val="20000"/>
              </a:spcBef>
            </a:pPr>
            <a:r>
              <a:rPr lang="ru-RU" altLang="ru-RU" sz="3200">
                <a:latin typeface="Cambria" pitchFamily="18" charset="0"/>
                <a:sym typeface="Symbol" pitchFamily="18" charset="2"/>
              </a:rPr>
              <a:t>Найти: </a:t>
            </a:r>
            <a:r>
              <a:rPr lang="en-US" altLang="ru-RU" sz="3200">
                <a:latin typeface="Cambria" pitchFamily="18" charset="0"/>
                <a:sym typeface="Symbol" pitchFamily="18" charset="2"/>
              </a:rPr>
              <a:t>MB, S</a:t>
            </a:r>
            <a:r>
              <a:rPr lang="ru-RU" altLang="ru-RU" sz="3200" baseline="-25000">
                <a:latin typeface="Cambria" pitchFamily="18" charset="0"/>
                <a:sym typeface="Symbol" pitchFamily="18" charset="2"/>
              </a:rPr>
              <a:t>бок</a:t>
            </a:r>
            <a:r>
              <a:rPr lang="ru-RU" altLang="ru-RU" sz="3200">
                <a:latin typeface="Cambria" pitchFamily="18" charset="0"/>
                <a:sym typeface="Symbol" pitchFamily="18" charset="2"/>
              </a:rPr>
              <a:t>.</a:t>
            </a:r>
            <a:endParaRPr lang="en-US" altLang="ru-RU" sz="3200">
              <a:latin typeface="Cambria" pitchFamily="18" charset="0"/>
              <a:sym typeface="Symbol" pitchFamily="18" charset="2"/>
            </a:endParaRPr>
          </a:p>
        </p:txBody>
      </p:sp>
      <p:sp>
        <p:nvSpPr>
          <p:cNvPr id="135188" name="Text Box 24"/>
          <p:cNvSpPr txBox="1">
            <a:spLocks noChangeArrowheads="1"/>
          </p:cNvSpPr>
          <p:nvPr/>
        </p:nvSpPr>
        <p:spPr bwMode="auto">
          <a:xfrm>
            <a:off x="179388" y="5373688"/>
            <a:ext cx="7556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135189" name="AutoShape 19"/>
          <p:cNvSpPr>
            <a:spLocks noChangeArrowheads="1"/>
          </p:cNvSpPr>
          <p:nvPr/>
        </p:nvSpPr>
        <p:spPr bwMode="auto">
          <a:xfrm>
            <a:off x="539750" y="4292600"/>
            <a:ext cx="3960813" cy="1295400"/>
          </a:xfrm>
          <a:prstGeom prst="parallelogram">
            <a:avLst>
              <a:gd name="adj" fmla="val 97673"/>
            </a:avLst>
          </a:prstGeom>
          <a:noFill/>
          <a:ln w="1905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5190" name="Text Box 28"/>
          <p:cNvSpPr txBox="1">
            <a:spLocks noChangeArrowheads="1"/>
          </p:cNvSpPr>
          <p:nvPr/>
        </p:nvSpPr>
        <p:spPr bwMode="auto">
          <a:xfrm>
            <a:off x="4356100" y="4148138"/>
            <a:ext cx="6477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135191" name="Text Box 29"/>
          <p:cNvSpPr txBox="1">
            <a:spLocks noChangeArrowheads="1"/>
          </p:cNvSpPr>
          <p:nvPr/>
        </p:nvSpPr>
        <p:spPr bwMode="auto">
          <a:xfrm>
            <a:off x="3203575" y="5373688"/>
            <a:ext cx="75723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135192" name="Text Box 30"/>
          <p:cNvSpPr txBox="1">
            <a:spLocks noChangeArrowheads="1"/>
          </p:cNvSpPr>
          <p:nvPr/>
        </p:nvSpPr>
        <p:spPr bwMode="auto">
          <a:xfrm>
            <a:off x="1331913" y="3995738"/>
            <a:ext cx="755650"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135193" name="Line 17"/>
          <p:cNvSpPr>
            <a:spLocks noChangeShapeType="1"/>
          </p:cNvSpPr>
          <p:nvPr/>
        </p:nvSpPr>
        <p:spPr bwMode="auto">
          <a:xfrm rot="60000" flipH="1">
            <a:off x="573088" y="2470150"/>
            <a:ext cx="1223962" cy="313531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5194" name="Text Box 24"/>
          <p:cNvSpPr txBox="1">
            <a:spLocks noChangeArrowheads="1"/>
          </p:cNvSpPr>
          <p:nvPr/>
        </p:nvSpPr>
        <p:spPr bwMode="auto">
          <a:xfrm>
            <a:off x="1331913" y="2060575"/>
            <a:ext cx="7556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rPr>
              <a:t>М</a:t>
            </a:r>
            <a:endParaRPr lang="ru-RU" altLang="ru-RU" sz="2800"/>
          </a:p>
        </p:txBody>
      </p:sp>
      <p:sp>
        <p:nvSpPr>
          <p:cNvPr id="135195" name="Line 30"/>
          <p:cNvSpPr>
            <a:spLocks noChangeShapeType="1"/>
          </p:cNvSpPr>
          <p:nvPr/>
        </p:nvSpPr>
        <p:spPr bwMode="auto">
          <a:xfrm>
            <a:off x="1835150" y="2492375"/>
            <a:ext cx="0" cy="1800225"/>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35196" name="Line 17"/>
          <p:cNvSpPr>
            <a:spLocks noChangeShapeType="1"/>
          </p:cNvSpPr>
          <p:nvPr/>
        </p:nvSpPr>
        <p:spPr bwMode="auto">
          <a:xfrm rot="120000">
            <a:off x="1787525" y="2524125"/>
            <a:ext cx="2735263" cy="17065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5197" name="Line 17"/>
          <p:cNvSpPr>
            <a:spLocks noChangeShapeType="1"/>
          </p:cNvSpPr>
          <p:nvPr/>
        </p:nvSpPr>
        <p:spPr bwMode="auto">
          <a:xfrm rot="120000">
            <a:off x="1763713" y="2492375"/>
            <a:ext cx="1514475" cy="30384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5198" name="Line 17"/>
          <p:cNvSpPr>
            <a:spLocks noChangeShapeType="1"/>
          </p:cNvSpPr>
          <p:nvPr/>
        </p:nvSpPr>
        <p:spPr bwMode="auto">
          <a:xfrm rot="120000" flipV="1">
            <a:off x="555625" y="5540375"/>
            <a:ext cx="2684463" cy="904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5199" name="Line 17"/>
          <p:cNvSpPr>
            <a:spLocks noChangeShapeType="1"/>
          </p:cNvSpPr>
          <p:nvPr/>
        </p:nvSpPr>
        <p:spPr bwMode="auto">
          <a:xfrm rot="120000" flipV="1">
            <a:off x="3276600" y="4292600"/>
            <a:ext cx="1190625" cy="13176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5200" name="Rectangle 32"/>
          <p:cNvSpPr>
            <a:spLocks noChangeArrowheads="1"/>
          </p:cNvSpPr>
          <p:nvPr/>
        </p:nvSpPr>
        <p:spPr bwMode="auto">
          <a:xfrm>
            <a:off x="1835150" y="4076700"/>
            <a:ext cx="217488" cy="2174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9975" name="Text Box 39"/>
          <p:cNvSpPr txBox="1">
            <a:spLocks noChangeArrowheads="1"/>
          </p:cNvSpPr>
          <p:nvPr/>
        </p:nvSpPr>
        <p:spPr bwMode="auto">
          <a:xfrm>
            <a:off x="3995738" y="6021388"/>
            <a:ext cx="42481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ДЗ:п32 №241, 243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5189"/>
                                        </p:tgtEl>
                                        <p:attrNameLst>
                                          <p:attrName>style.visibility</p:attrName>
                                        </p:attrNameLst>
                                      </p:cBhvr>
                                      <p:to>
                                        <p:strVal val="visible"/>
                                      </p:to>
                                    </p:set>
                                    <p:animEffect transition="in" filter="fade">
                                      <p:cBhvr>
                                        <p:cTn id="7" dur="500"/>
                                        <p:tgtEl>
                                          <p:spTgt spid="1351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5198"/>
                                        </p:tgtEl>
                                        <p:attrNameLst>
                                          <p:attrName>style.visibility</p:attrName>
                                        </p:attrNameLst>
                                      </p:cBhvr>
                                      <p:to>
                                        <p:strVal val="visible"/>
                                      </p:to>
                                    </p:set>
                                    <p:animEffect transition="in" filter="fade">
                                      <p:cBhvr>
                                        <p:cTn id="10" dur="500"/>
                                        <p:tgtEl>
                                          <p:spTgt spid="13519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5199"/>
                                        </p:tgtEl>
                                        <p:attrNameLst>
                                          <p:attrName>style.visibility</p:attrName>
                                        </p:attrNameLst>
                                      </p:cBhvr>
                                      <p:to>
                                        <p:strVal val="visible"/>
                                      </p:to>
                                    </p:set>
                                    <p:animEffect transition="in" filter="fade">
                                      <p:cBhvr>
                                        <p:cTn id="13" dur="500"/>
                                        <p:tgtEl>
                                          <p:spTgt spid="135199"/>
                                        </p:tgtEl>
                                      </p:cBhvr>
                                    </p:animEffect>
                                  </p:childTnLst>
                                </p:cTn>
                              </p:par>
                            </p:childTnLst>
                          </p:cTn>
                        </p:par>
                        <p:par>
                          <p:cTn id="14" fill="hold" nodeType="afterGroup">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35188"/>
                                        </p:tgtEl>
                                        <p:attrNameLst>
                                          <p:attrName>style.visibility</p:attrName>
                                        </p:attrNameLst>
                                      </p:cBhvr>
                                      <p:to>
                                        <p:strVal val="visible"/>
                                      </p:to>
                                    </p:set>
                                    <p:animEffect transition="in" filter="fade">
                                      <p:cBhvr>
                                        <p:cTn id="17" dur="500"/>
                                        <p:tgtEl>
                                          <p:spTgt spid="135188"/>
                                        </p:tgtEl>
                                      </p:cBhvr>
                                    </p:animEffect>
                                  </p:childTnLst>
                                </p:cTn>
                              </p:par>
                            </p:childTnLst>
                          </p:cTn>
                        </p:par>
                        <p:par>
                          <p:cTn id="18" fill="hold" nodeType="afterGroup">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35192"/>
                                        </p:tgtEl>
                                        <p:attrNameLst>
                                          <p:attrName>style.visibility</p:attrName>
                                        </p:attrNameLst>
                                      </p:cBhvr>
                                      <p:to>
                                        <p:strVal val="visible"/>
                                      </p:to>
                                    </p:set>
                                    <p:animEffect transition="in" filter="fade">
                                      <p:cBhvr>
                                        <p:cTn id="21" dur="500"/>
                                        <p:tgtEl>
                                          <p:spTgt spid="135192"/>
                                        </p:tgtEl>
                                      </p:cBhvr>
                                    </p:animEffect>
                                  </p:childTnLst>
                                </p:cTn>
                              </p:par>
                            </p:childTnLst>
                          </p:cTn>
                        </p:par>
                        <p:par>
                          <p:cTn id="22" fill="hold" nodeType="afterGroup">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35190"/>
                                        </p:tgtEl>
                                        <p:attrNameLst>
                                          <p:attrName>style.visibility</p:attrName>
                                        </p:attrNameLst>
                                      </p:cBhvr>
                                      <p:to>
                                        <p:strVal val="visible"/>
                                      </p:to>
                                    </p:set>
                                    <p:animEffect transition="in" filter="fade">
                                      <p:cBhvr>
                                        <p:cTn id="25" dur="500"/>
                                        <p:tgtEl>
                                          <p:spTgt spid="135190"/>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35191"/>
                                        </p:tgtEl>
                                        <p:attrNameLst>
                                          <p:attrName>style.visibility</p:attrName>
                                        </p:attrNameLst>
                                      </p:cBhvr>
                                      <p:to>
                                        <p:strVal val="visible"/>
                                      </p:to>
                                    </p:set>
                                    <p:animEffect transition="in" filter="fade">
                                      <p:cBhvr>
                                        <p:cTn id="29" dur="500"/>
                                        <p:tgtEl>
                                          <p:spTgt spid="13519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5195"/>
                                        </p:tgtEl>
                                        <p:attrNameLst>
                                          <p:attrName>style.visibility</p:attrName>
                                        </p:attrNameLst>
                                      </p:cBhvr>
                                      <p:to>
                                        <p:strVal val="visible"/>
                                      </p:to>
                                    </p:set>
                                    <p:animEffect transition="in" filter="fade">
                                      <p:cBhvr>
                                        <p:cTn id="34" dur="500"/>
                                        <p:tgtEl>
                                          <p:spTgt spid="135195"/>
                                        </p:tgtEl>
                                      </p:cBhvr>
                                    </p:animEffect>
                                  </p:childTnLst>
                                </p:cTn>
                              </p:par>
                            </p:childTnLst>
                          </p:cTn>
                        </p:par>
                        <p:par>
                          <p:cTn id="35" fill="hold" nodeType="afterGroup">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35200"/>
                                        </p:tgtEl>
                                        <p:attrNameLst>
                                          <p:attrName>style.visibility</p:attrName>
                                        </p:attrNameLst>
                                      </p:cBhvr>
                                      <p:to>
                                        <p:strVal val="visible"/>
                                      </p:to>
                                    </p:set>
                                    <p:animEffect transition="in" filter="fade">
                                      <p:cBhvr>
                                        <p:cTn id="38" dur="500"/>
                                        <p:tgtEl>
                                          <p:spTgt spid="135200"/>
                                        </p:tgtEl>
                                      </p:cBhvr>
                                    </p:animEffect>
                                  </p:childTnLst>
                                </p:cTn>
                              </p:par>
                            </p:childTnLst>
                          </p:cTn>
                        </p:par>
                        <p:par>
                          <p:cTn id="39" fill="hold" nodeType="afterGroup">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135194"/>
                                        </p:tgtEl>
                                        <p:attrNameLst>
                                          <p:attrName>style.visibility</p:attrName>
                                        </p:attrNameLst>
                                      </p:cBhvr>
                                      <p:to>
                                        <p:strVal val="visible"/>
                                      </p:to>
                                    </p:set>
                                    <p:animEffect transition="in" filter="fade">
                                      <p:cBhvr>
                                        <p:cTn id="42" dur="500"/>
                                        <p:tgtEl>
                                          <p:spTgt spid="13519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5193"/>
                                        </p:tgtEl>
                                        <p:attrNameLst>
                                          <p:attrName>style.visibility</p:attrName>
                                        </p:attrNameLst>
                                      </p:cBhvr>
                                      <p:to>
                                        <p:strVal val="visible"/>
                                      </p:to>
                                    </p:set>
                                    <p:animEffect transition="in" filter="fade">
                                      <p:cBhvr>
                                        <p:cTn id="47" dur="500"/>
                                        <p:tgtEl>
                                          <p:spTgt spid="135193"/>
                                        </p:tgtEl>
                                      </p:cBhvr>
                                    </p:animEffect>
                                  </p:childTnLst>
                                </p:cTn>
                              </p:par>
                            </p:childTnLst>
                          </p:cTn>
                        </p:par>
                        <p:par>
                          <p:cTn id="48" fill="hold" nodeType="afterGroup">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135196"/>
                                        </p:tgtEl>
                                        <p:attrNameLst>
                                          <p:attrName>style.visibility</p:attrName>
                                        </p:attrNameLst>
                                      </p:cBhvr>
                                      <p:to>
                                        <p:strVal val="visible"/>
                                      </p:to>
                                    </p:set>
                                    <p:animEffect transition="in" filter="fade">
                                      <p:cBhvr>
                                        <p:cTn id="51" dur="500"/>
                                        <p:tgtEl>
                                          <p:spTgt spid="135196"/>
                                        </p:tgtEl>
                                      </p:cBhvr>
                                    </p:animEffect>
                                  </p:childTnLst>
                                </p:cTn>
                              </p:par>
                            </p:childTnLst>
                          </p:cTn>
                        </p:par>
                        <p:par>
                          <p:cTn id="52" fill="hold" nodeType="afterGroup">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135197"/>
                                        </p:tgtEl>
                                        <p:attrNameLst>
                                          <p:attrName>style.visibility</p:attrName>
                                        </p:attrNameLst>
                                      </p:cBhvr>
                                      <p:to>
                                        <p:strVal val="visible"/>
                                      </p:to>
                                    </p:set>
                                    <p:animEffect transition="in" filter="fade">
                                      <p:cBhvr>
                                        <p:cTn id="55" dur="500"/>
                                        <p:tgtEl>
                                          <p:spTgt spid="135197"/>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1" fill="hold" nodeType="clickEffect">
                                  <p:stCondLst>
                                    <p:cond delay="0"/>
                                  </p:stCondLst>
                                  <p:childTnLst>
                                    <p:set>
                                      <p:cBhvr>
                                        <p:cTn id="59" dur="1" fill="hold">
                                          <p:stCondLst>
                                            <p:cond delay="0"/>
                                          </p:stCondLst>
                                        </p:cTn>
                                        <p:tgtEl>
                                          <p:spTgt spid="135187">
                                            <p:txEl>
                                              <p:pRg st="0" end="0"/>
                                            </p:txEl>
                                          </p:spTgt>
                                        </p:tgtEl>
                                        <p:attrNameLst>
                                          <p:attrName>style.visibility</p:attrName>
                                        </p:attrNameLst>
                                      </p:cBhvr>
                                      <p:to>
                                        <p:strVal val="visible"/>
                                      </p:to>
                                    </p:set>
                                    <p:animEffect transition="in" filter="wipe(up)">
                                      <p:cBhvr>
                                        <p:cTn id="60" dur="500"/>
                                        <p:tgtEl>
                                          <p:spTgt spid="135187">
                                            <p:txEl>
                                              <p:pRg st="0" end="0"/>
                                            </p:txEl>
                                          </p:spTgt>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1" fill="hold" nodeType="clickEffect">
                                  <p:stCondLst>
                                    <p:cond delay="0"/>
                                  </p:stCondLst>
                                  <p:childTnLst>
                                    <p:set>
                                      <p:cBhvr>
                                        <p:cTn id="64" dur="1" fill="hold">
                                          <p:stCondLst>
                                            <p:cond delay="0"/>
                                          </p:stCondLst>
                                        </p:cTn>
                                        <p:tgtEl>
                                          <p:spTgt spid="135187">
                                            <p:txEl>
                                              <p:pRg st="1" end="1"/>
                                            </p:txEl>
                                          </p:spTgt>
                                        </p:tgtEl>
                                        <p:attrNameLst>
                                          <p:attrName>style.visibility</p:attrName>
                                        </p:attrNameLst>
                                      </p:cBhvr>
                                      <p:to>
                                        <p:strVal val="visible"/>
                                      </p:to>
                                    </p:set>
                                    <p:animEffect transition="in" filter="wipe(up)">
                                      <p:cBhvr>
                                        <p:cTn id="65" dur="500"/>
                                        <p:tgtEl>
                                          <p:spTgt spid="135187">
                                            <p:txEl>
                                              <p:pRg st="1" end="1"/>
                                            </p:txEl>
                                          </p:spTgt>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39975"/>
                                        </p:tgtEl>
                                        <p:attrNameLst>
                                          <p:attrName>style.visibility</p:attrName>
                                        </p:attrNameLst>
                                      </p:cBhvr>
                                      <p:to>
                                        <p:strVal val="visible"/>
                                      </p:to>
                                    </p:set>
                                    <p:animEffect transition="in" filter="wipe(left)">
                                      <p:cBhvr>
                                        <p:cTn id="70"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88" grpId="0"/>
      <p:bldP spid="135189" grpId="0" animBg="1"/>
      <p:bldP spid="135190" grpId="0"/>
      <p:bldP spid="135191" grpId="0"/>
      <p:bldP spid="135192" grpId="0"/>
      <p:bldP spid="135193" grpId="0" animBg="1"/>
      <p:bldP spid="135194" grpId="0"/>
      <p:bldP spid="135195" grpId="0" animBg="1"/>
      <p:bldP spid="135196" grpId="0" animBg="1"/>
      <p:bldP spid="135197" grpId="0" animBg="1"/>
      <p:bldP spid="135198" grpId="0" animBg="1"/>
      <p:bldP spid="135199" grpId="0" animBg="1"/>
      <p:bldP spid="135200" grpId="0" animBg="1"/>
      <p:bldP spid="3997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Правильная пирамида</a:t>
            </a:r>
            <a:r>
              <a:rPr lang="ru-RU" altLang="ru-RU" smtClean="0"/>
              <a:t>.</a:t>
            </a:r>
          </a:p>
        </p:txBody>
      </p:sp>
      <p:sp>
        <p:nvSpPr>
          <p:cNvPr id="3072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5188" name="Rectangle 20"/>
          <p:cNvSpPr>
            <a:spLocks noChangeArrowheads="1"/>
          </p:cNvSpPr>
          <p:nvPr/>
        </p:nvSpPr>
        <p:spPr bwMode="auto">
          <a:xfrm>
            <a:off x="0" y="1628775"/>
            <a:ext cx="8675688"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ru-RU" altLang="ru-RU" sz="2800">
                <a:latin typeface="Cambria" pitchFamily="18" charset="0"/>
              </a:rPr>
              <a:t>	Пирамида называется </a:t>
            </a:r>
            <a:r>
              <a:rPr lang="ru-RU" altLang="ru-RU" sz="2800">
                <a:solidFill>
                  <a:srgbClr val="FF0066"/>
                </a:solidFill>
                <a:latin typeface="Cambria" pitchFamily="18" charset="0"/>
              </a:rPr>
              <a:t>правильной</a:t>
            </a:r>
            <a:r>
              <a:rPr lang="ru-RU" altLang="ru-RU" sz="2800">
                <a:latin typeface="Cambria" pitchFamily="18" charset="0"/>
              </a:rPr>
              <a:t>, если её основание – правильный многоугольник, а отрезок, соединяющий вершину пирамиды с центром основания, является её высотой.</a:t>
            </a:r>
          </a:p>
        </p:txBody>
      </p:sp>
      <p:pic>
        <p:nvPicPr>
          <p:cNvPr id="135189"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3257550"/>
            <a:ext cx="331311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6"/>
          <p:cNvGrpSpPr>
            <a:grpSpLocks/>
          </p:cNvGrpSpPr>
          <p:nvPr/>
        </p:nvGrpSpPr>
        <p:grpSpPr bwMode="auto">
          <a:xfrm>
            <a:off x="4787900" y="3216275"/>
            <a:ext cx="4194175" cy="3641725"/>
            <a:chOff x="1292" y="1373"/>
            <a:chExt cx="3104" cy="3067"/>
          </a:xfrm>
        </p:grpSpPr>
        <p:grpSp>
          <p:nvGrpSpPr>
            <p:cNvPr id="30728" name="Group 49"/>
            <p:cNvGrpSpPr>
              <a:grpSpLocks/>
            </p:cNvGrpSpPr>
            <p:nvPr/>
          </p:nvGrpSpPr>
          <p:grpSpPr bwMode="auto">
            <a:xfrm>
              <a:off x="1292" y="1373"/>
              <a:ext cx="2721" cy="3067"/>
              <a:chOff x="2200" y="1395"/>
              <a:chExt cx="2721" cy="3067"/>
            </a:xfrm>
          </p:grpSpPr>
          <p:sp>
            <p:nvSpPr>
              <p:cNvPr id="30730" name="Text Box 44"/>
              <p:cNvSpPr txBox="1">
                <a:spLocks noChangeArrowheads="1"/>
              </p:cNvSpPr>
              <p:nvPr/>
            </p:nvSpPr>
            <p:spPr bwMode="auto">
              <a:xfrm>
                <a:off x="2200" y="3384"/>
                <a:ext cx="414"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3200" b="1">
                    <a:solidFill>
                      <a:schemeClr val="accent2"/>
                    </a:solidFill>
                    <a:latin typeface="Monotype Corsiva" pitchFamily="66" charset="0"/>
                  </a:rPr>
                  <a:t>А</a:t>
                </a:r>
                <a:r>
                  <a:rPr lang="en-US" altLang="ru-RU" sz="3200" b="1" baseline="-25000">
                    <a:solidFill>
                      <a:schemeClr val="accent2"/>
                    </a:solidFill>
                    <a:latin typeface="Monotype Corsiva" pitchFamily="66" charset="0"/>
                  </a:rPr>
                  <a:t>n</a:t>
                </a:r>
                <a:endParaRPr lang="ru-RU" altLang="ru-RU" sz="3200" b="1" baseline="-25000">
                  <a:solidFill>
                    <a:schemeClr val="accent2"/>
                  </a:solidFill>
                  <a:latin typeface="Monotype Corsiva" pitchFamily="66" charset="0"/>
                </a:endParaRPr>
              </a:p>
            </p:txBody>
          </p:sp>
          <p:grpSp>
            <p:nvGrpSpPr>
              <p:cNvPr id="30731" name="Group 48"/>
              <p:cNvGrpSpPr>
                <a:grpSpLocks/>
              </p:cNvGrpSpPr>
              <p:nvPr/>
            </p:nvGrpSpPr>
            <p:grpSpPr bwMode="auto">
              <a:xfrm>
                <a:off x="2562" y="1395"/>
                <a:ext cx="2359" cy="3067"/>
                <a:chOff x="2562" y="1395"/>
                <a:chExt cx="2359" cy="3067"/>
              </a:xfrm>
            </p:grpSpPr>
            <p:grpSp>
              <p:nvGrpSpPr>
                <p:cNvPr id="30732" name="Group 40"/>
                <p:cNvGrpSpPr>
                  <a:grpSpLocks/>
                </p:cNvGrpSpPr>
                <p:nvPr/>
              </p:nvGrpSpPr>
              <p:grpSpPr bwMode="auto">
                <a:xfrm>
                  <a:off x="2562" y="1678"/>
                  <a:ext cx="2359" cy="2432"/>
                  <a:chOff x="2562" y="1678"/>
                  <a:chExt cx="2359" cy="2432"/>
                </a:xfrm>
              </p:grpSpPr>
              <p:grpSp>
                <p:nvGrpSpPr>
                  <p:cNvPr id="30738" name="Group 24"/>
                  <p:cNvGrpSpPr>
                    <a:grpSpLocks/>
                  </p:cNvGrpSpPr>
                  <p:nvPr/>
                </p:nvGrpSpPr>
                <p:grpSpPr bwMode="auto">
                  <a:xfrm>
                    <a:off x="2562" y="1678"/>
                    <a:ext cx="2359" cy="2342"/>
                    <a:chOff x="657" y="1043"/>
                    <a:chExt cx="2359" cy="2342"/>
                  </a:xfrm>
                </p:grpSpPr>
                <p:grpSp>
                  <p:nvGrpSpPr>
                    <p:cNvPr id="30744" name="Group 15"/>
                    <p:cNvGrpSpPr>
                      <a:grpSpLocks/>
                    </p:cNvGrpSpPr>
                    <p:nvPr/>
                  </p:nvGrpSpPr>
                  <p:grpSpPr bwMode="auto">
                    <a:xfrm>
                      <a:off x="657" y="1043"/>
                      <a:ext cx="2358" cy="2341"/>
                      <a:chOff x="567" y="1361"/>
                      <a:chExt cx="2358" cy="2341"/>
                    </a:xfrm>
                  </p:grpSpPr>
                  <p:sp>
                    <p:nvSpPr>
                      <p:cNvPr id="30749" name="Freeform 11"/>
                      <p:cNvSpPr>
                        <a:spLocks/>
                      </p:cNvSpPr>
                      <p:nvPr/>
                    </p:nvSpPr>
                    <p:spPr bwMode="auto">
                      <a:xfrm>
                        <a:off x="1156" y="1389"/>
                        <a:ext cx="1180" cy="2313"/>
                      </a:xfrm>
                      <a:custGeom>
                        <a:avLst/>
                        <a:gdLst>
                          <a:gd name="T0" fmla="*/ 0 w 1180"/>
                          <a:gd name="T1" fmla="*/ 2313 h 2313"/>
                          <a:gd name="T2" fmla="*/ 1180 w 1180"/>
                          <a:gd name="T3" fmla="*/ 2313 h 2313"/>
                          <a:gd name="T4" fmla="*/ 590 w 1180"/>
                          <a:gd name="T5" fmla="*/ 0 h 2313"/>
                          <a:gd name="T6" fmla="*/ 0 w 1180"/>
                          <a:gd name="T7" fmla="*/ 2313 h 2313"/>
                          <a:gd name="T8" fmla="*/ 0 60000 65536"/>
                          <a:gd name="T9" fmla="*/ 0 60000 65536"/>
                          <a:gd name="T10" fmla="*/ 0 60000 65536"/>
                          <a:gd name="T11" fmla="*/ 0 60000 65536"/>
                          <a:gd name="T12" fmla="*/ 0 w 1180"/>
                          <a:gd name="T13" fmla="*/ 0 h 2313"/>
                          <a:gd name="T14" fmla="*/ 1180 w 1180"/>
                          <a:gd name="T15" fmla="*/ 2313 h 2313"/>
                        </a:gdLst>
                        <a:ahLst/>
                        <a:cxnLst>
                          <a:cxn ang="T8">
                            <a:pos x="T0" y="T1"/>
                          </a:cxn>
                          <a:cxn ang="T9">
                            <a:pos x="T2" y="T3"/>
                          </a:cxn>
                          <a:cxn ang="T10">
                            <a:pos x="T4" y="T5"/>
                          </a:cxn>
                          <a:cxn ang="T11">
                            <a:pos x="T6" y="T7"/>
                          </a:cxn>
                        </a:cxnLst>
                        <a:rect l="T12" t="T13" r="T14" b="T15"/>
                        <a:pathLst>
                          <a:path w="1180" h="2313">
                            <a:moveTo>
                              <a:pt x="0" y="2313"/>
                            </a:moveTo>
                            <a:lnTo>
                              <a:pt x="1180" y="2313"/>
                            </a:lnTo>
                            <a:lnTo>
                              <a:pt x="590" y="0"/>
                            </a:lnTo>
                            <a:lnTo>
                              <a:pt x="0" y="2313"/>
                            </a:lnTo>
                            <a:close/>
                          </a:path>
                        </a:pathLst>
                      </a:custGeom>
                      <a:gradFill rotWithShape="1">
                        <a:gsLst>
                          <a:gs pos="0">
                            <a:srgbClr val="FF9900"/>
                          </a:gs>
                          <a:gs pos="100000">
                            <a:srgbClr val="FFCCFF"/>
                          </a:gs>
                        </a:gsLst>
                        <a:lin ang="2700000" scaled="1"/>
                      </a:gradFill>
                      <a:ln w="19050">
                        <a:solidFill>
                          <a:schemeClr val="tx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0750" name="Freeform 13"/>
                      <p:cNvSpPr>
                        <a:spLocks/>
                      </p:cNvSpPr>
                      <p:nvPr/>
                    </p:nvSpPr>
                    <p:spPr bwMode="auto">
                      <a:xfrm>
                        <a:off x="1746" y="1361"/>
                        <a:ext cx="1179" cy="2341"/>
                      </a:xfrm>
                      <a:custGeom>
                        <a:avLst/>
                        <a:gdLst>
                          <a:gd name="T0" fmla="*/ 590 w 1179"/>
                          <a:gd name="T1" fmla="*/ 2241 h 2358"/>
                          <a:gd name="T2" fmla="*/ 0 w 1179"/>
                          <a:gd name="T3" fmla="*/ 0 h 2358"/>
                          <a:gd name="T4" fmla="*/ 1179 w 1179"/>
                          <a:gd name="T5" fmla="*/ 1811 h 2358"/>
                          <a:gd name="T6" fmla="*/ 590 w 1179"/>
                          <a:gd name="T7" fmla="*/ 2241 h 2358"/>
                          <a:gd name="T8" fmla="*/ 0 60000 65536"/>
                          <a:gd name="T9" fmla="*/ 0 60000 65536"/>
                          <a:gd name="T10" fmla="*/ 0 60000 65536"/>
                          <a:gd name="T11" fmla="*/ 0 60000 65536"/>
                          <a:gd name="T12" fmla="*/ 0 w 1179"/>
                          <a:gd name="T13" fmla="*/ 0 h 2358"/>
                          <a:gd name="T14" fmla="*/ 1179 w 1179"/>
                          <a:gd name="T15" fmla="*/ 2358 h 2358"/>
                        </a:gdLst>
                        <a:ahLst/>
                        <a:cxnLst>
                          <a:cxn ang="T8">
                            <a:pos x="T0" y="T1"/>
                          </a:cxn>
                          <a:cxn ang="T9">
                            <a:pos x="T2" y="T3"/>
                          </a:cxn>
                          <a:cxn ang="T10">
                            <a:pos x="T4" y="T5"/>
                          </a:cxn>
                          <a:cxn ang="T11">
                            <a:pos x="T6" y="T7"/>
                          </a:cxn>
                        </a:cxnLst>
                        <a:rect l="T12" t="T13" r="T14" b="T15"/>
                        <a:pathLst>
                          <a:path w="1179" h="2358">
                            <a:moveTo>
                              <a:pt x="590" y="2358"/>
                            </a:moveTo>
                            <a:lnTo>
                              <a:pt x="0" y="0"/>
                            </a:lnTo>
                            <a:lnTo>
                              <a:pt x="1179" y="1905"/>
                            </a:lnTo>
                            <a:lnTo>
                              <a:pt x="590" y="2358"/>
                            </a:lnTo>
                            <a:close/>
                          </a:path>
                        </a:pathLst>
                      </a:custGeom>
                      <a:gradFill rotWithShape="1">
                        <a:gsLst>
                          <a:gs pos="0">
                            <a:srgbClr val="FF9900"/>
                          </a:gs>
                          <a:gs pos="100000">
                            <a:srgbClr val="FFCCFF"/>
                          </a:gs>
                        </a:gsLst>
                        <a:lin ang="2700000" scaled="1"/>
                      </a:gradFill>
                      <a:ln w="19050">
                        <a:solidFill>
                          <a:schemeClr val="tx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0751" name="Freeform 14"/>
                      <p:cNvSpPr>
                        <a:spLocks/>
                      </p:cNvSpPr>
                      <p:nvPr/>
                    </p:nvSpPr>
                    <p:spPr bwMode="auto">
                      <a:xfrm>
                        <a:off x="567" y="1361"/>
                        <a:ext cx="1179" cy="2341"/>
                      </a:xfrm>
                      <a:custGeom>
                        <a:avLst/>
                        <a:gdLst>
                          <a:gd name="T0" fmla="*/ 589 w 1179"/>
                          <a:gd name="T1" fmla="*/ 2241 h 2358"/>
                          <a:gd name="T2" fmla="*/ 1179 w 1179"/>
                          <a:gd name="T3" fmla="*/ 0 h 2358"/>
                          <a:gd name="T4" fmla="*/ 0 w 1179"/>
                          <a:gd name="T5" fmla="*/ 1811 h 2358"/>
                          <a:gd name="T6" fmla="*/ 589 w 1179"/>
                          <a:gd name="T7" fmla="*/ 2241 h 2358"/>
                          <a:gd name="T8" fmla="*/ 0 60000 65536"/>
                          <a:gd name="T9" fmla="*/ 0 60000 65536"/>
                          <a:gd name="T10" fmla="*/ 0 60000 65536"/>
                          <a:gd name="T11" fmla="*/ 0 60000 65536"/>
                          <a:gd name="T12" fmla="*/ 0 w 1179"/>
                          <a:gd name="T13" fmla="*/ 0 h 2358"/>
                          <a:gd name="T14" fmla="*/ 1179 w 1179"/>
                          <a:gd name="T15" fmla="*/ 2358 h 2358"/>
                        </a:gdLst>
                        <a:ahLst/>
                        <a:cxnLst>
                          <a:cxn ang="T8">
                            <a:pos x="T0" y="T1"/>
                          </a:cxn>
                          <a:cxn ang="T9">
                            <a:pos x="T2" y="T3"/>
                          </a:cxn>
                          <a:cxn ang="T10">
                            <a:pos x="T4" y="T5"/>
                          </a:cxn>
                          <a:cxn ang="T11">
                            <a:pos x="T6" y="T7"/>
                          </a:cxn>
                        </a:cxnLst>
                        <a:rect l="T12" t="T13" r="T14" b="T15"/>
                        <a:pathLst>
                          <a:path w="1179" h="2358">
                            <a:moveTo>
                              <a:pt x="589" y="2358"/>
                            </a:moveTo>
                            <a:lnTo>
                              <a:pt x="1179" y="0"/>
                            </a:lnTo>
                            <a:lnTo>
                              <a:pt x="0" y="1905"/>
                            </a:lnTo>
                            <a:lnTo>
                              <a:pt x="589" y="2358"/>
                            </a:lnTo>
                            <a:close/>
                          </a:path>
                        </a:pathLst>
                      </a:custGeom>
                      <a:gradFill rotWithShape="1">
                        <a:gsLst>
                          <a:gs pos="0">
                            <a:srgbClr val="FF9900"/>
                          </a:gs>
                          <a:gs pos="100000">
                            <a:srgbClr val="FFCCFF"/>
                          </a:gs>
                        </a:gsLst>
                        <a:lin ang="2700000" scaled="1"/>
                      </a:gradFill>
                      <a:ln w="19050">
                        <a:solidFill>
                          <a:schemeClr val="tx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30745" name="Freeform 18"/>
                    <p:cNvSpPr>
                      <a:spLocks/>
                    </p:cNvSpPr>
                    <p:nvPr/>
                  </p:nvSpPr>
                  <p:spPr bwMode="auto">
                    <a:xfrm>
                      <a:off x="657" y="2931"/>
                      <a:ext cx="2359" cy="454"/>
                    </a:xfrm>
                    <a:custGeom>
                      <a:avLst/>
                      <a:gdLst>
                        <a:gd name="T0" fmla="*/ 0 w 2359"/>
                        <a:gd name="T1" fmla="*/ 0 h 454"/>
                        <a:gd name="T2" fmla="*/ 590 w 2359"/>
                        <a:gd name="T3" fmla="*/ 454 h 454"/>
                        <a:gd name="T4" fmla="*/ 1769 w 2359"/>
                        <a:gd name="T5" fmla="*/ 454 h 454"/>
                        <a:gd name="T6" fmla="*/ 2359 w 2359"/>
                        <a:gd name="T7" fmla="*/ 0 h 454"/>
                        <a:gd name="T8" fmla="*/ 0 60000 65536"/>
                        <a:gd name="T9" fmla="*/ 0 60000 65536"/>
                        <a:gd name="T10" fmla="*/ 0 60000 65536"/>
                        <a:gd name="T11" fmla="*/ 0 60000 65536"/>
                        <a:gd name="T12" fmla="*/ 0 w 2359"/>
                        <a:gd name="T13" fmla="*/ 0 h 454"/>
                        <a:gd name="T14" fmla="*/ 2359 w 2359"/>
                        <a:gd name="T15" fmla="*/ 454 h 454"/>
                      </a:gdLst>
                      <a:ahLst/>
                      <a:cxnLst>
                        <a:cxn ang="T8">
                          <a:pos x="T0" y="T1"/>
                        </a:cxn>
                        <a:cxn ang="T9">
                          <a:pos x="T2" y="T3"/>
                        </a:cxn>
                        <a:cxn ang="T10">
                          <a:pos x="T4" y="T5"/>
                        </a:cxn>
                        <a:cxn ang="T11">
                          <a:pos x="T6" y="T7"/>
                        </a:cxn>
                      </a:cxnLst>
                      <a:rect l="T12" t="T13" r="T14" b="T15"/>
                      <a:pathLst>
                        <a:path w="2359" h="454">
                          <a:moveTo>
                            <a:pt x="0" y="0"/>
                          </a:moveTo>
                          <a:lnTo>
                            <a:pt x="590" y="454"/>
                          </a:lnTo>
                          <a:lnTo>
                            <a:pt x="1769" y="454"/>
                          </a:lnTo>
                          <a:lnTo>
                            <a:pt x="2359"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0746" name="Freeform 19"/>
                    <p:cNvSpPr>
                      <a:spLocks/>
                    </p:cNvSpPr>
                    <p:nvPr/>
                  </p:nvSpPr>
                  <p:spPr bwMode="auto">
                    <a:xfrm flipV="1">
                      <a:off x="657" y="2478"/>
                      <a:ext cx="2359" cy="453"/>
                    </a:xfrm>
                    <a:custGeom>
                      <a:avLst/>
                      <a:gdLst>
                        <a:gd name="T0" fmla="*/ 0 w 2359"/>
                        <a:gd name="T1" fmla="*/ 0 h 454"/>
                        <a:gd name="T2" fmla="*/ 590 w 2359"/>
                        <a:gd name="T3" fmla="*/ 447 h 454"/>
                        <a:gd name="T4" fmla="*/ 1769 w 2359"/>
                        <a:gd name="T5" fmla="*/ 447 h 454"/>
                        <a:gd name="T6" fmla="*/ 2359 w 2359"/>
                        <a:gd name="T7" fmla="*/ 0 h 454"/>
                        <a:gd name="T8" fmla="*/ 0 60000 65536"/>
                        <a:gd name="T9" fmla="*/ 0 60000 65536"/>
                        <a:gd name="T10" fmla="*/ 0 60000 65536"/>
                        <a:gd name="T11" fmla="*/ 0 60000 65536"/>
                        <a:gd name="T12" fmla="*/ 0 w 2359"/>
                        <a:gd name="T13" fmla="*/ 0 h 454"/>
                        <a:gd name="T14" fmla="*/ 2359 w 2359"/>
                        <a:gd name="T15" fmla="*/ 454 h 454"/>
                      </a:gdLst>
                      <a:ahLst/>
                      <a:cxnLst>
                        <a:cxn ang="T8">
                          <a:pos x="T0" y="T1"/>
                        </a:cxn>
                        <a:cxn ang="T9">
                          <a:pos x="T2" y="T3"/>
                        </a:cxn>
                        <a:cxn ang="T10">
                          <a:pos x="T4" y="T5"/>
                        </a:cxn>
                        <a:cxn ang="T11">
                          <a:pos x="T6" y="T7"/>
                        </a:cxn>
                      </a:cxnLst>
                      <a:rect l="T12" t="T13" r="T14" b="T15"/>
                      <a:pathLst>
                        <a:path w="2359" h="454">
                          <a:moveTo>
                            <a:pt x="0" y="0"/>
                          </a:moveTo>
                          <a:lnTo>
                            <a:pt x="590" y="454"/>
                          </a:lnTo>
                          <a:lnTo>
                            <a:pt x="1769" y="454"/>
                          </a:lnTo>
                          <a:lnTo>
                            <a:pt x="2359" y="0"/>
                          </a:lnTo>
                        </a:path>
                      </a:pathLst>
                    </a:custGeom>
                    <a:noFill/>
                    <a:ln w="19050">
                      <a:solidFill>
                        <a:srgbClr val="00206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0747" name="Line 20"/>
                    <p:cNvSpPr>
                      <a:spLocks noChangeShapeType="1"/>
                    </p:cNvSpPr>
                    <p:nvPr/>
                  </p:nvSpPr>
                  <p:spPr bwMode="auto">
                    <a:xfrm flipV="1">
                      <a:off x="1247" y="1071"/>
                      <a:ext cx="590" cy="1407"/>
                    </a:xfrm>
                    <a:prstGeom prst="line">
                      <a:avLst/>
                    </a:prstGeom>
                    <a:noFill/>
                    <a:ln w="19050">
                      <a:solidFill>
                        <a:srgbClr val="00206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30748" name="Line 23"/>
                    <p:cNvSpPr>
                      <a:spLocks noChangeShapeType="1"/>
                    </p:cNvSpPr>
                    <p:nvPr/>
                  </p:nvSpPr>
                  <p:spPr bwMode="auto">
                    <a:xfrm flipH="1" flipV="1">
                      <a:off x="1837" y="1071"/>
                      <a:ext cx="589" cy="1407"/>
                    </a:xfrm>
                    <a:prstGeom prst="line">
                      <a:avLst/>
                    </a:prstGeom>
                    <a:noFill/>
                    <a:ln w="19050">
                      <a:solidFill>
                        <a:srgbClr val="00206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30739" name="Oval 27"/>
                  <p:cNvSpPr>
                    <a:spLocks noChangeArrowheads="1"/>
                  </p:cNvSpPr>
                  <p:nvPr/>
                </p:nvSpPr>
                <p:spPr bwMode="auto">
                  <a:xfrm>
                    <a:off x="2563" y="3021"/>
                    <a:ext cx="2358" cy="1089"/>
                  </a:xfrm>
                  <a:prstGeom prst="ellipse">
                    <a:avLst/>
                  </a:prstGeom>
                  <a:noFill/>
                  <a:ln w="28575">
                    <a:solidFill>
                      <a:srgbClr val="00206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0740" name="Line 35"/>
                  <p:cNvSpPr>
                    <a:spLocks noChangeShapeType="1"/>
                  </p:cNvSpPr>
                  <p:nvPr/>
                </p:nvSpPr>
                <p:spPr bwMode="auto">
                  <a:xfrm>
                    <a:off x="3730" y="1706"/>
                    <a:ext cx="12" cy="1815"/>
                  </a:xfrm>
                  <a:prstGeom prst="line">
                    <a:avLst/>
                  </a:prstGeom>
                  <a:noFill/>
                  <a:ln w="19050">
                    <a:solidFill>
                      <a:srgbClr val="00206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30741" name="Line 37"/>
                  <p:cNvSpPr>
                    <a:spLocks noChangeShapeType="1"/>
                  </p:cNvSpPr>
                  <p:nvPr/>
                </p:nvSpPr>
                <p:spPr bwMode="auto">
                  <a:xfrm flipH="1">
                    <a:off x="3152" y="3521"/>
                    <a:ext cx="590" cy="499"/>
                  </a:xfrm>
                  <a:prstGeom prst="line">
                    <a:avLst/>
                  </a:prstGeom>
                  <a:noFill/>
                  <a:ln w="19050">
                    <a:solidFill>
                      <a:srgbClr val="00206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30742" name="Oval 36"/>
                  <p:cNvSpPr>
                    <a:spLocks noChangeArrowheads="1"/>
                  </p:cNvSpPr>
                  <p:nvPr/>
                </p:nvSpPr>
                <p:spPr bwMode="auto">
                  <a:xfrm>
                    <a:off x="3717" y="3482"/>
                    <a:ext cx="45" cy="46"/>
                  </a:xfrm>
                  <a:prstGeom prst="ellipse">
                    <a:avLst/>
                  </a:prstGeom>
                  <a:solidFill>
                    <a:srgbClr val="FFCCFF"/>
                  </a:solidFill>
                  <a:ln w="9525">
                    <a:solidFill>
                      <a:schemeClr val="tx1"/>
                    </a:solidFill>
                    <a:round/>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0743" name="Freeform 39"/>
                  <p:cNvSpPr>
                    <a:spLocks/>
                  </p:cNvSpPr>
                  <p:nvPr/>
                </p:nvSpPr>
                <p:spPr bwMode="auto">
                  <a:xfrm>
                    <a:off x="3651" y="3327"/>
                    <a:ext cx="91" cy="273"/>
                  </a:xfrm>
                  <a:custGeom>
                    <a:avLst/>
                    <a:gdLst>
                      <a:gd name="T0" fmla="*/ 0 w 91"/>
                      <a:gd name="T1" fmla="*/ 273 h 273"/>
                      <a:gd name="T2" fmla="*/ 0 w 91"/>
                      <a:gd name="T3" fmla="*/ 91 h 273"/>
                      <a:gd name="T4" fmla="*/ 91 w 91"/>
                      <a:gd name="T5" fmla="*/ 0 h 273"/>
                      <a:gd name="T6" fmla="*/ 0 60000 65536"/>
                      <a:gd name="T7" fmla="*/ 0 60000 65536"/>
                      <a:gd name="T8" fmla="*/ 0 60000 65536"/>
                      <a:gd name="T9" fmla="*/ 0 w 91"/>
                      <a:gd name="T10" fmla="*/ 0 h 273"/>
                      <a:gd name="T11" fmla="*/ 91 w 91"/>
                      <a:gd name="T12" fmla="*/ 273 h 273"/>
                    </a:gdLst>
                    <a:ahLst/>
                    <a:cxnLst>
                      <a:cxn ang="T6">
                        <a:pos x="T0" y="T1"/>
                      </a:cxn>
                      <a:cxn ang="T7">
                        <a:pos x="T2" y="T3"/>
                      </a:cxn>
                      <a:cxn ang="T8">
                        <a:pos x="T4" y="T5"/>
                      </a:cxn>
                    </a:cxnLst>
                    <a:rect l="T9" t="T10" r="T11" b="T12"/>
                    <a:pathLst>
                      <a:path w="91" h="273">
                        <a:moveTo>
                          <a:pt x="0" y="273"/>
                        </a:moveTo>
                        <a:lnTo>
                          <a:pt x="0" y="91"/>
                        </a:lnTo>
                        <a:lnTo>
                          <a:pt x="91" y="0"/>
                        </a:lnTo>
                      </a:path>
                    </a:pathLst>
                  </a:custGeom>
                  <a:noFill/>
                  <a:ln w="19050">
                    <a:solidFill>
                      <a:srgbClr val="00206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30733" name="Text Box 42"/>
                <p:cNvSpPr txBox="1">
                  <a:spLocks noChangeArrowheads="1"/>
                </p:cNvSpPr>
                <p:nvPr/>
              </p:nvSpPr>
              <p:spPr bwMode="auto">
                <a:xfrm>
                  <a:off x="2812" y="3965"/>
                  <a:ext cx="410"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3200" b="1">
                      <a:solidFill>
                        <a:schemeClr val="accent2"/>
                      </a:solidFill>
                      <a:latin typeface="Monotype Corsiva" pitchFamily="66" charset="0"/>
                    </a:rPr>
                    <a:t>А</a:t>
                  </a:r>
                  <a:r>
                    <a:rPr lang="ru-RU" altLang="ru-RU" sz="3200" b="1" baseline="-25000">
                      <a:solidFill>
                        <a:schemeClr val="accent2"/>
                      </a:solidFill>
                      <a:latin typeface="Monotype Corsiva" pitchFamily="66" charset="0"/>
                    </a:rPr>
                    <a:t>1</a:t>
                  </a:r>
                </a:p>
              </p:txBody>
            </p:sp>
            <p:sp>
              <p:nvSpPr>
                <p:cNvPr id="30734" name="Text Box 43"/>
                <p:cNvSpPr txBox="1">
                  <a:spLocks noChangeArrowheads="1"/>
                </p:cNvSpPr>
                <p:nvPr/>
              </p:nvSpPr>
              <p:spPr bwMode="auto">
                <a:xfrm>
                  <a:off x="4173" y="3974"/>
                  <a:ext cx="410"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3200" b="1">
                      <a:solidFill>
                        <a:schemeClr val="accent2"/>
                      </a:solidFill>
                      <a:latin typeface="Monotype Corsiva" pitchFamily="66" charset="0"/>
                    </a:rPr>
                    <a:t>А</a:t>
                  </a:r>
                  <a:r>
                    <a:rPr lang="ru-RU" altLang="ru-RU" sz="3200" b="1" baseline="-25000">
                      <a:solidFill>
                        <a:schemeClr val="accent2"/>
                      </a:solidFill>
                      <a:latin typeface="Monotype Corsiva" pitchFamily="66" charset="0"/>
                    </a:rPr>
                    <a:t>2</a:t>
                  </a:r>
                </a:p>
              </p:txBody>
            </p:sp>
            <p:sp>
              <p:nvSpPr>
                <p:cNvPr id="30735" name="Text Box 45"/>
                <p:cNvSpPr txBox="1">
                  <a:spLocks noChangeArrowheads="1"/>
                </p:cNvSpPr>
                <p:nvPr/>
              </p:nvSpPr>
              <p:spPr bwMode="auto">
                <a:xfrm>
                  <a:off x="3617" y="1395"/>
                  <a:ext cx="298"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3200" b="1">
                      <a:solidFill>
                        <a:schemeClr val="accent2"/>
                      </a:solidFill>
                      <a:latin typeface="Monotype Corsiva" pitchFamily="66" charset="0"/>
                    </a:rPr>
                    <a:t>P</a:t>
                  </a:r>
                  <a:endParaRPr lang="ru-RU" altLang="ru-RU" sz="3200" b="1">
                    <a:solidFill>
                      <a:schemeClr val="accent2"/>
                    </a:solidFill>
                    <a:latin typeface="Monotype Corsiva" pitchFamily="66" charset="0"/>
                  </a:endParaRPr>
                </a:p>
              </p:txBody>
            </p:sp>
            <p:sp>
              <p:nvSpPr>
                <p:cNvPr id="30736" name="Text Box 46"/>
                <p:cNvSpPr txBox="1">
                  <a:spLocks noChangeArrowheads="1"/>
                </p:cNvSpPr>
                <p:nvPr/>
              </p:nvSpPr>
              <p:spPr bwMode="auto">
                <a:xfrm>
                  <a:off x="3702" y="2473"/>
                  <a:ext cx="269"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3200" b="1">
                      <a:solidFill>
                        <a:schemeClr val="accent2"/>
                      </a:solidFill>
                      <a:latin typeface="Monotype Corsiva" pitchFamily="66" charset="0"/>
                    </a:rPr>
                    <a:t>h</a:t>
                  </a:r>
                  <a:endParaRPr lang="ru-RU" altLang="ru-RU" sz="3200" b="1">
                    <a:solidFill>
                      <a:schemeClr val="accent2"/>
                    </a:solidFill>
                    <a:latin typeface="Monotype Corsiva" pitchFamily="66" charset="0"/>
                  </a:endParaRPr>
                </a:p>
              </p:txBody>
            </p:sp>
            <p:sp>
              <p:nvSpPr>
                <p:cNvPr id="30737" name="Text Box 47"/>
                <p:cNvSpPr txBox="1">
                  <a:spLocks noChangeArrowheads="1"/>
                </p:cNvSpPr>
                <p:nvPr/>
              </p:nvSpPr>
              <p:spPr bwMode="auto">
                <a:xfrm>
                  <a:off x="3702" y="3322"/>
                  <a:ext cx="317"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3200" b="1">
                      <a:solidFill>
                        <a:schemeClr val="accent2"/>
                      </a:solidFill>
                      <a:latin typeface="Monotype Corsiva" pitchFamily="66" charset="0"/>
                    </a:rPr>
                    <a:t>O</a:t>
                  </a:r>
                  <a:endParaRPr lang="ru-RU" altLang="ru-RU" sz="3200" b="1">
                    <a:solidFill>
                      <a:schemeClr val="accent2"/>
                    </a:solidFill>
                    <a:latin typeface="Monotype Corsiva" pitchFamily="66" charset="0"/>
                  </a:endParaRPr>
                </a:p>
              </p:txBody>
            </p:sp>
          </p:grpSp>
        </p:grpSp>
        <p:sp>
          <p:nvSpPr>
            <p:cNvPr id="30729" name="Text Box 43"/>
            <p:cNvSpPr txBox="1">
              <a:spLocks noChangeArrowheads="1"/>
            </p:cNvSpPr>
            <p:nvPr/>
          </p:nvSpPr>
          <p:spPr bwMode="auto">
            <a:xfrm>
              <a:off x="3986" y="3378"/>
              <a:ext cx="410"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3200" b="1">
                  <a:solidFill>
                    <a:schemeClr val="accent2"/>
                  </a:solidFill>
                  <a:latin typeface="Monotype Corsiva" pitchFamily="66" charset="0"/>
                </a:rPr>
                <a:t>А</a:t>
              </a:r>
              <a:r>
                <a:rPr lang="ru-RU" altLang="ru-RU" sz="3200" b="1" baseline="-25000">
                  <a:solidFill>
                    <a:schemeClr val="accent2"/>
                  </a:solidFill>
                  <a:latin typeface="Monotype Corsiva" pitchFamily="66" charset="0"/>
                </a:rPr>
                <a:t>3</a:t>
              </a:r>
            </a:p>
          </p:txBody>
        </p:sp>
      </p:grpSp>
      <p:sp>
        <p:nvSpPr>
          <p:cNvPr id="135215" name="Text Box 47"/>
          <p:cNvSpPr txBox="1">
            <a:spLocks noChangeArrowheads="1"/>
          </p:cNvSpPr>
          <p:nvPr/>
        </p:nvSpPr>
        <p:spPr bwMode="auto">
          <a:xfrm>
            <a:off x="2843213" y="3573463"/>
            <a:ext cx="2952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ABCD – </a:t>
            </a:r>
            <a:r>
              <a:rPr lang="ru-RU" altLang="ru-RU" sz="2400">
                <a:latin typeface="Cambria" pitchFamily="18" charset="0"/>
              </a:rPr>
              <a:t>квадрат, </a:t>
            </a:r>
            <a:r>
              <a:rPr lang="en-US" altLang="ru-RU" sz="2400">
                <a:latin typeface="Cambria" pitchFamily="18" charset="0"/>
              </a:rPr>
              <a:t/>
            </a:r>
            <a:br>
              <a:rPr lang="en-US" altLang="ru-RU" sz="2400">
                <a:latin typeface="Cambria" pitchFamily="18" charset="0"/>
              </a:rPr>
            </a:br>
            <a:r>
              <a:rPr lang="en-US" altLang="ru-RU" sz="2400">
                <a:latin typeface="Cambria" pitchFamily="18" charset="0"/>
              </a:rPr>
              <a:t>PO</a:t>
            </a:r>
            <a:r>
              <a:rPr lang="ru-RU" altLang="ru-RU" sz="2400">
                <a:latin typeface="Cambria" pitchFamily="18" charset="0"/>
              </a:rPr>
              <a:t> – высота,  </a:t>
            </a:r>
            <a:r>
              <a:rPr lang="en-US" altLang="ru-RU" sz="2400">
                <a:latin typeface="Cambria" pitchFamily="18" charset="0"/>
              </a:rPr>
              <a:t>OA=OB=OC=OD=R</a:t>
            </a:r>
            <a:r>
              <a:rPr lang="ru-RU" altLang="ru-RU" sz="2400" baseline="-25000">
                <a:latin typeface="Cambria" pitchFamily="18" charset="0"/>
              </a:rPr>
              <a:t>оп</a:t>
            </a:r>
            <a:endParaRPr lang="ru-RU" altLang="ru-RU" sz="2400">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35188">
                                            <p:txEl>
                                              <p:pRg st="0" end="0"/>
                                            </p:txEl>
                                          </p:spTgt>
                                        </p:tgtEl>
                                        <p:attrNameLst>
                                          <p:attrName>style.visibility</p:attrName>
                                        </p:attrNameLst>
                                      </p:cBhvr>
                                      <p:to>
                                        <p:strVal val="visible"/>
                                      </p:to>
                                    </p:set>
                                    <p:animEffect transition="in" filter="wipe(up)">
                                      <p:cBhvr>
                                        <p:cTn id="7" dur="500"/>
                                        <p:tgtEl>
                                          <p:spTgt spid="13518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5189"/>
                                        </p:tgtEl>
                                        <p:attrNameLst>
                                          <p:attrName>style.visibility</p:attrName>
                                        </p:attrNameLst>
                                      </p:cBhvr>
                                      <p:to>
                                        <p:strVal val="visible"/>
                                      </p:to>
                                    </p:set>
                                    <p:animEffect transition="in" filter="fade">
                                      <p:cBhvr>
                                        <p:cTn id="12" dur="500"/>
                                        <p:tgtEl>
                                          <p:spTgt spid="1351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5215"/>
                                        </p:tgtEl>
                                        <p:attrNameLst>
                                          <p:attrName>style.visibility</p:attrName>
                                        </p:attrNameLst>
                                      </p:cBhvr>
                                      <p:to>
                                        <p:strVal val="visible"/>
                                      </p:to>
                                    </p:set>
                                    <p:animEffect transition="in" filter="wipe(left)">
                                      <p:cBhvr>
                                        <p:cTn id="17" dur="500"/>
                                        <p:tgtEl>
                                          <p:spTgt spid="1352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Правильная пирамида</a:t>
            </a:r>
            <a:r>
              <a:rPr lang="ru-RU" altLang="ru-RU" smtClean="0"/>
              <a:t>.</a:t>
            </a:r>
          </a:p>
        </p:txBody>
      </p:sp>
      <p:sp>
        <p:nvSpPr>
          <p:cNvPr id="3174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132"/>
          <p:cNvGrpSpPr>
            <a:grpSpLocks/>
          </p:cNvGrpSpPr>
          <p:nvPr/>
        </p:nvGrpSpPr>
        <p:grpSpPr bwMode="auto">
          <a:xfrm>
            <a:off x="5857875" y="4056063"/>
            <a:ext cx="2570163" cy="2230437"/>
            <a:chOff x="3690" y="2555"/>
            <a:chExt cx="1619" cy="1405"/>
          </a:xfrm>
        </p:grpSpPr>
        <p:sp>
          <p:nvSpPr>
            <p:cNvPr id="31823" name="Freeform 41"/>
            <p:cNvSpPr>
              <a:spLocks/>
            </p:cNvSpPr>
            <p:nvPr/>
          </p:nvSpPr>
          <p:spPr bwMode="auto">
            <a:xfrm>
              <a:off x="3703" y="2568"/>
              <a:ext cx="1587" cy="1373"/>
            </a:xfrm>
            <a:custGeom>
              <a:avLst/>
              <a:gdLst>
                <a:gd name="T0" fmla="*/ 397 w 1587"/>
                <a:gd name="T1" fmla="*/ 1373 h 1373"/>
                <a:gd name="T2" fmla="*/ 0 w 1587"/>
                <a:gd name="T3" fmla="*/ 683 h 1373"/>
                <a:gd name="T4" fmla="*/ 397 w 1587"/>
                <a:gd name="T5" fmla="*/ 0 h 1373"/>
                <a:gd name="T6" fmla="*/ 1190 w 1587"/>
                <a:gd name="T7" fmla="*/ 0 h 1373"/>
                <a:gd name="T8" fmla="*/ 1587 w 1587"/>
                <a:gd name="T9" fmla="*/ 683 h 1373"/>
                <a:gd name="T10" fmla="*/ 1190 w 1587"/>
                <a:gd name="T11" fmla="*/ 1373 h 1373"/>
                <a:gd name="T12" fmla="*/ 397 w 1587"/>
                <a:gd name="T13" fmla="*/ 1373 h 1373"/>
                <a:gd name="T14" fmla="*/ 0 60000 65536"/>
                <a:gd name="T15" fmla="*/ 0 60000 65536"/>
                <a:gd name="T16" fmla="*/ 0 60000 65536"/>
                <a:gd name="T17" fmla="*/ 0 60000 65536"/>
                <a:gd name="T18" fmla="*/ 0 60000 65536"/>
                <a:gd name="T19" fmla="*/ 0 60000 65536"/>
                <a:gd name="T20" fmla="*/ 0 60000 65536"/>
                <a:gd name="T21" fmla="*/ 0 w 1587"/>
                <a:gd name="T22" fmla="*/ 0 h 1373"/>
                <a:gd name="T23" fmla="*/ 1587 w 1587"/>
                <a:gd name="T24" fmla="*/ 1373 h 13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7" h="1373">
                  <a:moveTo>
                    <a:pt x="397" y="1373"/>
                  </a:moveTo>
                  <a:lnTo>
                    <a:pt x="0" y="683"/>
                  </a:lnTo>
                  <a:lnTo>
                    <a:pt x="397" y="0"/>
                  </a:lnTo>
                  <a:lnTo>
                    <a:pt x="1190" y="0"/>
                  </a:lnTo>
                  <a:lnTo>
                    <a:pt x="1587" y="683"/>
                  </a:lnTo>
                  <a:lnTo>
                    <a:pt x="1190" y="1373"/>
                  </a:lnTo>
                  <a:lnTo>
                    <a:pt x="397" y="1373"/>
                  </a:lnTo>
                  <a:close/>
                </a:path>
              </a:pathLst>
            </a:custGeom>
            <a:solidFill>
              <a:srgbClr val="FFFF00"/>
            </a:solidFill>
            <a:ln w="0">
              <a:solidFill>
                <a:srgbClr val="FFFF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24" name="Line 67"/>
            <p:cNvSpPr>
              <a:spLocks noChangeShapeType="1"/>
            </p:cNvSpPr>
            <p:nvPr/>
          </p:nvSpPr>
          <p:spPr bwMode="auto">
            <a:xfrm>
              <a:off x="4100" y="3941"/>
              <a:ext cx="793" cy="1"/>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25" name="Line 68"/>
            <p:cNvSpPr>
              <a:spLocks noChangeShapeType="1"/>
            </p:cNvSpPr>
            <p:nvPr/>
          </p:nvSpPr>
          <p:spPr bwMode="auto">
            <a:xfrm>
              <a:off x="3703" y="3251"/>
              <a:ext cx="397" cy="690"/>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26" name="Line 69"/>
            <p:cNvSpPr>
              <a:spLocks noChangeShapeType="1"/>
            </p:cNvSpPr>
            <p:nvPr/>
          </p:nvSpPr>
          <p:spPr bwMode="auto">
            <a:xfrm flipH="1">
              <a:off x="3703" y="2568"/>
              <a:ext cx="397" cy="683"/>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27" name="Line 70"/>
            <p:cNvSpPr>
              <a:spLocks noChangeShapeType="1"/>
            </p:cNvSpPr>
            <p:nvPr/>
          </p:nvSpPr>
          <p:spPr bwMode="auto">
            <a:xfrm>
              <a:off x="4100" y="2568"/>
              <a:ext cx="793" cy="1"/>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28" name="Line 71"/>
            <p:cNvSpPr>
              <a:spLocks noChangeShapeType="1"/>
            </p:cNvSpPr>
            <p:nvPr/>
          </p:nvSpPr>
          <p:spPr bwMode="auto">
            <a:xfrm>
              <a:off x="4893" y="2568"/>
              <a:ext cx="397" cy="683"/>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29" name="Line 72"/>
            <p:cNvSpPr>
              <a:spLocks noChangeShapeType="1"/>
            </p:cNvSpPr>
            <p:nvPr/>
          </p:nvSpPr>
          <p:spPr bwMode="auto">
            <a:xfrm flipH="1">
              <a:off x="4893" y="3251"/>
              <a:ext cx="397" cy="690"/>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30" name="Oval 89"/>
            <p:cNvSpPr>
              <a:spLocks noChangeArrowheads="1"/>
            </p:cNvSpPr>
            <p:nvPr/>
          </p:nvSpPr>
          <p:spPr bwMode="auto">
            <a:xfrm>
              <a:off x="4483" y="3238"/>
              <a:ext cx="33" cy="33"/>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31" name="Oval 96"/>
            <p:cNvSpPr>
              <a:spLocks noChangeArrowheads="1"/>
            </p:cNvSpPr>
            <p:nvPr/>
          </p:nvSpPr>
          <p:spPr bwMode="auto">
            <a:xfrm>
              <a:off x="4880" y="2555"/>
              <a:ext cx="33" cy="33"/>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32" name="Oval 97"/>
            <p:cNvSpPr>
              <a:spLocks noChangeArrowheads="1"/>
            </p:cNvSpPr>
            <p:nvPr/>
          </p:nvSpPr>
          <p:spPr bwMode="auto">
            <a:xfrm>
              <a:off x="4880" y="3928"/>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33" name="Oval 98"/>
            <p:cNvSpPr>
              <a:spLocks noChangeArrowheads="1"/>
            </p:cNvSpPr>
            <p:nvPr/>
          </p:nvSpPr>
          <p:spPr bwMode="auto">
            <a:xfrm>
              <a:off x="4087" y="3928"/>
              <a:ext cx="32"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34" name="Oval 99"/>
            <p:cNvSpPr>
              <a:spLocks noChangeArrowheads="1"/>
            </p:cNvSpPr>
            <p:nvPr/>
          </p:nvSpPr>
          <p:spPr bwMode="auto">
            <a:xfrm>
              <a:off x="4087" y="2555"/>
              <a:ext cx="32" cy="33"/>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35" name="Oval 100"/>
            <p:cNvSpPr>
              <a:spLocks noChangeArrowheads="1"/>
            </p:cNvSpPr>
            <p:nvPr/>
          </p:nvSpPr>
          <p:spPr bwMode="auto">
            <a:xfrm>
              <a:off x="3690" y="3238"/>
              <a:ext cx="32" cy="33"/>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36" name="Oval 101"/>
            <p:cNvSpPr>
              <a:spLocks noChangeArrowheads="1"/>
            </p:cNvSpPr>
            <p:nvPr/>
          </p:nvSpPr>
          <p:spPr bwMode="auto">
            <a:xfrm>
              <a:off x="4087" y="3928"/>
              <a:ext cx="32"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37" name="Oval 102"/>
            <p:cNvSpPr>
              <a:spLocks noChangeArrowheads="1"/>
            </p:cNvSpPr>
            <p:nvPr/>
          </p:nvSpPr>
          <p:spPr bwMode="auto">
            <a:xfrm>
              <a:off x="5277" y="3238"/>
              <a:ext cx="32" cy="33"/>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38" name="Oval 103"/>
            <p:cNvSpPr>
              <a:spLocks noChangeArrowheads="1"/>
            </p:cNvSpPr>
            <p:nvPr/>
          </p:nvSpPr>
          <p:spPr bwMode="auto">
            <a:xfrm>
              <a:off x="4880" y="3928"/>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39" name="Oval 104"/>
            <p:cNvSpPr>
              <a:spLocks noChangeArrowheads="1"/>
            </p:cNvSpPr>
            <p:nvPr/>
          </p:nvSpPr>
          <p:spPr bwMode="auto">
            <a:xfrm>
              <a:off x="4087" y="3928"/>
              <a:ext cx="32"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grpSp>
        <p:nvGrpSpPr>
          <p:cNvPr id="3" name="Group 128"/>
          <p:cNvGrpSpPr>
            <a:grpSpLocks/>
          </p:cNvGrpSpPr>
          <p:nvPr/>
        </p:nvGrpSpPr>
        <p:grpSpPr bwMode="auto">
          <a:xfrm>
            <a:off x="808038" y="4738688"/>
            <a:ext cx="1785937" cy="1547812"/>
            <a:chOff x="509" y="2985"/>
            <a:chExt cx="1125" cy="975"/>
          </a:xfrm>
        </p:grpSpPr>
        <p:sp>
          <p:nvSpPr>
            <p:cNvPr id="31815" name="Freeform 45"/>
            <p:cNvSpPr>
              <a:spLocks/>
            </p:cNvSpPr>
            <p:nvPr/>
          </p:nvSpPr>
          <p:spPr bwMode="auto">
            <a:xfrm>
              <a:off x="522" y="2998"/>
              <a:ext cx="1093" cy="943"/>
            </a:xfrm>
            <a:custGeom>
              <a:avLst/>
              <a:gdLst>
                <a:gd name="T0" fmla="*/ 0 w 1093"/>
                <a:gd name="T1" fmla="*/ 943 h 943"/>
                <a:gd name="T2" fmla="*/ 546 w 1093"/>
                <a:gd name="T3" fmla="*/ 0 h 943"/>
                <a:gd name="T4" fmla="*/ 1093 w 1093"/>
                <a:gd name="T5" fmla="*/ 943 h 943"/>
                <a:gd name="T6" fmla="*/ 0 w 1093"/>
                <a:gd name="T7" fmla="*/ 943 h 943"/>
                <a:gd name="T8" fmla="*/ 0 60000 65536"/>
                <a:gd name="T9" fmla="*/ 0 60000 65536"/>
                <a:gd name="T10" fmla="*/ 0 60000 65536"/>
                <a:gd name="T11" fmla="*/ 0 60000 65536"/>
                <a:gd name="T12" fmla="*/ 0 w 1093"/>
                <a:gd name="T13" fmla="*/ 0 h 943"/>
                <a:gd name="T14" fmla="*/ 1093 w 1093"/>
                <a:gd name="T15" fmla="*/ 943 h 943"/>
              </a:gdLst>
              <a:ahLst/>
              <a:cxnLst>
                <a:cxn ang="T8">
                  <a:pos x="T0" y="T1"/>
                </a:cxn>
                <a:cxn ang="T9">
                  <a:pos x="T2" y="T3"/>
                </a:cxn>
                <a:cxn ang="T10">
                  <a:pos x="T4" y="T5"/>
                </a:cxn>
                <a:cxn ang="T11">
                  <a:pos x="T6" y="T7"/>
                </a:cxn>
              </a:cxnLst>
              <a:rect l="T12" t="T13" r="T14" b="T15"/>
              <a:pathLst>
                <a:path w="1093" h="943">
                  <a:moveTo>
                    <a:pt x="0" y="943"/>
                  </a:moveTo>
                  <a:lnTo>
                    <a:pt x="546" y="0"/>
                  </a:lnTo>
                  <a:lnTo>
                    <a:pt x="1093" y="943"/>
                  </a:lnTo>
                  <a:lnTo>
                    <a:pt x="0" y="943"/>
                  </a:lnTo>
                  <a:close/>
                </a:path>
              </a:pathLst>
            </a:custGeom>
            <a:solidFill>
              <a:srgbClr val="FDDBF2"/>
            </a:solidFill>
            <a:ln w="0">
              <a:solidFill>
                <a:srgbClr val="FDDBF2"/>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16" name="Line 60"/>
            <p:cNvSpPr>
              <a:spLocks noChangeShapeType="1"/>
            </p:cNvSpPr>
            <p:nvPr/>
          </p:nvSpPr>
          <p:spPr bwMode="auto">
            <a:xfrm>
              <a:off x="522" y="3941"/>
              <a:ext cx="1093" cy="1"/>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17" name="Line 61"/>
            <p:cNvSpPr>
              <a:spLocks noChangeShapeType="1"/>
            </p:cNvSpPr>
            <p:nvPr/>
          </p:nvSpPr>
          <p:spPr bwMode="auto">
            <a:xfrm flipH="1">
              <a:off x="522" y="2998"/>
              <a:ext cx="546" cy="943"/>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18" name="Line 62"/>
            <p:cNvSpPr>
              <a:spLocks noChangeShapeType="1"/>
            </p:cNvSpPr>
            <p:nvPr/>
          </p:nvSpPr>
          <p:spPr bwMode="auto">
            <a:xfrm>
              <a:off x="1068" y="2998"/>
              <a:ext cx="547" cy="943"/>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19" name="Oval 91"/>
            <p:cNvSpPr>
              <a:spLocks noChangeArrowheads="1"/>
            </p:cNvSpPr>
            <p:nvPr/>
          </p:nvSpPr>
          <p:spPr bwMode="auto">
            <a:xfrm>
              <a:off x="1055" y="3616"/>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20" name="Oval 108"/>
            <p:cNvSpPr>
              <a:spLocks noChangeArrowheads="1"/>
            </p:cNvSpPr>
            <p:nvPr/>
          </p:nvSpPr>
          <p:spPr bwMode="auto">
            <a:xfrm>
              <a:off x="1055" y="2985"/>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21" name="Oval 109"/>
            <p:cNvSpPr>
              <a:spLocks noChangeArrowheads="1"/>
            </p:cNvSpPr>
            <p:nvPr/>
          </p:nvSpPr>
          <p:spPr bwMode="auto">
            <a:xfrm>
              <a:off x="1602" y="3928"/>
              <a:ext cx="32"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22" name="Oval 114"/>
            <p:cNvSpPr>
              <a:spLocks noChangeArrowheads="1"/>
            </p:cNvSpPr>
            <p:nvPr/>
          </p:nvSpPr>
          <p:spPr bwMode="auto">
            <a:xfrm>
              <a:off x="509" y="3928"/>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grpSp>
        <p:nvGrpSpPr>
          <p:cNvPr id="4" name="Group 130"/>
          <p:cNvGrpSpPr>
            <a:grpSpLocks/>
          </p:cNvGrpSpPr>
          <p:nvPr/>
        </p:nvGrpSpPr>
        <p:grpSpPr bwMode="auto">
          <a:xfrm>
            <a:off x="3017838" y="4491038"/>
            <a:ext cx="1797050" cy="1795462"/>
            <a:chOff x="1901" y="2829"/>
            <a:chExt cx="1132" cy="1131"/>
          </a:xfrm>
        </p:grpSpPr>
        <p:sp>
          <p:nvSpPr>
            <p:cNvPr id="31805" name="Rectangle 43"/>
            <p:cNvSpPr>
              <a:spLocks noChangeArrowheads="1"/>
            </p:cNvSpPr>
            <p:nvPr/>
          </p:nvSpPr>
          <p:spPr bwMode="auto">
            <a:xfrm>
              <a:off x="1914" y="2842"/>
              <a:ext cx="1099" cy="1099"/>
            </a:xfrm>
            <a:prstGeom prst="rect">
              <a:avLst/>
            </a:prstGeom>
            <a:solidFill>
              <a:srgbClr val="E6FDD7"/>
            </a:solidFill>
            <a:ln w="0">
              <a:solidFill>
                <a:srgbClr val="E6FDD7"/>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06" name="Line 63"/>
            <p:cNvSpPr>
              <a:spLocks noChangeShapeType="1"/>
            </p:cNvSpPr>
            <p:nvPr/>
          </p:nvSpPr>
          <p:spPr bwMode="auto">
            <a:xfrm>
              <a:off x="1914" y="3941"/>
              <a:ext cx="1099" cy="1"/>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07" name="Line 64"/>
            <p:cNvSpPr>
              <a:spLocks noChangeShapeType="1"/>
            </p:cNvSpPr>
            <p:nvPr/>
          </p:nvSpPr>
          <p:spPr bwMode="auto">
            <a:xfrm>
              <a:off x="3013" y="2842"/>
              <a:ext cx="1" cy="1099"/>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08" name="Line 65"/>
            <p:cNvSpPr>
              <a:spLocks noChangeShapeType="1"/>
            </p:cNvSpPr>
            <p:nvPr/>
          </p:nvSpPr>
          <p:spPr bwMode="auto">
            <a:xfrm>
              <a:off x="1914" y="2842"/>
              <a:ext cx="1099" cy="1"/>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09" name="Line 66"/>
            <p:cNvSpPr>
              <a:spLocks noChangeShapeType="1"/>
            </p:cNvSpPr>
            <p:nvPr/>
          </p:nvSpPr>
          <p:spPr bwMode="auto">
            <a:xfrm>
              <a:off x="1914" y="2842"/>
              <a:ext cx="1" cy="1099"/>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810" name="Oval 90"/>
            <p:cNvSpPr>
              <a:spLocks noChangeArrowheads="1"/>
            </p:cNvSpPr>
            <p:nvPr/>
          </p:nvSpPr>
          <p:spPr bwMode="auto">
            <a:xfrm>
              <a:off x="2454" y="3381"/>
              <a:ext cx="32" cy="33"/>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11" name="Oval 105"/>
            <p:cNvSpPr>
              <a:spLocks noChangeArrowheads="1"/>
            </p:cNvSpPr>
            <p:nvPr/>
          </p:nvSpPr>
          <p:spPr bwMode="auto">
            <a:xfrm>
              <a:off x="1901" y="2829"/>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12" name="Oval 106"/>
            <p:cNvSpPr>
              <a:spLocks noChangeArrowheads="1"/>
            </p:cNvSpPr>
            <p:nvPr/>
          </p:nvSpPr>
          <p:spPr bwMode="auto">
            <a:xfrm>
              <a:off x="3000" y="2829"/>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13" name="Oval 107"/>
            <p:cNvSpPr>
              <a:spLocks noChangeArrowheads="1"/>
            </p:cNvSpPr>
            <p:nvPr/>
          </p:nvSpPr>
          <p:spPr bwMode="auto">
            <a:xfrm>
              <a:off x="3000" y="3928"/>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14" name="Oval 124"/>
            <p:cNvSpPr>
              <a:spLocks noChangeArrowheads="1"/>
            </p:cNvSpPr>
            <p:nvPr/>
          </p:nvSpPr>
          <p:spPr bwMode="auto">
            <a:xfrm>
              <a:off x="1901" y="3928"/>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grpSp>
        <p:nvGrpSpPr>
          <p:cNvPr id="5" name="Group 127"/>
          <p:cNvGrpSpPr>
            <a:grpSpLocks/>
          </p:cNvGrpSpPr>
          <p:nvPr/>
        </p:nvGrpSpPr>
        <p:grpSpPr bwMode="auto">
          <a:xfrm>
            <a:off x="827088" y="1412875"/>
            <a:ext cx="1785937" cy="2384425"/>
            <a:chOff x="503" y="871"/>
            <a:chExt cx="1125" cy="1502"/>
          </a:xfrm>
        </p:grpSpPr>
        <p:sp>
          <p:nvSpPr>
            <p:cNvPr id="31792" name="Freeform 46"/>
            <p:cNvSpPr>
              <a:spLocks/>
            </p:cNvSpPr>
            <p:nvPr/>
          </p:nvSpPr>
          <p:spPr bwMode="auto">
            <a:xfrm>
              <a:off x="516" y="2002"/>
              <a:ext cx="1092" cy="352"/>
            </a:xfrm>
            <a:custGeom>
              <a:avLst/>
              <a:gdLst>
                <a:gd name="T0" fmla="*/ 0 w 1092"/>
                <a:gd name="T1" fmla="*/ 352 h 352"/>
                <a:gd name="T2" fmla="*/ 754 w 1092"/>
                <a:gd name="T3" fmla="*/ 0 h 352"/>
                <a:gd name="T4" fmla="*/ 1092 w 1092"/>
                <a:gd name="T5" fmla="*/ 352 h 352"/>
                <a:gd name="T6" fmla="*/ 0 w 1092"/>
                <a:gd name="T7" fmla="*/ 352 h 352"/>
                <a:gd name="T8" fmla="*/ 0 60000 65536"/>
                <a:gd name="T9" fmla="*/ 0 60000 65536"/>
                <a:gd name="T10" fmla="*/ 0 60000 65536"/>
                <a:gd name="T11" fmla="*/ 0 60000 65536"/>
                <a:gd name="T12" fmla="*/ 0 w 1092"/>
                <a:gd name="T13" fmla="*/ 0 h 352"/>
                <a:gd name="T14" fmla="*/ 1092 w 1092"/>
                <a:gd name="T15" fmla="*/ 352 h 352"/>
              </a:gdLst>
              <a:ahLst/>
              <a:cxnLst>
                <a:cxn ang="T8">
                  <a:pos x="T0" y="T1"/>
                </a:cxn>
                <a:cxn ang="T9">
                  <a:pos x="T2" y="T3"/>
                </a:cxn>
                <a:cxn ang="T10">
                  <a:pos x="T4" y="T5"/>
                </a:cxn>
                <a:cxn ang="T11">
                  <a:pos x="T6" y="T7"/>
                </a:cxn>
              </a:cxnLst>
              <a:rect l="T12" t="T13" r="T14" b="T15"/>
              <a:pathLst>
                <a:path w="1092" h="352">
                  <a:moveTo>
                    <a:pt x="0" y="352"/>
                  </a:moveTo>
                  <a:lnTo>
                    <a:pt x="754" y="0"/>
                  </a:lnTo>
                  <a:lnTo>
                    <a:pt x="1092" y="352"/>
                  </a:lnTo>
                  <a:lnTo>
                    <a:pt x="0" y="352"/>
                  </a:lnTo>
                  <a:close/>
                </a:path>
              </a:pathLst>
            </a:custGeom>
            <a:solidFill>
              <a:srgbClr val="FBC4E8"/>
            </a:solidFill>
            <a:ln w="0">
              <a:solidFill>
                <a:srgbClr val="FBC4E8"/>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93" name="Line 47"/>
            <p:cNvSpPr>
              <a:spLocks noChangeShapeType="1"/>
            </p:cNvSpPr>
            <p:nvPr/>
          </p:nvSpPr>
          <p:spPr bwMode="auto">
            <a:xfrm>
              <a:off x="516" y="2354"/>
              <a:ext cx="1092" cy="1"/>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94" name="Line 48"/>
            <p:cNvSpPr>
              <a:spLocks noChangeShapeType="1"/>
            </p:cNvSpPr>
            <p:nvPr/>
          </p:nvSpPr>
          <p:spPr bwMode="auto">
            <a:xfrm>
              <a:off x="1270" y="2002"/>
              <a:ext cx="338" cy="352"/>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95" name="Line 49"/>
            <p:cNvSpPr>
              <a:spLocks noChangeShapeType="1"/>
            </p:cNvSpPr>
            <p:nvPr/>
          </p:nvSpPr>
          <p:spPr bwMode="auto">
            <a:xfrm flipH="1">
              <a:off x="516" y="2002"/>
              <a:ext cx="754" cy="352"/>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96" name="Line 73"/>
            <p:cNvSpPr>
              <a:spLocks noChangeShapeType="1"/>
            </p:cNvSpPr>
            <p:nvPr/>
          </p:nvSpPr>
          <p:spPr bwMode="auto">
            <a:xfrm>
              <a:off x="1133" y="884"/>
              <a:ext cx="137" cy="1118"/>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97" name="Line 74"/>
            <p:cNvSpPr>
              <a:spLocks noChangeShapeType="1"/>
            </p:cNvSpPr>
            <p:nvPr/>
          </p:nvSpPr>
          <p:spPr bwMode="auto">
            <a:xfrm flipH="1">
              <a:off x="516" y="884"/>
              <a:ext cx="617" cy="1470"/>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98" name="Line 75"/>
            <p:cNvSpPr>
              <a:spLocks noChangeShapeType="1"/>
            </p:cNvSpPr>
            <p:nvPr/>
          </p:nvSpPr>
          <p:spPr bwMode="auto">
            <a:xfrm>
              <a:off x="1133" y="884"/>
              <a:ext cx="475" cy="1470"/>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99" name="Line 86"/>
            <p:cNvSpPr>
              <a:spLocks noChangeShapeType="1"/>
            </p:cNvSpPr>
            <p:nvPr/>
          </p:nvSpPr>
          <p:spPr bwMode="auto">
            <a:xfrm>
              <a:off x="1133" y="884"/>
              <a:ext cx="1" cy="1353"/>
            </a:xfrm>
            <a:prstGeom prst="line">
              <a:avLst/>
            </a:prstGeom>
            <a:noFill/>
            <a:ln w="0">
              <a:solidFill>
                <a:srgbClr val="FF000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800" name="Oval 95"/>
            <p:cNvSpPr>
              <a:spLocks noChangeArrowheads="1"/>
            </p:cNvSpPr>
            <p:nvPr/>
          </p:nvSpPr>
          <p:spPr bwMode="auto">
            <a:xfrm>
              <a:off x="1120" y="2224"/>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01" name="Oval 121"/>
            <p:cNvSpPr>
              <a:spLocks noChangeArrowheads="1"/>
            </p:cNvSpPr>
            <p:nvPr/>
          </p:nvSpPr>
          <p:spPr bwMode="auto">
            <a:xfrm>
              <a:off x="1257" y="1989"/>
              <a:ext cx="33" cy="33"/>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02" name="Oval 122"/>
            <p:cNvSpPr>
              <a:spLocks noChangeArrowheads="1"/>
            </p:cNvSpPr>
            <p:nvPr/>
          </p:nvSpPr>
          <p:spPr bwMode="auto">
            <a:xfrm>
              <a:off x="1595" y="2341"/>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03" name="Oval 123"/>
            <p:cNvSpPr>
              <a:spLocks noChangeArrowheads="1"/>
            </p:cNvSpPr>
            <p:nvPr/>
          </p:nvSpPr>
          <p:spPr bwMode="auto">
            <a:xfrm>
              <a:off x="503" y="2341"/>
              <a:ext cx="32"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804" name="Oval 125"/>
            <p:cNvSpPr>
              <a:spLocks noChangeArrowheads="1"/>
            </p:cNvSpPr>
            <p:nvPr/>
          </p:nvSpPr>
          <p:spPr bwMode="auto">
            <a:xfrm>
              <a:off x="1120" y="871"/>
              <a:ext cx="33" cy="32"/>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grpSp>
        <p:nvGrpSpPr>
          <p:cNvPr id="6" name="Группа 96"/>
          <p:cNvGrpSpPr>
            <a:grpSpLocks/>
          </p:cNvGrpSpPr>
          <p:nvPr/>
        </p:nvGrpSpPr>
        <p:grpSpPr bwMode="auto">
          <a:xfrm>
            <a:off x="5692775" y="1382713"/>
            <a:ext cx="2570163" cy="2343150"/>
            <a:chOff x="5692775" y="1382713"/>
            <a:chExt cx="2570163" cy="2343150"/>
          </a:xfrm>
        </p:grpSpPr>
        <p:sp>
          <p:nvSpPr>
            <p:cNvPr id="31770" name="Freeform 42"/>
            <p:cNvSpPr>
              <a:spLocks/>
            </p:cNvSpPr>
            <p:nvPr/>
          </p:nvSpPr>
          <p:spPr bwMode="auto">
            <a:xfrm>
              <a:off x="5713413" y="2930526"/>
              <a:ext cx="2519363" cy="765175"/>
            </a:xfrm>
            <a:custGeom>
              <a:avLst/>
              <a:gdLst>
                <a:gd name="T0" fmla="*/ 0 w 1587"/>
                <a:gd name="T1" fmla="*/ 2147483647 h 482"/>
                <a:gd name="T2" fmla="*/ 2147483647 w 1587"/>
                <a:gd name="T3" fmla="*/ 0 h 482"/>
                <a:gd name="T4" fmla="*/ 2147483647 w 1587"/>
                <a:gd name="T5" fmla="*/ 0 h 482"/>
                <a:gd name="T6" fmla="*/ 2147483647 w 1587"/>
                <a:gd name="T7" fmla="*/ 2147483647 h 482"/>
                <a:gd name="T8" fmla="*/ 2147483647 w 1587"/>
                <a:gd name="T9" fmla="*/ 2147483647 h 482"/>
                <a:gd name="T10" fmla="*/ 2147483647 w 1587"/>
                <a:gd name="T11" fmla="*/ 2147483647 h 482"/>
                <a:gd name="T12" fmla="*/ 0 w 1587"/>
                <a:gd name="T13" fmla="*/ 2147483647 h 482"/>
                <a:gd name="T14" fmla="*/ 0 60000 65536"/>
                <a:gd name="T15" fmla="*/ 0 60000 65536"/>
                <a:gd name="T16" fmla="*/ 0 60000 65536"/>
                <a:gd name="T17" fmla="*/ 0 60000 65536"/>
                <a:gd name="T18" fmla="*/ 0 60000 65536"/>
                <a:gd name="T19" fmla="*/ 0 60000 65536"/>
                <a:gd name="T20" fmla="*/ 0 60000 65536"/>
                <a:gd name="T21" fmla="*/ 0 w 1587"/>
                <a:gd name="T22" fmla="*/ 0 h 482"/>
                <a:gd name="T23" fmla="*/ 1587 w 1587"/>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7" h="482">
                  <a:moveTo>
                    <a:pt x="0" y="241"/>
                  </a:moveTo>
                  <a:lnTo>
                    <a:pt x="286" y="0"/>
                  </a:lnTo>
                  <a:lnTo>
                    <a:pt x="1080" y="0"/>
                  </a:lnTo>
                  <a:lnTo>
                    <a:pt x="1587" y="241"/>
                  </a:lnTo>
                  <a:lnTo>
                    <a:pt x="1294" y="482"/>
                  </a:lnTo>
                  <a:lnTo>
                    <a:pt x="501" y="482"/>
                  </a:lnTo>
                  <a:lnTo>
                    <a:pt x="0" y="241"/>
                  </a:lnTo>
                  <a:close/>
                </a:path>
              </a:pathLst>
            </a:custGeom>
            <a:solidFill>
              <a:srgbClr val="FFFF00"/>
            </a:solidFill>
            <a:ln w="0">
              <a:solidFill>
                <a:srgbClr val="FFFF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71" name="Line 54"/>
            <p:cNvSpPr>
              <a:spLocks noChangeShapeType="1"/>
            </p:cNvSpPr>
            <p:nvPr/>
          </p:nvSpPr>
          <p:spPr bwMode="auto">
            <a:xfrm>
              <a:off x="6508751" y="3695701"/>
              <a:ext cx="1258888" cy="1588"/>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72" name="Line 55"/>
            <p:cNvSpPr>
              <a:spLocks noChangeShapeType="1"/>
            </p:cNvSpPr>
            <p:nvPr/>
          </p:nvSpPr>
          <p:spPr bwMode="auto">
            <a:xfrm>
              <a:off x="6167438" y="2930526"/>
              <a:ext cx="1260475" cy="1588"/>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73" name="Line 56"/>
            <p:cNvSpPr>
              <a:spLocks noChangeShapeType="1"/>
            </p:cNvSpPr>
            <p:nvPr/>
          </p:nvSpPr>
          <p:spPr bwMode="auto">
            <a:xfrm flipH="1">
              <a:off x="5713413" y="2930526"/>
              <a:ext cx="454025" cy="382588"/>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74" name="Line 57"/>
            <p:cNvSpPr>
              <a:spLocks noChangeShapeType="1"/>
            </p:cNvSpPr>
            <p:nvPr/>
          </p:nvSpPr>
          <p:spPr bwMode="auto">
            <a:xfrm>
              <a:off x="5713413" y="3313113"/>
              <a:ext cx="795338" cy="382588"/>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75" name="Line 58"/>
            <p:cNvSpPr>
              <a:spLocks noChangeShapeType="1"/>
            </p:cNvSpPr>
            <p:nvPr/>
          </p:nvSpPr>
          <p:spPr bwMode="auto">
            <a:xfrm flipH="1">
              <a:off x="7767638" y="3313113"/>
              <a:ext cx="465138" cy="382588"/>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76" name="Line 59"/>
            <p:cNvSpPr>
              <a:spLocks noChangeShapeType="1"/>
            </p:cNvSpPr>
            <p:nvPr/>
          </p:nvSpPr>
          <p:spPr bwMode="auto">
            <a:xfrm>
              <a:off x="7427913" y="2930526"/>
              <a:ext cx="804863" cy="382588"/>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77" name="Line 80"/>
            <p:cNvSpPr>
              <a:spLocks noChangeShapeType="1"/>
            </p:cNvSpPr>
            <p:nvPr/>
          </p:nvSpPr>
          <p:spPr bwMode="auto">
            <a:xfrm flipH="1">
              <a:off x="6167438" y="1403351"/>
              <a:ext cx="795338" cy="1527175"/>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78" name="Line 81"/>
            <p:cNvSpPr>
              <a:spLocks noChangeShapeType="1"/>
            </p:cNvSpPr>
            <p:nvPr/>
          </p:nvSpPr>
          <p:spPr bwMode="auto">
            <a:xfrm>
              <a:off x="6962776" y="1403351"/>
              <a:ext cx="465138" cy="1527175"/>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79" name="Line 82"/>
            <p:cNvSpPr>
              <a:spLocks noChangeShapeType="1"/>
            </p:cNvSpPr>
            <p:nvPr/>
          </p:nvSpPr>
          <p:spPr bwMode="auto">
            <a:xfrm flipH="1">
              <a:off x="5713413" y="1403351"/>
              <a:ext cx="1249363" cy="1909763"/>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80" name="Line 83"/>
            <p:cNvSpPr>
              <a:spLocks noChangeShapeType="1"/>
            </p:cNvSpPr>
            <p:nvPr/>
          </p:nvSpPr>
          <p:spPr bwMode="auto">
            <a:xfrm flipH="1">
              <a:off x="6508751" y="1403351"/>
              <a:ext cx="454025" cy="2292350"/>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81" name="Line 84"/>
            <p:cNvSpPr>
              <a:spLocks noChangeShapeType="1"/>
            </p:cNvSpPr>
            <p:nvPr/>
          </p:nvSpPr>
          <p:spPr bwMode="auto">
            <a:xfrm>
              <a:off x="6962776" y="1403351"/>
              <a:ext cx="1270000" cy="1909763"/>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82" name="Line 85"/>
            <p:cNvSpPr>
              <a:spLocks noChangeShapeType="1"/>
            </p:cNvSpPr>
            <p:nvPr/>
          </p:nvSpPr>
          <p:spPr bwMode="auto">
            <a:xfrm>
              <a:off x="6962776" y="1403351"/>
              <a:ext cx="804863" cy="2292350"/>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83" name="Line 88"/>
            <p:cNvSpPr>
              <a:spLocks noChangeShapeType="1"/>
            </p:cNvSpPr>
            <p:nvPr/>
          </p:nvSpPr>
          <p:spPr bwMode="auto">
            <a:xfrm>
              <a:off x="6962776" y="1403351"/>
              <a:ext cx="9525" cy="1909763"/>
            </a:xfrm>
            <a:prstGeom prst="line">
              <a:avLst/>
            </a:prstGeom>
            <a:noFill/>
            <a:ln w="0">
              <a:solidFill>
                <a:srgbClr val="FF000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84" name="Oval 92"/>
            <p:cNvSpPr>
              <a:spLocks noChangeArrowheads="1"/>
            </p:cNvSpPr>
            <p:nvPr/>
          </p:nvSpPr>
          <p:spPr bwMode="auto">
            <a:xfrm>
              <a:off x="6942138" y="1382713"/>
              <a:ext cx="50800" cy="50800"/>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85" name="Oval 93"/>
            <p:cNvSpPr>
              <a:spLocks noChangeArrowheads="1"/>
            </p:cNvSpPr>
            <p:nvPr/>
          </p:nvSpPr>
          <p:spPr bwMode="auto">
            <a:xfrm>
              <a:off x="6951663" y="3292476"/>
              <a:ext cx="52388" cy="52388"/>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86" name="Oval 110"/>
            <p:cNvSpPr>
              <a:spLocks noChangeArrowheads="1"/>
            </p:cNvSpPr>
            <p:nvPr/>
          </p:nvSpPr>
          <p:spPr bwMode="auto">
            <a:xfrm>
              <a:off x="8212138" y="3292476"/>
              <a:ext cx="50800" cy="52388"/>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87" name="Oval 112"/>
            <p:cNvSpPr>
              <a:spLocks noChangeArrowheads="1"/>
            </p:cNvSpPr>
            <p:nvPr/>
          </p:nvSpPr>
          <p:spPr bwMode="auto">
            <a:xfrm>
              <a:off x="7405688" y="2909888"/>
              <a:ext cx="52388" cy="52388"/>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88" name="Oval 115"/>
            <p:cNvSpPr>
              <a:spLocks noChangeArrowheads="1"/>
            </p:cNvSpPr>
            <p:nvPr/>
          </p:nvSpPr>
          <p:spPr bwMode="auto">
            <a:xfrm>
              <a:off x="6488113" y="3675063"/>
              <a:ext cx="50800" cy="50800"/>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89" name="Oval 116"/>
            <p:cNvSpPr>
              <a:spLocks noChangeArrowheads="1"/>
            </p:cNvSpPr>
            <p:nvPr/>
          </p:nvSpPr>
          <p:spPr bwMode="auto">
            <a:xfrm>
              <a:off x="7747001" y="3675063"/>
              <a:ext cx="52388" cy="50800"/>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90" name="Oval 117"/>
            <p:cNvSpPr>
              <a:spLocks noChangeArrowheads="1"/>
            </p:cNvSpPr>
            <p:nvPr/>
          </p:nvSpPr>
          <p:spPr bwMode="auto">
            <a:xfrm>
              <a:off x="6146801" y="2909888"/>
              <a:ext cx="50800" cy="52388"/>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91" name="Oval 111"/>
            <p:cNvSpPr>
              <a:spLocks noChangeArrowheads="1"/>
            </p:cNvSpPr>
            <p:nvPr/>
          </p:nvSpPr>
          <p:spPr bwMode="auto">
            <a:xfrm>
              <a:off x="5692775" y="3292475"/>
              <a:ext cx="50800" cy="52387"/>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grpSp>
        <p:nvGrpSpPr>
          <p:cNvPr id="7" name="Группа 95"/>
          <p:cNvGrpSpPr>
            <a:grpSpLocks/>
          </p:cNvGrpSpPr>
          <p:nvPr/>
        </p:nvGrpSpPr>
        <p:grpSpPr bwMode="auto">
          <a:xfrm>
            <a:off x="2987675" y="1412875"/>
            <a:ext cx="2312988" cy="2386013"/>
            <a:chOff x="3017838" y="1392238"/>
            <a:chExt cx="2312987" cy="2386012"/>
          </a:xfrm>
        </p:grpSpPr>
        <p:sp>
          <p:nvSpPr>
            <p:cNvPr id="31754" name="Freeform 44"/>
            <p:cNvSpPr>
              <a:spLocks/>
            </p:cNvSpPr>
            <p:nvPr/>
          </p:nvSpPr>
          <p:spPr bwMode="auto">
            <a:xfrm>
              <a:off x="3038475" y="3240088"/>
              <a:ext cx="2262187" cy="506412"/>
            </a:xfrm>
            <a:custGeom>
              <a:avLst/>
              <a:gdLst>
                <a:gd name="T0" fmla="*/ 0 w 1425"/>
                <a:gd name="T1" fmla="*/ 2147483647 h 319"/>
                <a:gd name="T2" fmla="*/ 2147483647 w 1425"/>
                <a:gd name="T3" fmla="*/ 0 h 319"/>
                <a:gd name="T4" fmla="*/ 2147483647 w 1425"/>
                <a:gd name="T5" fmla="*/ 0 h 319"/>
                <a:gd name="T6" fmla="*/ 2147483647 w 1425"/>
                <a:gd name="T7" fmla="*/ 2147483647 h 319"/>
                <a:gd name="T8" fmla="*/ 0 w 1425"/>
                <a:gd name="T9" fmla="*/ 2147483647 h 319"/>
                <a:gd name="T10" fmla="*/ 0 60000 65536"/>
                <a:gd name="T11" fmla="*/ 0 60000 65536"/>
                <a:gd name="T12" fmla="*/ 0 60000 65536"/>
                <a:gd name="T13" fmla="*/ 0 60000 65536"/>
                <a:gd name="T14" fmla="*/ 0 60000 65536"/>
                <a:gd name="T15" fmla="*/ 0 w 1425"/>
                <a:gd name="T16" fmla="*/ 0 h 319"/>
                <a:gd name="T17" fmla="*/ 1425 w 1425"/>
                <a:gd name="T18" fmla="*/ 319 h 319"/>
              </a:gdLst>
              <a:ahLst/>
              <a:cxnLst>
                <a:cxn ang="T10">
                  <a:pos x="T0" y="T1"/>
                </a:cxn>
                <a:cxn ang="T11">
                  <a:pos x="T2" y="T3"/>
                </a:cxn>
                <a:cxn ang="T12">
                  <a:pos x="T4" y="T5"/>
                </a:cxn>
                <a:cxn ang="T13">
                  <a:pos x="T6" y="T7"/>
                </a:cxn>
                <a:cxn ang="T14">
                  <a:pos x="T8" y="T9"/>
                </a:cxn>
              </a:cxnLst>
              <a:rect l="T15" t="T16" r="T17" b="T18"/>
              <a:pathLst>
                <a:path w="1425" h="319">
                  <a:moveTo>
                    <a:pt x="0" y="319"/>
                  </a:moveTo>
                  <a:lnTo>
                    <a:pt x="325" y="0"/>
                  </a:lnTo>
                  <a:lnTo>
                    <a:pt x="1425" y="0"/>
                  </a:lnTo>
                  <a:lnTo>
                    <a:pt x="1099" y="319"/>
                  </a:lnTo>
                  <a:lnTo>
                    <a:pt x="0" y="319"/>
                  </a:lnTo>
                  <a:close/>
                </a:path>
              </a:pathLst>
            </a:custGeom>
            <a:solidFill>
              <a:srgbClr val="E3FCD1"/>
            </a:solidFill>
            <a:ln w="0">
              <a:solidFill>
                <a:srgbClr val="E3FCD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55" name="Line 50"/>
            <p:cNvSpPr>
              <a:spLocks noChangeShapeType="1"/>
            </p:cNvSpPr>
            <p:nvPr/>
          </p:nvSpPr>
          <p:spPr bwMode="auto">
            <a:xfrm>
              <a:off x="3038475" y="3746500"/>
              <a:ext cx="1744662" cy="1587"/>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56" name="Line 51"/>
            <p:cNvSpPr>
              <a:spLocks noChangeShapeType="1"/>
            </p:cNvSpPr>
            <p:nvPr/>
          </p:nvSpPr>
          <p:spPr bwMode="auto">
            <a:xfrm flipH="1">
              <a:off x="4783138" y="3240088"/>
              <a:ext cx="517525" cy="506412"/>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57" name="Line 52"/>
            <p:cNvSpPr>
              <a:spLocks noChangeShapeType="1"/>
            </p:cNvSpPr>
            <p:nvPr/>
          </p:nvSpPr>
          <p:spPr bwMode="auto">
            <a:xfrm flipH="1">
              <a:off x="3038475" y="3240088"/>
              <a:ext cx="515937" cy="506412"/>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58" name="Line 53"/>
            <p:cNvSpPr>
              <a:spLocks noChangeShapeType="1"/>
            </p:cNvSpPr>
            <p:nvPr/>
          </p:nvSpPr>
          <p:spPr bwMode="auto">
            <a:xfrm>
              <a:off x="3554413" y="3240088"/>
              <a:ext cx="1746250" cy="1587"/>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59" name="Line 76"/>
            <p:cNvSpPr>
              <a:spLocks noChangeShapeType="1"/>
            </p:cNvSpPr>
            <p:nvPr/>
          </p:nvSpPr>
          <p:spPr bwMode="auto">
            <a:xfrm flipH="1">
              <a:off x="3554413" y="1412875"/>
              <a:ext cx="620712" cy="1827212"/>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60" name="Line 77"/>
            <p:cNvSpPr>
              <a:spLocks noChangeShapeType="1"/>
            </p:cNvSpPr>
            <p:nvPr/>
          </p:nvSpPr>
          <p:spPr bwMode="auto">
            <a:xfrm flipH="1">
              <a:off x="3038475" y="1412875"/>
              <a:ext cx="1136650" cy="2333625"/>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61" name="Line 78"/>
            <p:cNvSpPr>
              <a:spLocks noChangeShapeType="1"/>
            </p:cNvSpPr>
            <p:nvPr/>
          </p:nvSpPr>
          <p:spPr bwMode="auto">
            <a:xfrm>
              <a:off x="4175125" y="1412875"/>
              <a:ext cx="608012" cy="2333625"/>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62" name="Line 79"/>
            <p:cNvSpPr>
              <a:spLocks noChangeShapeType="1"/>
            </p:cNvSpPr>
            <p:nvPr/>
          </p:nvSpPr>
          <p:spPr bwMode="auto">
            <a:xfrm>
              <a:off x="4175125" y="1412875"/>
              <a:ext cx="1125537" cy="1827212"/>
            </a:xfrm>
            <a:prstGeom prst="line">
              <a:avLst/>
            </a:prstGeom>
            <a:noFill/>
            <a:ln w="317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1763" name="Line 87"/>
            <p:cNvSpPr>
              <a:spLocks noChangeShapeType="1"/>
            </p:cNvSpPr>
            <p:nvPr/>
          </p:nvSpPr>
          <p:spPr bwMode="auto">
            <a:xfrm>
              <a:off x="4175125" y="1412875"/>
              <a:ext cx="1587" cy="2085975"/>
            </a:xfrm>
            <a:prstGeom prst="line">
              <a:avLst/>
            </a:prstGeom>
            <a:noFill/>
            <a:ln w="0">
              <a:solidFill>
                <a:srgbClr val="FF000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31764" name="Oval 94"/>
            <p:cNvSpPr>
              <a:spLocks noChangeArrowheads="1"/>
            </p:cNvSpPr>
            <p:nvPr/>
          </p:nvSpPr>
          <p:spPr bwMode="auto">
            <a:xfrm>
              <a:off x="4154488" y="3478213"/>
              <a:ext cx="50800" cy="52387"/>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65" name="Oval 113"/>
            <p:cNvSpPr>
              <a:spLocks noChangeArrowheads="1"/>
            </p:cNvSpPr>
            <p:nvPr/>
          </p:nvSpPr>
          <p:spPr bwMode="auto">
            <a:xfrm>
              <a:off x="3533775" y="3219450"/>
              <a:ext cx="52387" cy="52387"/>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66" name="Oval 118"/>
            <p:cNvSpPr>
              <a:spLocks noChangeArrowheads="1"/>
            </p:cNvSpPr>
            <p:nvPr/>
          </p:nvSpPr>
          <p:spPr bwMode="auto">
            <a:xfrm>
              <a:off x="5280025" y="3219450"/>
              <a:ext cx="50800" cy="52387"/>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67" name="Oval 119"/>
            <p:cNvSpPr>
              <a:spLocks noChangeArrowheads="1"/>
            </p:cNvSpPr>
            <p:nvPr/>
          </p:nvSpPr>
          <p:spPr bwMode="auto">
            <a:xfrm>
              <a:off x="4762500" y="3725863"/>
              <a:ext cx="52387" cy="52387"/>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68" name="Oval 120"/>
            <p:cNvSpPr>
              <a:spLocks noChangeArrowheads="1"/>
            </p:cNvSpPr>
            <p:nvPr/>
          </p:nvSpPr>
          <p:spPr bwMode="auto">
            <a:xfrm>
              <a:off x="3017838" y="3725863"/>
              <a:ext cx="52387" cy="52387"/>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1769" name="Oval 126"/>
            <p:cNvSpPr>
              <a:spLocks noChangeArrowheads="1"/>
            </p:cNvSpPr>
            <p:nvPr/>
          </p:nvSpPr>
          <p:spPr bwMode="auto">
            <a:xfrm>
              <a:off x="4154488" y="1392238"/>
              <a:ext cx="50800" cy="52387"/>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nodeType="afterGroup">
                            <p:stCondLst>
                              <p:cond delay="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nodeType="afterGroup">
                            <p:stCondLst>
                              <p:cond delay="5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Правильная пирамида</a:t>
            </a:r>
            <a:r>
              <a:rPr lang="ru-RU" altLang="ru-RU" smtClean="0"/>
              <a:t>.</a:t>
            </a:r>
          </a:p>
        </p:txBody>
      </p:sp>
      <p:sp>
        <p:nvSpPr>
          <p:cNvPr id="3277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6223" name="Rectangle 2"/>
          <p:cNvSpPr>
            <a:spLocks noChangeArrowheads="1"/>
          </p:cNvSpPr>
          <p:nvPr/>
        </p:nvSpPr>
        <p:spPr bwMode="auto">
          <a:xfrm>
            <a:off x="468313" y="1628775"/>
            <a:ext cx="8229600" cy="1143000"/>
          </a:xfrm>
          <a:prstGeom prst="rect">
            <a:avLst/>
          </a:prstGeom>
          <a:noFill/>
          <a:ln w="9525">
            <a:noFill/>
            <a:miter lim="800000"/>
            <a:headEnd/>
            <a:tailEnd/>
          </a:ln>
        </p:spPr>
        <p:txBody>
          <a:bodyPr anchor="ctr"/>
          <a:lstStyle/>
          <a:p>
            <a:pPr>
              <a:defRPr/>
            </a:pPr>
            <a:r>
              <a:rPr lang="ru-RU" sz="2800" dirty="0">
                <a:latin typeface="+mn-lt"/>
              </a:rPr>
              <a:t>Все боковые ребра правильной пирамиды равны, а боковые грани являются равными равнобедренными треугольниками</a:t>
            </a:r>
          </a:p>
        </p:txBody>
      </p:sp>
      <p:sp>
        <p:nvSpPr>
          <p:cNvPr id="9249" name="Text Box 33"/>
          <p:cNvSpPr txBox="1">
            <a:spLocks noChangeArrowheads="1"/>
          </p:cNvSpPr>
          <p:nvPr/>
        </p:nvSpPr>
        <p:spPr bwMode="auto">
          <a:xfrm>
            <a:off x="3995738" y="3141663"/>
            <a:ext cx="4859337"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00113" indent="-900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u="sng">
                <a:latin typeface="Cambria" pitchFamily="18" charset="0"/>
              </a:rPr>
              <a:t>Дано: </a:t>
            </a:r>
            <a:r>
              <a:rPr lang="en-US" altLang="ru-RU" sz="2400">
                <a:latin typeface="Cambria" pitchFamily="18" charset="0"/>
              </a:rPr>
              <a:t>PA</a:t>
            </a:r>
            <a:r>
              <a:rPr lang="en-US" altLang="ru-RU" sz="2400" baseline="-25000">
                <a:latin typeface="Cambria" pitchFamily="18" charset="0"/>
              </a:rPr>
              <a:t>1</a:t>
            </a:r>
            <a:r>
              <a:rPr lang="en-US" altLang="ru-RU" sz="2400">
                <a:latin typeface="Cambria" pitchFamily="18" charset="0"/>
              </a:rPr>
              <a:t>A</a:t>
            </a:r>
            <a:r>
              <a:rPr lang="en-US" altLang="ru-RU" sz="2400" baseline="-25000">
                <a:latin typeface="Cambria" pitchFamily="18" charset="0"/>
              </a:rPr>
              <a:t>2</a:t>
            </a:r>
            <a:r>
              <a:rPr lang="en-US" altLang="ru-RU" sz="2400">
                <a:latin typeface="Cambria" pitchFamily="18" charset="0"/>
              </a:rPr>
              <a:t>…A</a:t>
            </a:r>
            <a:r>
              <a:rPr lang="en-US" altLang="ru-RU" sz="2400" baseline="-25000">
                <a:latin typeface="Cambria" pitchFamily="18" charset="0"/>
              </a:rPr>
              <a:t>n</a:t>
            </a:r>
            <a:r>
              <a:rPr lang="ru-RU" altLang="ru-RU" sz="2400">
                <a:latin typeface="Cambria" pitchFamily="18" charset="0"/>
              </a:rPr>
              <a:t> – правильная пирамида</a:t>
            </a:r>
          </a:p>
          <a:p>
            <a:pPr eaLnBrk="1" hangingPunct="1"/>
            <a:r>
              <a:rPr lang="ru-RU" altLang="ru-RU" sz="2400">
                <a:latin typeface="Cambria" pitchFamily="18" charset="0"/>
              </a:rPr>
              <a:t>Док - ть: 1) А</a:t>
            </a:r>
            <a:r>
              <a:rPr lang="ru-RU" altLang="ru-RU" sz="2400" baseline="-25000">
                <a:latin typeface="Cambria" pitchFamily="18" charset="0"/>
              </a:rPr>
              <a:t>1</a:t>
            </a:r>
            <a:r>
              <a:rPr lang="ru-RU" altLang="ru-RU" sz="2400">
                <a:latin typeface="Cambria" pitchFamily="18" charset="0"/>
              </a:rPr>
              <a:t>Р = А</a:t>
            </a:r>
            <a:r>
              <a:rPr lang="ru-RU" altLang="ru-RU" sz="2400" baseline="-25000">
                <a:latin typeface="Cambria" pitchFamily="18" charset="0"/>
              </a:rPr>
              <a:t>2</a:t>
            </a:r>
            <a:r>
              <a:rPr lang="ru-RU" altLang="ru-RU" sz="2400">
                <a:latin typeface="Cambria" pitchFamily="18" charset="0"/>
              </a:rPr>
              <a:t>Р = … = А</a:t>
            </a:r>
            <a:r>
              <a:rPr lang="en-US" altLang="ru-RU" sz="2400" baseline="-25000">
                <a:latin typeface="Cambria" pitchFamily="18" charset="0"/>
              </a:rPr>
              <a:t>n</a:t>
            </a:r>
            <a:r>
              <a:rPr lang="ru-RU" altLang="ru-RU" sz="2400">
                <a:latin typeface="Cambria" pitchFamily="18" charset="0"/>
              </a:rPr>
              <a:t>Р </a:t>
            </a:r>
            <a:br>
              <a:rPr lang="ru-RU" altLang="ru-RU" sz="2400">
                <a:latin typeface="Cambria" pitchFamily="18" charset="0"/>
              </a:rPr>
            </a:br>
            <a:r>
              <a:rPr lang="ru-RU" altLang="ru-RU" sz="2400">
                <a:latin typeface="Cambria" pitchFamily="18" charset="0"/>
              </a:rPr>
              <a:t>2) </a:t>
            </a:r>
            <a:r>
              <a:rPr lang="ru-RU" altLang="ru-RU" sz="2400">
                <a:latin typeface="Cambria" pitchFamily="18" charset="0"/>
                <a:sym typeface="Wingdings 3" pitchFamily="18" charset="2"/>
              </a:rPr>
              <a:t>А</a:t>
            </a:r>
            <a:r>
              <a:rPr lang="ru-RU" altLang="ru-RU" sz="2400" baseline="-25000">
                <a:latin typeface="Cambria" pitchFamily="18" charset="0"/>
                <a:sym typeface="Wingdings 3" pitchFamily="18" charset="2"/>
              </a:rPr>
              <a:t>1</a:t>
            </a:r>
            <a:r>
              <a:rPr lang="ru-RU" altLang="ru-RU" sz="2400">
                <a:latin typeface="Cambria" pitchFamily="18" charset="0"/>
                <a:sym typeface="Wingdings 3" pitchFamily="18" charset="2"/>
              </a:rPr>
              <a:t>А</a:t>
            </a:r>
            <a:r>
              <a:rPr lang="ru-RU" altLang="ru-RU" sz="2400" baseline="-25000">
                <a:latin typeface="Cambria" pitchFamily="18" charset="0"/>
                <a:sym typeface="Wingdings 3" pitchFamily="18" charset="2"/>
              </a:rPr>
              <a:t>2</a:t>
            </a:r>
            <a:r>
              <a:rPr lang="ru-RU" altLang="ru-RU" sz="2400">
                <a:latin typeface="Cambria" pitchFamily="18" charset="0"/>
                <a:sym typeface="Wingdings 3" pitchFamily="18" charset="2"/>
              </a:rPr>
              <a:t>Р = А</a:t>
            </a:r>
            <a:r>
              <a:rPr lang="ru-RU" altLang="ru-RU" sz="2400" baseline="-25000">
                <a:latin typeface="Cambria" pitchFamily="18" charset="0"/>
                <a:sym typeface="Wingdings 3" pitchFamily="18" charset="2"/>
              </a:rPr>
              <a:t>2</a:t>
            </a:r>
            <a:r>
              <a:rPr lang="ru-RU" altLang="ru-RU" sz="2400">
                <a:latin typeface="Cambria" pitchFamily="18" charset="0"/>
                <a:sym typeface="Wingdings 3" pitchFamily="18" charset="2"/>
              </a:rPr>
              <a:t>А</a:t>
            </a:r>
            <a:r>
              <a:rPr lang="ru-RU" altLang="ru-RU" sz="2400" baseline="-25000">
                <a:latin typeface="Cambria" pitchFamily="18" charset="0"/>
                <a:sym typeface="Wingdings 3" pitchFamily="18" charset="2"/>
              </a:rPr>
              <a:t>3</a:t>
            </a:r>
            <a:r>
              <a:rPr lang="ru-RU" altLang="ru-RU" sz="2400">
                <a:latin typeface="Cambria" pitchFamily="18" charset="0"/>
                <a:sym typeface="Wingdings 3" pitchFamily="18" charset="2"/>
              </a:rPr>
              <a:t>Р = … =  =А</a:t>
            </a:r>
            <a:r>
              <a:rPr lang="en-US" altLang="ru-RU" sz="2400" baseline="-25000">
                <a:latin typeface="Cambria" pitchFamily="18" charset="0"/>
                <a:sym typeface="Wingdings 3" pitchFamily="18" charset="2"/>
              </a:rPr>
              <a:t>n</a:t>
            </a:r>
            <a:r>
              <a:rPr lang="ru-RU" altLang="ru-RU" sz="2400" baseline="-25000">
                <a:latin typeface="Cambria" pitchFamily="18" charset="0"/>
                <a:sym typeface="Wingdings 3" pitchFamily="18" charset="2"/>
              </a:rPr>
              <a:t>-1</a:t>
            </a:r>
            <a:r>
              <a:rPr lang="ru-RU" altLang="ru-RU" sz="2400">
                <a:latin typeface="Cambria" pitchFamily="18" charset="0"/>
                <a:sym typeface="Wingdings 3" pitchFamily="18" charset="2"/>
              </a:rPr>
              <a:t>А</a:t>
            </a:r>
            <a:r>
              <a:rPr lang="en-US" altLang="ru-RU" sz="2400" baseline="-25000">
                <a:latin typeface="Cambria" pitchFamily="18" charset="0"/>
                <a:sym typeface="Wingdings 3" pitchFamily="18" charset="2"/>
              </a:rPr>
              <a:t>n</a:t>
            </a:r>
            <a:r>
              <a:rPr lang="ru-RU" altLang="ru-RU" sz="2400">
                <a:latin typeface="Cambria" pitchFamily="18" charset="0"/>
                <a:sym typeface="Wingdings 3" pitchFamily="18" charset="2"/>
              </a:rPr>
              <a:t>Р – равнобедренные </a:t>
            </a:r>
          </a:p>
        </p:txBody>
      </p:sp>
      <p:grpSp>
        <p:nvGrpSpPr>
          <p:cNvPr id="2" name="Group 4"/>
          <p:cNvGrpSpPr>
            <a:grpSpLocks/>
          </p:cNvGrpSpPr>
          <p:nvPr/>
        </p:nvGrpSpPr>
        <p:grpSpPr bwMode="auto">
          <a:xfrm>
            <a:off x="395288" y="2708275"/>
            <a:ext cx="3584575" cy="3963988"/>
            <a:chOff x="2228" y="1386"/>
            <a:chExt cx="2693" cy="2978"/>
          </a:xfrm>
        </p:grpSpPr>
        <p:grpSp>
          <p:nvGrpSpPr>
            <p:cNvPr id="32788" name="Group 5"/>
            <p:cNvGrpSpPr>
              <a:grpSpLocks/>
            </p:cNvGrpSpPr>
            <p:nvPr/>
          </p:nvGrpSpPr>
          <p:grpSpPr bwMode="auto">
            <a:xfrm>
              <a:off x="2562" y="1661"/>
              <a:ext cx="2359" cy="2449"/>
              <a:chOff x="2562" y="1661"/>
              <a:chExt cx="2359" cy="2449"/>
            </a:xfrm>
          </p:grpSpPr>
          <p:grpSp>
            <p:nvGrpSpPr>
              <p:cNvPr id="32794" name="Group 6"/>
              <p:cNvGrpSpPr>
                <a:grpSpLocks/>
              </p:cNvGrpSpPr>
              <p:nvPr/>
            </p:nvGrpSpPr>
            <p:grpSpPr bwMode="auto">
              <a:xfrm>
                <a:off x="2562" y="1661"/>
                <a:ext cx="2359" cy="2359"/>
                <a:chOff x="657" y="1026"/>
                <a:chExt cx="2359" cy="2359"/>
              </a:xfrm>
            </p:grpSpPr>
            <p:grpSp>
              <p:nvGrpSpPr>
                <p:cNvPr id="32797" name="Group 7"/>
                <p:cNvGrpSpPr>
                  <a:grpSpLocks/>
                </p:cNvGrpSpPr>
                <p:nvPr/>
              </p:nvGrpSpPr>
              <p:grpSpPr bwMode="auto">
                <a:xfrm>
                  <a:off x="657" y="1026"/>
                  <a:ext cx="2358" cy="2358"/>
                  <a:chOff x="567" y="1344"/>
                  <a:chExt cx="2358" cy="2358"/>
                </a:xfrm>
              </p:grpSpPr>
              <p:sp>
                <p:nvSpPr>
                  <p:cNvPr id="32802" name="Freeform 8"/>
                  <p:cNvSpPr>
                    <a:spLocks/>
                  </p:cNvSpPr>
                  <p:nvPr/>
                </p:nvSpPr>
                <p:spPr bwMode="auto">
                  <a:xfrm>
                    <a:off x="1156" y="1389"/>
                    <a:ext cx="1180" cy="2313"/>
                  </a:xfrm>
                  <a:custGeom>
                    <a:avLst/>
                    <a:gdLst>
                      <a:gd name="T0" fmla="*/ 0 w 1180"/>
                      <a:gd name="T1" fmla="*/ 2313 h 2313"/>
                      <a:gd name="T2" fmla="*/ 1180 w 1180"/>
                      <a:gd name="T3" fmla="*/ 2313 h 2313"/>
                      <a:gd name="T4" fmla="*/ 590 w 1180"/>
                      <a:gd name="T5" fmla="*/ 0 h 2313"/>
                      <a:gd name="T6" fmla="*/ 0 w 1180"/>
                      <a:gd name="T7" fmla="*/ 2313 h 2313"/>
                      <a:gd name="T8" fmla="*/ 0 60000 65536"/>
                      <a:gd name="T9" fmla="*/ 0 60000 65536"/>
                      <a:gd name="T10" fmla="*/ 0 60000 65536"/>
                      <a:gd name="T11" fmla="*/ 0 60000 65536"/>
                      <a:gd name="T12" fmla="*/ 0 w 1180"/>
                      <a:gd name="T13" fmla="*/ 0 h 2313"/>
                      <a:gd name="T14" fmla="*/ 1180 w 1180"/>
                      <a:gd name="T15" fmla="*/ 2313 h 2313"/>
                    </a:gdLst>
                    <a:ahLst/>
                    <a:cxnLst>
                      <a:cxn ang="T8">
                        <a:pos x="T0" y="T1"/>
                      </a:cxn>
                      <a:cxn ang="T9">
                        <a:pos x="T2" y="T3"/>
                      </a:cxn>
                      <a:cxn ang="T10">
                        <a:pos x="T4" y="T5"/>
                      </a:cxn>
                      <a:cxn ang="T11">
                        <a:pos x="T6" y="T7"/>
                      </a:cxn>
                    </a:cxnLst>
                    <a:rect l="T12" t="T13" r="T14" b="T15"/>
                    <a:pathLst>
                      <a:path w="1180" h="2313">
                        <a:moveTo>
                          <a:pt x="0" y="2313"/>
                        </a:moveTo>
                        <a:lnTo>
                          <a:pt x="1180" y="2313"/>
                        </a:lnTo>
                        <a:lnTo>
                          <a:pt x="590" y="0"/>
                        </a:lnTo>
                        <a:lnTo>
                          <a:pt x="0" y="2313"/>
                        </a:lnTo>
                        <a:close/>
                      </a:path>
                    </a:pathLst>
                  </a:custGeom>
                  <a:gradFill rotWithShape="1">
                    <a:gsLst>
                      <a:gs pos="0">
                        <a:srgbClr val="66FFFF"/>
                      </a:gs>
                      <a:gs pos="100000">
                        <a:srgbClr val="99FF99"/>
                      </a:gs>
                    </a:gsLst>
                    <a:lin ang="2700000" scaled="1"/>
                  </a:gradFill>
                  <a:ln w="19050">
                    <a:solidFill>
                      <a:schemeClr val="tx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2803" name="Freeform 9"/>
                  <p:cNvSpPr>
                    <a:spLocks/>
                  </p:cNvSpPr>
                  <p:nvPr/>
                </p:nvSpPr>
                <p:spPr bwMode="auto">
                  <a:xfrm>
                    <a:off x="1746" y="1344"/>
                    <a:ext cx="1179" cy="2358"/>
                  </a:xfrm>
                  <a:custGeom>
                    <a:avLst/>
                    <a:gdLst>
                      <a:gd name="T0" fmla="*/ 590 w 1179"/>
                      <a:gd name="T1" fmla="*/ 2358 h 2358"/>
                      <a:gd name="T2" fmla="*/ 0 w 1179"/>
                      <a:gd name="T3" fmla="*/ 0 h 2358"/>
                      <a:gd name="T4" fmla="*/ 1179 w 1179"/>
                      <a:gd name="T5" fmla="*/ 1905 h 2358"/>
                      <a:gd name="T6" fmla="*/ 590 w 1179"/>
                      <a:gd name="T7" fmla="*/ 2358 h 2358"/>
                      <a:gd name="T8" fmla="*/ 0 60000 65536"/>
                      <a:gd name="T9" fmla="*/ 0 60000 65536"/>
                      <a:gd name="T10" fmla="*/ 0 60000 65536"/>
                      <a:gd name="T11" fmla="*/ 0 60000 65536"/>
                      <a:gd name="T12" fmla="*/ 0 w 1179"/>
                      <a:gd name="T13" fmla="*/ 0 h 2358"/>
                      <a:gd name="T14" fmla="*/ 1179 w 1179"/>
                      <a:gd name="T15" fmla="*/ 2358 h 2358"/>
                    </a:gdLst>
                    <a:ahLst/>
                    <a:cxnLst>
                      <a:cxn ang="T8">
                        <a:pos x="T0" y="T1"/>
                      </a:cxn>
                      <a:cxn ang="T9">
                        <a:pos x="T2" y="T3"/>
                      </a:cxn>
                      <a:cxn ang="T10">
                        <a:pos x="T4" y="T5"/>
                      </a:cxn>
                      <a:cxn ang="T11">
                        <a:pos x="T6" y="T7"/>
                      </a:cxn>
                    </a:cxnLst>
                    <a:rect l="T12" t="T13" r="T14" b="T15"/>
                    <a:pathLst>
                      <a:path w="1179" h="2358">
                        <a:moveTo>
                          <a:pt x="590" y="2358"/>
                        </a:moveTo>
                        <a:lnTo>
                          <a:pt x="0" y="0"/>
                        </a:lnTo>
                        <a:lnTo>
                          <a:pt x="1179" y="1905"/>
                        </a:lnTo>
                        <a:lnTo>
                          <a:pt x="590" y="2358"/>
                        </a:lnTo>
                        <a:close/>
                      </a:path>
                    </a:pathLst>
                  </a:custGeom>
                  <a:gradFill rotWithShape="1">
                    <a:gsLst>
                      <a:gs pos="0">
                        <a:srgbClr val="66FFFF"/>
                      </a:gs>
                      <a:gs pos="100000">
                        <a:srgbClr val="99FF99"/>
                      </a:gs>
                    </a:gsLst>
                    <a:lin ang="2700000" scaled="1"/>
                  </a:gradFill>
                  <a:ln w="19050">
                    <a:solidFill>
                      <a:schemeClr val="tx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2804" name="Freeform 10"/>
                  <p:cNvSpPr>
                    <a:spLocks/>
                  </p:cNvSpPr>
                  <p:nvPr/>
                </p:nvSpPr>
                <p:spPr bwMode="auto">
                  <a:xfrm>
                    <a:off x="567" y="1344"/>
                    <a:ext cx="1179" cy="2358"/>
                  </a:xfrm>
                  <a:custGeom>
                    <a:avLst/>
                    <a:gdLst>
                      <a:gd name="T0" fmla="*/ 589 w 1179"/>
                      <a:gd name="T1" fmla="*/ 2358 h 2358"/>
                      <a:gd name="T2" fmla="*/ 1179 w 1179"/>
                      <a:gd name="T3" fmla="*/ 0 h 2358"/>
                      <a:gd name="T4" fmla="*/ 0 w 1179"/>
                      <a:gd name="T5" fmla="*/ 1905 h 2358"/>
                      <a:gd name="T6" fmla="*/ 589 w 1179"/>
                      <a:gd name="T7" fmla="*/ 2358 h 2358"/>
                      <a:gd name="T8" fmla="*/ 0 60000 65536"/>
                      <a:gd name="T9" fmla="*/ 0 60000 65536"/>
                      <a:gd name="T10" fmla="*/ 0 60000 65536"/>
                      <a:gd name="T11" fmla="*/ 0 60000 65536"/>
                      <a:gd name="T12" fmla="*/ 0 w 1179"/>
                      <a:gd name="T13" fmla="*/ 0 h 2358"/>
                      <a:gd name="T14" fmla="*/ 1179 w 1179"/>
                      <a:gd name="T15" fmla="*/ 2358 h 2358"/>
                    </a:gdLst>
                    <a:ahLst/>
                    <a:cxnLst>
                      <a:cxn ang="T8">
                        <a:pos x="T0" y="T1"/>
                      </a:cxn>
                      <a:cxn ang="T9">
                        <a:pos x="T2" y="T3"/>
                      </a:cxn>
                      <a:cxn ang="T10">
                        <a:pos x="T4" y="T5"/>
                      </a:cxn>
                      <a:cxn ang="T11">
                        <a:pos x="T6" y="T7"/>
                      </a:cxn>
                    </a:cxnLst>
                    <a:rect l="T12" t="T13" r="T14" b="T15"/>
                    <a:pathLst>
                      <a:path w="1179" h="2358">
                        <a:moveTo>
                          <a:pt x="589" y="2358"/>
                        </a:moveTo>
                        <a:lnTo>
                          <a:pt x="1179" y="0"/>
                        </a:lnTo>
                        <a:lnTo>
                          <a:pt x="0" y="1905"/>
                        </a:lnTo>
                        <a:lnTo>
                          <a:pt x="589" y="2358"/>
                        </a:lnTo>
                        <a:close/>
                      </a:path>
                    </a:pathLst>
                  </a:custGeom>
                  <a:gradFill rotWithShape="1">
                    <a:gsLst>
                      <a:gs pos="0">
                        <a:srgbClr val="66FFFF"/>
                      </a:gs>
                      <a:gs pos="100000">
                        <a:srgbClr val="99FF99"/>
                      </a:gs>
                    </a:gsLst>
                    <a:lin ang="2700000" scaled="1"/>
                  </a:gradFill>
                  <a:ln w="19050">
                    <a:solidFill>
                      <a:schemeClr val="tx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32798" name="Freeform 11"/>
                <p:cNvSpPr>
                  <a:spLocks/>
                </p:cNvSpPr>
                <p:nvPr/>
              </p:nvSpPr>
              <p:spPr bwMode="auto">
                <a:xfrm>
                  <a:off x="657" y="2931"/>
                  <a:ext cx="2359" cy="454"/>
                </a:xfrm>
                <a:custGeom>
                  <a:avLst/>
                  <a:gdLst>
                    <a:gd name="T0" fmla="*/ 0 w 2359"/>
                    <a:gd name="T1" fmla="*/ 0 h 454"/>
                    <a:gd name="T2" fmla="*/ 590 w 2359"/>
                    <a:gd name="T3" fmla="*/ 454 h 454"/>
                    <a:gd name="T4" fmla="*/ 1769 w 2359"/>
                    <a:gd name="T5" fmla="*/ 454 h 454"/>
                    <a:gd name="T6" fmla="*/ 2359 w 2359"/>
                    <a:gd name="T7" fmla="*/ 0 h 454"/>
                    <a:gd name="T8" fmla="*/ 0 60000 65536"/>
                    <a:gd name="T9" fmla="*/ 0 60000 65536"/>
                    <a:gd name="T10" fmla="*/ 0 60000 65536"/>
                    <a:gd name="T11" fmla="*/ 0 60000 65536"/>
                    <a:gd name="T12" fmla="*/ 0 w 2359"/>
                    <a:gd name="T13" fmla="*/ 0 h 454"/>
                    <a:gd name="T14" fmla="*/ 2359 w 2359"/>
                    <a:gd name="T15" fmla="*/ 454 h 454"/>
                  </a:gdLst>
                  <a:ahLst/>
                  <a:cxnLst>
                    <a:cxn ang="T8">
                      <a:pos x="T0" y="T1"/>
                    </a:cxn>
                    <a:cxn ang="T9">
                      <a:pos x="T2" y="T3"/>
                    </a:cxn>
                    <a:cxn ang="T10">
                      <a:pos x="T4" y="T5"/>
                    </a:cxn>
                    <a:cxn ang="T11">
                      <a:pos x="T6" y="T7"/>
                    </a:cxn>
                  </a:cxnLst>
                  <a:rect l="T12" t="T13" r="T14" b="T15"/>
                  <a:pathLst>
                    <a:path w="2359" h="454">
                      <a:moveTo>
                        <a:pt x="0" y="0"/>
                      </a:moveTo>
                      <a:lnTo>
                        <a:pt x="590" y="454"/>
                      </a:lnTo>
                      <a:lnTo>
                        <a:pt x="1769" y="454"/>
                      </a:lnTo>
                      <a:lnTo>
                        <a:pt x="2359"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2799" name="Freeform 12"/>
                <p:cNvSpPr>
                  <a:spLocks/>
                </p:cNvSpPr>
                <p:nvPr/>
              </p:nvSpPr>
              <p:spPr bwMode="auto">
                <a:xfrm flipV="1">
                  <a:off x="657" y="2478"/>
                  <a:ext cx="2359" cy="453"/>
                </a:xfrm>
                <a:custGeom>
                  <a:avLst/>
                  <a:gdLst>
                    <a:gd name="T0" fmla="*/ 0 w 2359"/>
                    <a:gd name="T1" fmla="*/ 0 h 454"/>
                    <a:gd name="T2" fmla="*/ 590 w 2359"/>
                    <a:gd name="T3" fmla="*/ 447 h 454"/>
                    <a:gd name="T4" fmla="*/ 1769 w 2359"/>
                    <a:gd name="T5" fmla="*/ 447 h 454"/>
                    <a:gd name="T6" fmla="*/ 2359 w 2359"/>
                    <a:gd name="T7" fmla="*/ 0 h 454"/>
                    <a:gd name="T8" fmla="*/ 0 60000 65536"/>
                    <a:gd name="T9" fmla="*/ 0 60000 65536"/>
                    <a:gd name="T10" fmla="*/ 0 60000 65536"/>
                    <a:gd name="T11" fmla="*/ 0 60000 65536"/>
                    <a:gd name="T12" fmla="*/ 0 w 2359"/>
                    <a:gd name="T13" fmla="*/ 0 h 454"/>
                    <a:gd name="T14" fmla="*/ 2359 w 2359"/>
                    <a:gd name="T15" fmla="*/ 454 h 454"/>
                  </a:gdLst>
                  <a:ahLst/>
                  <a:cxnLst>
                    <a:cxn ang="T8">
                      <a:pos x="T0" y="T1"/>
                    </a:cxn>
                    <a:cxn ang="T9">
                      <a:pos x="T2" y="T3"/>
                    </a:cxn>
                    <a:cxn ang="T10">
                      <a:pos x="T4" y="T5"/>
                    </a:cxn>
                    <a:cxn ang="T11">
                      <a:pos x="T6" y="T7"/>
                    </a:cxn>
                  </a:cxnLst>
                  <a:rect l="T12" t="T13" r="T14" b="T15"/>
                  <a:pathLst>
                    <a:path w="2359" h="454">
                      <a:moveTo>
                        <a:pt x="0" y="0"/>
                      </a:moveTo>
                      <a:lnTo>
                        <a:pt x="590" y="454"/>
                      </a:lnTo>
                      <a:lnTo>
                        <a:pt x="1769" y="454"/>
                      </a:lnTo>
                      <a:lnTo>
                        <a:pt x="2359" y="0"/>
                      </a:lnTo>
                    </a:path>
                  </a:pathLst>
                </a:custGeom>
                <a:noFill/>
                <a:ln w="1905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2800" name="Line 13"/>
                <p:cNvSpPr>
                  <a:spLocks noChangeShapeType="1"/>
                </p:cNvSpPr>
                <p:nvPr/>
              </p:nvSpPr>
              <p:spPr bwMode="auto">
                <a:xfrm flipV="1">
                  <a:off x="1247" y="1071"/>
                  <a:ext cx="590" cy="140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32801" name="Line 14"/>
                <p:cNvSpPr>
                  <a:spLocks noChangeShapeType="1"/>
                </p:cNvSpPr>
                <p:nvPr/>
              </p:nvSpPr>
              <p:spPr bwMode="auto">
                <a:xfrm flipH="1" flipV="1">
                  <a:off x="1837" y="1071"/>
                  <a:ext cx="589" cy="140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32795" name="Oval 15"/>
              <p:cNvSpPr>
                <a:spLocks noChangeArrowheads="1"/>
              </p:cNvSpPr>
              <p:nvPr/>
            </p:nvSpPr>
            <p:spPr bwMode="auto">
              <a:xfrm>
                <a:off x="2563" y="3021"/>
                <a:ext cx="2358" cy="1089"/>
              </a:xfrm>
              <a:prstGeom prst="ellipse">
                <a:avLst/>
              </a:prstGeom>
              <a:noFill/>
              <a:ln w="2857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2796" name="Oval 18"/>
              <p:cNvSpPr>
                <a:spLocks noChangeArrowheads="1"/>
              </p:cNvSpPr>
              <p:nvPr/>
            </p:nvSpPr>
            <p:spPr bwMode="auto">
              <a:xfrm>
                <a:off x="3717" y="3482"/>
                <a:ext cx="45" cy="46"/>
              </a:xfrm>
              <a:prstGeom prst="ellipse">
                <a:avLst/>
              </a:prstGeom>
              <a:solidFill>
                <a:srgbClr val="FFCCFF"/>
              </a:solidFill>
              <a:ln w="9525">
                <a:solidFill>
                  <a:schemeClr val="tx1"/>
                </a:solidFill>
                <a:round/>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32789" name="Text Box 20"/>
            <p:cNvSpPr txBox="1">
              <a:spLocks noChangeArrowheads="1"/>
            </p:cNvSpPr>
            <p:nvPr/>
          </p:nvSpPr>
          <p:spPr bwMode="auto">
            <a:xfrm>
              <a:off x="2909" y="3966"/>
              <a:ext cx="384"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chemeClr val="accent2"/>
                  </a:solidFill>
                  <a:latin typeface="Monotype Corsiva" pitchFamily="66" charset="0"/>
                </a:rPr>
                <a:t>А</a:t>
              </a:r>
              <a:r>
                <a:rPr lang="ru-RU" altLang="ru-RU" sz="2800" b="1" baseline="-25000">
                  <a:solidFill>
                    <a:schemeClr val="accent2"/>
                  </a:solidFill>
                  <a:latin typeface="Monotype Corsiva" pitchFamily="66" charset="0"/>
                </a:rPr>
                <a:t>1</a:t>
              </a:r>
            </a:p>
          </p:txBody>
        </p:sp>
        <p:sp>
          <p:nvSpPr>
            <p:cNvPr id="32790" name="Text Box 21"/>
            <p:cNvSpPr txBox="1">
              <a:spLocks noChangeArrowheads="1"/>
            </p:cNvSpPr>
            <p:nvPr/>
          </p:nvSpPr>
          <p:spPr bwMode="auto">
            <a:xfrm>
              <a:off x="4173" y="3974"/>
              <a:ext cx="384"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chemeClr val="accent2"/>
                  </a:solidFill>
                  <a:latin typeface="Monotype Corsiva" pitchFamily="66" charset="0"/>
                </a:rPr>
                <a:t>А</a:t>
              </a:r>
              <a:r>
                <a:rPr lang="ru-RU" altLang="ru-RU" sz="2800" b="1" baseline="-25000">
                  <a:solidFill>
                    <a:schemeClr val="accent2"/>
                  </a:solidFill>
                  <a:latin typeface="Monotype Corsiva" pitchFamily="66" charset="0"/>
                </a:rPr>
                <a:t>2</a:t>
              </a:r>
            </a:p>
          </p:txBody>
        </p:sp>
        <p:sp>
          <p:nvSpPr>
            <p:cNvPr id="32791" name="Text Box 22"/>
            <p:cNvSpPr txBox="1">
              <a:spLocks noChangeArrowheads="1"/>
            </p:cNvSpPr>
            <p:nvPr/>
          </p:nvSpPr>
          <p:spPr bwMode="auto">
            <a:xfrm>
              <a:off x="2228" y="3342"/>
              <a:ext cx="388"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chemeClr val="accent2"/>
                  </a:solidFill>
                  <a:latin typeface="Monotype Corsiva" pitchFamily="66" charset="0"/>
                </a:rPr>
                <a:t>А</a:t>
              </a:r>
              <a:r>
                <a:rPr lang="en-US" altLang="ru-RU" sz="2800" b="1" baseline="-25000">
                  <a:solidFill>
                    <a:schemeClr val="accent2"/>
                  </a:solidFill>
                  <a:latin typeface="Monotype Corsiva" pitchFamily="66" charset="0"/>
                </a:rPr>
                <a:t>n</a:t>
              </a:r>
              <a:endParaRPr lang="ru-RU" altLang="ru-RU" sz="2800" b="1" baseline="-25000">
                <a:solidFill>
                  <a:schemeClr val="accent2"/>
                </a:solidFill>
                <a:latin typeface="Monotype Corsiva" pitchFamily="66" charset="0"/>
              </a:endParaRPr>
            </a:p>
          </p:txBody>
        </p:sp>
        <p:sp>
          <p:nvSpPr>
            <p:cNvPr id="32792" name="Text Box 23"/>
            <p:cNvSpPr txBox="1">
              <a:spLocks noChangeArrowheads="1"/>
            </p:cNvSpPr>
            <p:nvPr/>
          </p:nvSpPr>
          <p:spPr bwMode="auto">
            <a:xfrm>
              <a:off x="3595" y="1386"/>
              <a:ext cx="282"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chemeClr val="accent2"/>
                  </a:solidFill>
                  <a:latin typeface="Monotype Corsiva" pitchFamily="66" charset="0"/>
                </a:rPr>
                <a:t>Р</a:t>
              </a:r>
            </a:p>
          </p:txBody>
        </p:sp>
        <p:sp>
          <p:nvSpPr>
            <p:cNvPr id="32793" name="Text Box 24"/>
            <p:cNvSpPr txBox="1">
              <a:spLocks noChangeArrowheads="1"/>
            </p:cNvSpPr>
            <p:nvPr/>
          </p:nvSpPr>
          <p:spPr bwMode="auto">
            <a:xfrm>
              <a:off x="3595" y="3513"/>
              <a:ext cx="299"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chemeClr val="accent2"/>
                  </a:solidFill>
                  <a:latin typeface="Monotype Corsiva" pitchFamily="66" charset="0"/>
                </a:rPr>
                <a:t>О</a:t>
              </a:r>
            </a:p>
          </p:txBody>
        </p:sp>
      </p:grpSp>
      <p:grpSp>
        <p:nvGrpSpPr>
          <p:cNvPr id="6" name="Group 52"/>
          <p:cNvGrpSpPr>
            <a:grpSpLocks/>
          </p:cNvGrpSpPr>
          <p:nvPr/>
        </p:nvGrpSpPr>
        <p:grpSpPr bwMode="auto">
          <a:xfrm>
            <a:off x="1576388" y="3141663"/>
            <a:ext cx="1700212" cy="3167062"/>
            <a:chOff x="3844" y="1189"/>
            <a:chExt cx="1181" cy="2395"/>
          </a:xfrm>
        </p:grpSpPr>
        <p:grpSp>
          <p:nvGrpSpPr>
            <p:cNvPr id="32776" name="Group 50"/>
            <p:cNvGrpSpPr>
              <a:grpSpLocks/>
            </p:cNvGrpSpPr>
            <p:nvPr/>
          </p:nvGrpSpPr>
          <p:grpSpPr bwMode="auto">
            <a:xfrm>
              <a:off x="3844" y="1189"/>
              <a:ext cx="1181" cy="2395"/>
              <a:chOff x="3853" y="1189"/>
              <a:chExt cx="1181" cy="2395"/>
            </a:xfrm>
          </p:grpSpPr>
          <p:grpSp>
            <p:nvGrpSpPr>
              <p:cNvPr id="32781" name="Group 27"/>
              <p:cNvGrpSpPr>
                <a:grpSpLocks/>
              </p:cNvGrpSpPr>
              <p:nvPr/>
            </p:nvGrpSpPr>
            <p:grpSpPr bwMode="auto">
              <a:xfrm>
                <a:off x="3853" y="1245"/>
                <a:ext cx="595" cy="2331"/>
                <a:chOff x="3560" y="1591"/>
                <a:chExt cx="595" cy="2331"/>
              </a:xfrm>
            </p:grpSpPr>
            <p:sp>
              <p:nvSpPr>
                <p:cNvPr id="32786" name="Freeform 28"/>
                <p:cNvSpPr>
                  <a:spLocks/>
                </p:cNvSpPr>
                <p:nvPr/>
              </p:nvSpPr>
              <p:spPr bwMode="auto">
                <a:xfrm>
                  <a:off x="3560" y="1591"/>
                  <a:ext cx="595" cy="2331"/>
                </a:xfrm>
                <a:custGeom>
                  <a:avLst/>
                  <a:gdLst>
                    <a:gd name="T0" fmla="*/ 0 w 590"/>
                    <a:gd name="T1" fmla="*/ 2170 h 2359"/>
                    <a:gd name="T2" fmla="*/ 625 w 590"/>
                    <a:gd name="T3" fmla="*/ 1710 h 2359"/>
                    <a:gd name="T4" fmla="*/ 625 w 590"/>
                    <a:gd name="T5" fmla="*/ 0 h 2359"/>
                    <a:gd name="T6" fmla="*/ 0 w 590"/>
                    <a:gd name="T7" fmla="*/ 2170 h 2359"/>
                    <a:gd name="T8" fmla="*/ 0 60000 65536"/>
                    <a:gd name="T9" fmla="*/ 0 60000 65536"/>
                    <a:gd name="T10" fmla="*/ 0 60000 65536"/>
                    <a:gd name="T11" fmla="*/ 0 60000 65536"/>
                    <a:gd name="T12" fmla="*/ 0 w 590"/>
                    <a:gd name="T13" fmla="*/ 0 h 2359"/>
                    <a:gd name="T14" fmla="*/ 590 w 590"/>
                    <a:gd name="T15" fmla="*/ 2359 h 2359"/>
                  </a:gdLst>
                  <a:ahLst/>
                  <a:cxnLst>
                    <a:cxn ang="T8">
                      <a:pos x="T0" y="T1"/>
                    </a:cxn>
                    <a:cxn ang="T9">
                      <a:pos x="T2" y="T3"/>
                    </a:cxn>
                    <a:cxn ang="T10">
                      <a:pos x="T4" y="T5"/>
                    </a:cxn>
                    <a:cxn ang="T11">
                      <a:pos x="T6" y="T7"/>
                    </a:cxn>
                  </a:cxnLst>
                  <a:rect l="T12" t="T13" r="T14" b="T15"/>
                  <a:pathLst>
                    <a:path w="590" h="2359">
                      <a:moveTo>
                        <a:pt x="0" y="2359"/>
                      </a:moveTo>
                      <a:lnTo>
                        <a:pt x="590" y="1860"/>
                      </a:lnTo>
                      <a:lnTo>
                        <a:pt x="590" y="0"/>
                      </a:lnTo>
                      <a:lnTo>
                        <a:pt x="0" y="2359"/>
                      </a:lnTo>
                      <a:close/>
                    </a:path>
                  </a:pathLst>
                </a:custGeom>
                <a:gradFill rotWithShape="1">
                  <a:gsLst>
                    <a:gs pos="0">
                      <a:srgbClr val="FFCCFF"/>
                    </a:gs>
                    <a:gs pos="100000">
                      <a:srgbClr val="FFFFCC">
                        <a:alpha val="37999"/>
                      </a:srgbClr>
                    </a:gs>
                  </a:gsLst>
                  <a:path path="rect">
                    <a:fillToRect l="50000" t="50000" r="50000" b="50000"/>
                  </a:path>
                </a:gradFill>
                <a:ln>
                  <a:noFill/>
                </a:ln>
                <a:extLst>
                  <a:ext uri="{91240B29-F687-4F45-9708-019B960494DF}">
                    <a14:hiddenLine xmlns:a14="http://schemas.microsoft.com/office/drawing/2010/main" w="38100">
                      <a:solidFill>
                        <a:srgbClr val="000000"/>
                      </a:solidFill>
                      <a:prstDash val="dash"/>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2787" name="Line 29"/>
                <p:cNvSpPr>
                  <a:spLocks noChangeShapeType="1"/>
                </p:cNvSpPr>
                <p:nvPr/>
              </p:nvSpPr>
              <p:spPr bwMode="auto">
                <a:xfrm flipV="1">
                  <a:off x="3588" y="1591"/>
                  <a:ext cx="553" cy="2325"/>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a:lstStyle/>
                <a:p>
                  <a:endParaRPr lang="ru-RU"/>
                </a:p>
              </p:txBody>
            </p:sp>
          </p:grpSp>
          <p:grpSp>
            <p:nvGrpSpPr>
              <p:cNvPr id="32782" name="Group 37"/>
              <p:cNvGrpSpPr>
                <a:grpSpLocks/>
              </p:cNvGrpSpPr>
              <p:nvPr/>
            </p:nvGrpSpPr>
            <p:grpSpPr bwMode="auto">
              <a:xfrm flipH="1">
                <a:off x="4434" y="1189"/>
                <a:ext cx="600" cy="2395"/>
                <a:chOff x="3395" y="1505"/>
                <a:chExt cx="601" cy="2395"/>
              </a:xfrm>
            </p:grpSpPr>
            <p:sp>
              <p:nvSpPr>
                <p:cNvPr id="32784" name="Freeform 38"/>
                <p:cNvSpPr>
                  <a:spLocks/>
                </p:cNvSpPr>
                <p:nvPr/>
              </p:nvSpPr>
              <p:spPr bwMode="auto">
                <a:xfrm>
                  <a:off x="3406" y="1505"/>
                  <a:ext cx="590" cy="2359"/>
                </a:xfrm>
                <a:custGeom>
                  <a:avLst/>
                  <a:gdLst>
                    <a:gd name="T0" fmla="*/ 0 w 590"/>
                    <a:gd name="T1" fmla="*/ 2359 h 2359"/>
                    <a:gd name="T2" fmla="*/ 590 w 590"/>
                    <a:gd name="T3" fmla="*/ 1860 h 2359"/>
                    <a:gd name="T4" fmla="*/ 590 w 590"/>
                    <a:gd name="T5" fmla="*/ 0 h 2359"/>
                    <a:gd name="T6" fmla="*/ 0 w 590"/>
                    <a:gd name="T7" fmla="*/ 2359 h 2359"/>
                    <a:gd name="T8" fmla="*/ 0 60000 65536"/>
                    <a:gd name="T9" fmla="*/ 0 60000 65536"/>
                    <a:gd name="T10" fmla="*/ 0 60000 65536"/>
                    <a:gd name="T11" fmla="*/ 0 60000 65536"/>
                    <a:gd name="T12" fmla="*/ 0 w 590"/>
                    <a:gd name="T13" fmla="*/ 0 h 2359"/>
                    <a:gd name="T14" fmla="*/ 590 w 590"/>
                    <a:gd name="T15" fmla="*/ 2359 h 2359"/>
                  </a:gdLst>
                  <a:ahLst/>
                  <a:cxnLst>
                    <a:cxn ang="T8">
                      <a:pos x="T0" y="T1"/>
                    </a:cxn>
                    <a:cxn ang="T9">
                      <a:pos x="T2" y="T3"/>
                    </a:cxn>
                    <a:cxn ang="T10">
                      <a:pos x="T4" y="T5"/>
                    </a:cxn>
                    <a:cxn ang="T11">
                      <a:pos x="T6" y="T7"/>
                    </a:cxn>
                  </a:cxnLst>
                  <a:rect l="T12" t="T13" r="T14" b="T15"/>
                  <a:pathLst>
                    <a:path w="590" h="2359">
                      <a:moveTo>
                        <a:pt x="0" y="2359"/>
                      </a:moveTo>
                      <a:lnTo>
                        <a:pt x="590" y="1860"/>
                      </a:lnTo>
                      <a:lnTo>
                        <a:pt x="590" y="0"/>
                      </a:lnTo>
                      <a:lnTo>
                        <a:pt x="0" y="2359"/>
                      </a:lnTo>
                      <a:close/>
                    </a:path>
                  </a:pathLst>
                </a:custGeom>
                <a:gradFill rotWithShape="1">
                  <a:gsLst>
                    <a:gs pos="0">
                      <a:srgbClr val="FFCCFF"/>
                    </a:gs>
                    <a:gs pos="100000">
                      <a:srgbClr val="FFFFCC">
                        <a:alpha val="37999"/>
                      </a:srgbClr>
                    </a:gs>
                  </a:gsLst>
                  <a:path path="rect">
                    <a:fillToRect l="50000" t="50000" r="50000" b="50000"/>
                  </a:path>
                </a:gradFill>
                <a:ln>
                  <a:noFill/>
                </a:ln>
                <a:extLst>
                  <a:ext uri="{91240B29-F687-4F45-9708-019B960494DF}">
                    <a14:hiddenLine xmlns:a14="http://schemas.microsoft.com/office/drawing/2010/main" w="38100">
                      <a:solidFill>
                        <a:srgbClr val="000000"/>
                      </a:solidFill>
                      <a:prstDash val="dash"/>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2785" name="Line 39"/>
                <p:cNvSpPr>
                  <a:spLocks noChangeShapeType="1"/>
                </p:cNvSpPr>
                <p:nvPr/>
              </p:nvSpPr>
              <p:spPr bwMode="auto">
                <a:xfrm flipV="1">
                  <a:off x="3395" y="1541"/>
                  <a:ext cx="590" cy="2359"/>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ru-RU"/>
                </a:p>
              </p:txBody>
            </p:sp>
          </p:grpSp>
          <p:sp>
            <p:nvSpPr>
              <p:cNvPr id="64" name="Полилиния 63"/>
              <p:cNvSpPr/>
              <p:nvPr/>
            </p:nvSpPr>
            <p:spPr>
              <a:xfrm>
                <a:off x="3881" y="3061"/>
                <a:ext cx="1132" cy="509"/>
              </a:xfrm>
              <a:custGeom>
                <a:avLst/>
                <a:gdLst>
                  <a:gd name="connsiteX0" fmla="*/ 0 w 1855433"/>
                  <a:gd name="connsiteY0" fmla="*/ 798990 h 798990"/>
                  <a:gd name="connsiteX1" fmla="*/ 932155 w 1855433"/>
                  <a:gd name="connsiteY1" fmla="*/ 0 h 798990"/>
                  <a:gd name="connsiteX2" fmla="*/ 1855433 w 1855433"/>
                  <a:gd name="connsiteY2" fmla="*/ 790112 h 798990"/>
                </a:gdLst>
                <a:ahLst/>
                <a:cxnLst>
                  <a:cxn ang="0">
                    <a:pos x="connsiteX0" y="connsiteY0"/>
                  </a:cxn>
                  <a:cxn ang="0">
                    <a:pos x="connsiteX1" y="connsiteY1"/>
                  </a:cxn>
                  <a:cxn ang="0">
                    <a:pos x="connsiteX2" y="connsiteY2"/>
                  </a:cxn>
                </a:cxnLst>
                <a:rect l="l" t="t" r="r" b="b"/>
                <a:pathLst>
                  <a:path w="1855433" h="798990">
                    <a:moveTo>
                      <a:pt x="0" y="798990"/>
                    </a:moveTo>
                    <a:lnTo>
                      <a:pt x="932155" y="0"/>
                    </a:lnTo>
                    <a:lnTo>
                      <a:pt x="1855433" y="790112"/>
                    </a:lnTo>
                  </a:path>
                </a:pathLst>
              </a:cu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grpSp>
        <p:sp>
          <p:nvSpPr>
            <p:cNvPr id="32777" name="Line 29"/>
            <p:cNvSpPr>
              <a:spLocks noChangeShapeType="1"/>
            </p:cNvSpPr>
            <p:nvPr/>
          </p:nvSpPr>
          <p:spPr bwMode="auto">
            <a:xfrm flipH="1" flipV="1">
              <a:off x="4425" y="1217"/>
              <a:ext cx="581" cy="2353"/>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a:lstStyle/>
            <a:p>
              <a:endParaRPr lang="ru-RU"/>
            </a:p>
          </p:txBody>
        </p:sp>
        <p:cxnSp>
          <p:nvCxnSpPr>
            <p:cNvPr id="32778" name="Прямая соединительная линия 65"/>
            <p:cNvCxnSpPr>
              <a:cxnSpLocks noChangeShapeType="1"/>
              <a:stCxn id="32777" idx="1"/>
            </p:cNvCxnSpPr>
            <p:nvPr/>
          </p:nvCxnSpPr>
          <p:spPr bwMode="auto">
            <a:xfrm rot="16200000" flipH="1">
              <a:off x="3510" y="2132"/>
              <a:ext cx="1842" cy="11"/>
            </a:xfrm>
            <a:prstGeom prst="line">
              <a:avLst/>
            </a:prstGeom>
            <a:noFill/>
            <a:ln w="28575" algn="ctr">
              <a:solidFill>
                <a:srgbClr val="C00000"/>
              </a:solidFill>
              <a:prstDash val="dash"/>
              <a:round/>
              <a:headEnd/>
              <a:tailEnd/>
            </a:ln>
            <a:extLst>
              <a:ext uri="{909E8E84-426E-40DD-AFC4-6F175D3DCCD1}">
                <a14:hiddenFill xmlns:a14="http://schemas.microsoft.com/office/drawing/2010/main">
                  <a:noFill/>
                </a14:hiddenFill>
              </a:ext>
            </a:extLst>
          </p:spPr>
        </p:cxnSp>
        <p:sp>
          <p:nvSpPr>
            <p:cNvPr id="32779" name="Text Box 26"/>
            <p:cNvSpPr txBox="1">
              <a:spLocks noChangeArrowheads="1"/>
            </p:cNvSpPr>
            <p:nvPr/>
          </p:nvSpPr>
          <p:spPr bwMode="auto">
            <a:xfrm rot="-1547722">
              <a:off x="3990" y="3071"/>
              <a:ext cx="276"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b="1">
                  <a:solidFill>
                    <a:schemeClr val="accent2"/>
                  </a:solidFill>
                  <a:latin typeface="Monotype Corsiva" pitchFamily="66" charset="0"/>
                </a:rPr>
                <a:t>R</a:t>
              </a:r>
              <a:endParaRPr lang="ru-RU" altLang="ru-RU" sz="2800" b="1">
                <a:solidFill>
                  <a:schemeClr val="accent2"/>
                </a:solidFill>
                <a:latin typeface="Monotype Corsiva" pitchFamily="66" charset="0"/>
              </a:endParaRPr>
            </a:p>
          </p:txBody>
        </p:sp>
        <p:sp>
          <p:nvSpPr>
            <p:cNvPr id="32780" name="Text Box 25"/>
            <p:cNvSpPr txBox="1">
              <a:spLocks noChangeArrowheads="1"/>
            </p:cNvSpPr>
            <p:nvPr/>
          </p:nvSpPr>
          <p:spPr bwMode="auto">
            <a:xfrm>
              <a:off x="4417" y="2189"/>
              <a:ext cx="237"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b="1">
                  <a:solidFill>
                    <a:schemeClr val="accent2"/>
                  </a:solidFill>
                  <a:latin typeface="Monotype Corsiva" pitchFamily="66" charset="0"/>
                </a:rPr>
                <a:t>h</a:t>
              </a:r>
              <a:endParaRPr lang="ru-RU" altLang="ru-RU" sz="2800" b="1">
                <a:solidFill>
                  <a:schemeClr val="accent2"/>
                </a:solidFill>
                <a:latin typeface="Monotype Corsiva" pitchFamily="66"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6223"/>
                                        </p:tgtEl>
                                        <p:attrNameLst>
                                          <p:attrName>style.visibility</p:attrName>
                                        </p:attrNameLst>
                                      </p:cBhvr>
                                      <p:to>
                                        <p:strVal val="visible"/>
                                      </p:to>
                                    </p:set>
                                    <p:animEffect transition="in" filter="wipe(up)">
                                      <p:cBhvr>
                                        <p:cTn id="7" dur="500"/>
                                        <p:tgtEl>
                                          <p:spTgt spid="1362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9249"/>
                                        </p:tgtEl>
                                        <p:attrNameLst>
                                          <p:attrName>style.visibility</p:attrName>
                                        </p:attrNameLst>
                                      </p:cBhvr>
                                      <p:to>
                                        <p:strVal val="visible"/>
                                      </p:to>
                                    </p:set>
                                    <p:anim calcmode="discrete" valueType="clr">
                                      <p:cBhvr override="childStyle">
                                        <p:cTn id="17" dur="80"/>
                                        <p:tgtEl>
                                          <p:spTgt spid="9249"/>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9249"/>
                                        </p:tgtEl>
                                        <p:attrNameLst>
                                          <p:attrName>fillcolor</p:attrName>
                                        </p:attrNameLst>
                                      </p:cBhvr>
                                      <p:tavLst>
                                        <p:tav tm="0">
                                          <p:val>
                                            <p:clrVal>
                                              <a:schemeClr val="accent2"/>
                                            </p:clrVal>
                                          </p:val>
                                        </p:tav>
                                        <p:tav tm="50000">
                                          <p:val>
                                            <p:clrVal>
                                              <a:schemeClr val="hlink"/>
                                            </p:clrVal>
                                          </p:val>
                                        </p:tav>
                                      </p:tavLst>
                                    </p:anim>
                                    <p:set>
                                      <p:cBhvr>
                                        <p:cTn id="19" dur="80"/>
                                        <p:tgtEl>
                                          <p:spTgt spid="9249"/>
                                        </p:tgtEl>
                                        <p:attrNameLst>
                                          <p:attrName>fill.type</p:attrName>
                                        </p:attrNameLst>
                                      </p:cBhvr>
                                      <p:to>
                                        <p:strVal val="solid"/>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223" grpId="0"/>
      <p:bldP spid="92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ru-RU" altLang="ru-RU" sz="4000" smtClean="0">
                <a:latin typeface="Arial" charset="0"/>
              </a:rPr>
              <a:t>Понятие многогранника</a:t>
            </a:r>
            <a:r>
              <a:rPr lang="ru-RU" altLang="ru-RU" sz="4000" smtClean="0"/>
              <a:t>.</a:t>
            </a:r>
            <a:r>
              <a:rPr lang="ru-RU" altLang="ru-RU" sz="4000" smtClean="0">
                <a:latin typeface="Arial" charset="0"/>
              </a:rPr>
              <a:t> Призма.</a:t>
            </a:r>
          </a:p>
        </p:txBody>
      </p:sp>
      <p:sp>
        <p:nvSpPr>
          <p:cNvPr id="9219" name="Rectangle 3"/>
          <p:cNvSpPr>
            <a:spLocks noGrp="1" noChangeArrowheads="1"/>
          </p:cNvSpPr>
          <p:nvPr>
            <p:ph type="body" idx="1"/>
          </p:nvPr>
        </p:nvSpPr>
        <p:spPr>
          <a:xfrm>
            <a:off x="468313" y="1628775"/>
            <a:ext cx="8229600" cy="5014913"/>
          </a:xfrm>
        </p:spPr>
        <p:txBody>
          <a:bodyPr/>
          <a:lstStyle/>
          <a:p>
            <a:pPr eaLnBrk="1" hangingPunct="1"/>
            <a:r>
              <a:rPr lang="ru-RU" altLang="ru-RU" smtClean="0">
                <a:latin typeface="Arial" charset="0"/>
                <a:hlinkClick r:id="rId2" action="ppaction://hlinksldjump"/>
              </a:rPr>
              <a:t>Понятие многогранника.</a:t>
            </a:r>
            <a:endParaRPr lang="ru-RU" altLang="ru-RU" smtClean="0">
              <a:latin typeface="Arial" charset="0"/>
            </a:endParaRPr>
          </a:p>
          <a:p>
            <a:pPr eaLnBrk="1" hangingPunct="1"/>
            <a:r>
              <a:rPr lang="ru-RU" altLang="ru-RU" smtClean="0">
                <a:latin typeface="Arial" charset="0"/>
                <a:hlinkClick r:id="rId3" action="ppaction://hlinksldjump"/>
              </a:rPr>
              <a:t>Призма.</a:t>
            </a:r>
            <a:endParaRPr lang="ru-RU" altLang="ru-RU" smtClean="0">
              <a:latin typeface="Arial" charset="0"/>
            </a:endParaRPr>
          </a:p>
          <a:p>
            <a:pPr eaLnBrk="1" hangingPunct="1"/>
            <a:r>
              <a:rPr lang="ru-RU" altLang="ru-RU" smtClean="0">
                <a:latin typeface="Arial" charset="0"/>
                <a:hlinkClick r:id="rId4" action="ppaction://hlinksldjump"/>
              </a:rPr>
              <a:t>Решение задач.</a:t>
            </a:r>
            <a:endParaRPr lang="ru-RU" altLang="ru-RU" smtClean="0">
              <a:latin typeface="Arial" charset="0"/>
            </a:endParaRPr>
          </a:p>
        </p:txBody>
      </p:sp>
      <p:sp>
        <p:nvSpPr>
          <p:cNvPr id="9220" name="AutoShape 4">
            <a:hlinkClick r:id="rId5" action="ppaction://hlinksldjump" highlightClick="1"/>
          </p:cNvPr>
          <p:cNvSpPr>
            <a:spLocks noChangeArrowheads="1"/>
          </p:cNvSpPr>
          <p:nvPr/>
        </p:nvSpPr>
        <p:spPr bwMode="auto">
          <a:xfrm>
            <a:off x="8532813" y="6308725"/>
            <a:ext cx="431800" cy="4318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Правильная пирамида</a:t>
            </a:r>
            <a:r>
              <a:rPr lang="ru-RU" altLang="ru-RU" smtClean="0"/>
              <a:t>.</a:t>
            </a:r>
          </a:p>
        </p:txBody>
      </p:sp>
      <p:sp>
        <p:nvSpPr>
          <p:cNvPr id="3379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1266" name="Rectangle 2"/>
          <p:cNvSpPr>
            <a:spLocks noChangeArrowheads="1"/>
          </p:cNvSpPr>
          <p:nvPr/>
        </p:nvSpPr>
        <p:spPr bwMode="auto">
          <a:xfrm>
            <a:off x="539750" y="1341438"/>
            <a:ext cx="8229600" cy="1143000"/>
          </a:xfrm>
          <a:prstGeom prst="rect">
            <a:avLst/>
          </a:prstGeom>
          <a:noFill/>
          <a:ln w="9525">
            <a:noFill/>
            <a:miter lim="800000"/>
            <a:headEnd/>
            <a:tailEnd/>
          </a:ln>
        </p:spPr>
        <p:txBody>
          <a:bodyPr anchor="ctr"/>
          <a:lstStyle/>
          <a:p>
            <a:pPr>
              <a:defRPr/>
            </a:pPr>
            <a:r>
              <a:rPr lang="ru-RU" sz="2800" dirty="0">
                <a:solidFill>
                  <a:srgbClr val="FF33CC"/>
                </a:solidFill>
                <a:latin typeface="+mn-lt"/>
              </a:rPr>
              <a:t>Апофема</a:t>
            </a:r>
            <a:r>
              <a:rPr lang="ru-RU" sz="2800" dirty="0">
                <a:latin typeface="+mn-lt"/>
              </a:rPr>
              <a:t> – высота боковой грани правильной пирамиды, проведенная из ее вершины </a:t>
            </a:r>
          </a:p>
        </p:txBody>
      </p:sp>
      <p:sp>
        <p:nvSpPr>
          <p:cNvPr id="11304" name="Text Box 40"/>
          <p:cNvSpPr txBox="1">
            <a:spLocks noChangeArrowheads="1"/>
          </p:cNvSpPr>
          <p:nvPr/>
        </p:nvSpPr>
        <p:spPr bwMode="auto">
          <a:xfrm>
            <a:off x="7235825" y="2636838"/>
            <a:ext cx="16668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3200" b="1">
                <a:solidFill>
                  <a:schemeClr val="accent2"/>
                </a:solidFill>
                <a:latin typeface="Monotype Corsiva" pitchFamily="66" charset="0"/>
              </a:rPr>
              <a:t>Апофемы</a:t>
            </a:r>
          </a:p>
        </p:txBody>
      </p:sp>
      <p:sp>
        <p:nvSpPr>
          <p:cNvPr id="137275" name="Line 41"/>
          <p:cNvSpPr>
            <a:spLocks noChangeShapeType="1"/>
          </p:cNvSpPr>
          <p:nvPr/>
        </p:nvSpPr>
        <p:spPr bwMode="auto">
          <a:xfrm flipH="1">
            <a:off x="6516688" y="3213100"/>
            <a:ext cx="1800225" cy="1620838"/>
          </a:xfrm>
          <a:prstGeom prst="line">
            <a:avLst/>
          </a:prstGeom>
          <a:noFill/>
          <a:ln w="28575">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137276" name="Line 42"/>
          <p:cNvSpPr>
            <a:spLocks noChangeShapeType="1"/>
          </p:cNvSpPr>
          <p:nvPr/>
        </p:nvSpPr>
        <p:spPr bwMode="auto">
          <a:xfrm flipH="1">
            <a:off x="7380288" y="3213100"/>
            <a:ext cx="936625" cy="1584325"/>
          </a:xfrm>
          <a:prstGeom prst="line">
            <a:avLst/>
          </a:prstGeom>
          <a:noFill/>
          <a:ln w="28575">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11307" name="Text Box 43"/>
          <p:cNvSpPr txBox="1">
            <a:spLocks noChangeArrowheads="1"/>
          </p:cNvSpPr>
          <p:nvPr/>
        </p:nvSpPr>
        <p:spPr bwMode="auto">
          <a:xfrm>
            <a:off x="684213" y="2997200"/>
            <a:ext cx="3960812" cy="1611313"/>
          </a:xfrm>
          <a:prstGeom prst="rect">
            <a:avLst/>
          </a:prstGeom>
          <a:noFill/>
          <a:ln w="57150" cmpd="thinThick">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ru-RU" altLang="ru-RU" sz="3200" b="1">
                <a:solidFill>
                  <a:schemeClr val="accent2"/>
                </a:solidFill>
                <a:latin typeface="Monotype Corsiva" pitchFamily="66" charset="0"/>
              </a:rPr>
              <a:t>Все апофемы правильной пирамиды равны друг другу</a:t>
            </a:r>
          </a:p>
        </p:txBody>
      </p:sp>
      <p:pic>
        <p:nvPicPr>
          <p:cNvPr id="137278" name="Picture 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2781300"/>
            <a:ext cx="331311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79" name="Line 63"/>
          <p:cNvSpPr>
            <a:spLocks noChangeShapeType="1"/>
          </p:cNvSpPr>
          <p:nvPr/>
        </p:nvSpPr>
        <p:spPr bwMode="auto">
          <a:xfrm flipH="1">
            <a:off x="6415088" y="3170238"/>
            <a:ext cx="215900" cy="28082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7280" name="Line 64"/>
          <p:cNvSpPr>
            <a:spLocks noChangeShapeType="1"/>
          </p:cNvSpPr>
          <p:nvPr/>
        </p:nvSpPr>
        <p:spPr bwMode="auto">
          <a:xfrm>
            <a:off x="6659563" y="3213100"/>
            <a:ext cx="1081087" cy="23764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7282" name="AutoShape 66"/>
          <p:cNvSpPr>
            <a:spLocks noChangeArrowheads="1"/>
          </p:cNvSpPr>
          <p:nvPr/>
        </p:nvSpPr>
        <p:spPr bwMode="auto">
          <a:xfrm rot="-2877047">
            <a:off x="7622382" y="5323681"/>
            <a:ext cx="252412" cy="187325"/>
          </a:xfrm>
          <a:prstGeom prst="parallelogram">
            <a:avLst>
              <a:gd name="adj" fmla="val 40143"/>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7285" name="AutoShape 69"/>
          <p:cNvSpPr>
            <a:spLocks noChangeArrowheads="1"/>
          </p:cNvSpPr>
          <p:nvPr/>
        </p:nvSpPr>
        <p:spPr bwMode="auto">
          <a:xfrm>
            <a:off x="6415088" y="5805488"/>
            <a:ext cx="173037" cy="187325"/>
          </a:xfrm>
          <a:prstGeom prst="parallelogram">
            <a:avLst>
              <a:gd name="adj" fmla="val 12843"/>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7286" name="Text Box 70"/>
          <p:cNvSpPr txBox="1">
            <a:spLocks noChangeArrowheads="1"/>
          </p:cNvSpPr>
          <p:nvPr/>
        </p:nvSpPr>
        <p:spPr bwMode="auto">
          <a:xfrm>
            <a:off x="6300788" y="6021388"/>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p>
        </p:txBody>
      </p:sp>
      <p:sp>
        <p:nvSpPr>
          <p:cNvPr id="137287" name="Text Box 71"/>
          <p:cNvSpPr txBox="1">
            <a:spLocks noChangeArrowheads="1"/>
          </p:cNvSpPr>
          <p:nvPr/>
        </p:nvSpPr>
        <p:spPr bwMode="auto">
          <a:xfrm>
            <a:off x="7667625" y="5516563"/>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M</a:t>
            </a:r>
            <a:endParaRPr lang="ru-RU" altLang="ru-RU"/>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up)">
                                      <p:cBhvr>
                                        <p:cTn id="7" dur="500"/>
                                        <p:tgtEl>
                                          <p:spTgt spid="112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7278"/>
                                        </p:tgtEl>
                                        <p:attrNameLst>
                                          <p:attrName>style.visibility</p:attrName>
                                        </p:attrNameLst>
                                      </p:cBhvr>
                                      <p:to>
                                        <p:strVal val="visible"/>
                                      </p:to>
                                    </p:set>
                                    <p:animEffect transition="in" filter="fade">
                                      <p:cBhvr>
                                        <p:cTn id="12" dur="500"/>
                                        <p:tgtEl>
                                          <p:spTgt spid="1372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7279"/>
                                        </p:tgtEl>
                                        <p:attrNameLst>
                                          <p:attrName>style.visibility</p:attrName>
                                        </p:attrNameLst>
                                      </p:cBhvr>
                                      <p:to>
                                        <p:strVal val="visible"/>
                                      </p:to>
                                    </p:set>
                                    <p:animEffect transition="in" filter="fade">
                                      <p:cBhvr>
                                        <p:cTn id="17" dur="500"/>
                                        <p:tgtEl>
                                          <p:spTgt spid="137279"/>
                                        </p:tgtEl>
                                      </p:cBhvr>
                                    </p:animEffect>
                                  </p:childTnLst>
                                </p:cTn>
                              </p:par>
                            </p:childTnLst>
                          </p:cTn>
                        </p:par>
                        <p:par>
                          <p:cTn id="18" fill="hold" nodeType="afterGroup">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7286"/>
                                        </p:tgtEl>
                                        <p:attrNameLst>
                                          <p:attrName>style.visibility</p:attrName>
                                        </p:attrNameLst>
                                      </p:cBhvr>
                                      <p:to>
                                        <p:strVal val="visible"/>
                                      </p:to>
                                    </p:set>
                                    <p:animEffect transition="in" filter="fade">
                                      <p:cBhvr>
                                        <p:cTn id="21" dur="500"/>
                                        <p:tgtEl>
                                          <p:spTgt spid="137286"/>
                                        </p:tgtEl>
                                      </p:cBhvr>
                                    </p:animEffect>
                                  </p:childTnLst>
                                </p:cTn>
                              </p:par>
                            </p:childTnLst>
                          </p:cTn>
                        </p:par>
                        <p:par>
                          <p:cTn id="22" fill="hold" nodeType="afterGroup">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37285"/>
                                        </p:tgtEl>
                                        <p:attrNameLst>
                                          <p:attrName>style.visibility</p:attrName>
                                        </p:attrNameLst>
                                      </p:cBhvr>
                                      <p:to>
                                        <p:strVal val="visible"/>
                                      </p:to>
                                    </p:set>
                                    <p:animEffect transition="in" filter="fade">
                                      <p:cBhvr>
                                        <p:cTn id="25" dur="500"/>
                                        <p:tgtEl>
                                          <p:spTgt spid="137285"/>
                                        </p:tgtEl>
                                      </p:cBhvr>
                                    </p:animEffect>
                                  </p:childTnLst>
                                </p:cTn>
                              </p:par>
                            </p:childTnLst>
                          </p:cTn>
                        </p:par>
                        <p:par>
                          <p:cTn id="26" fill="hold" nodeType="afterGroup">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37280"/>
                                        </p:tgtEl>
                                        <p:attrNameLst>
                                          <p:attrName>style.visibility</p:attrName>
                                        </p:attrNameLst>
                                      </p:cBhvr>
                                      <p:to>
                                        <p:strVal val="visible"/>
                                      </p:to>
                                    </p:set>
                                    <p:animEffect transition="in" filter="fade">
                                      <p:cBhvr>
                                        <p:cTn id="29" dur="500"/>
                                        <p:tgtEl>
                                          <p:spTgt spid="137280"/>
                                        </p:tgtEl>
                                      </p:cBhvr>
                                    </p:animEffect>
                                  </p:childTnLst>
                                </p:cTn>
                              </p:par>
                            </p:childTnLst>
                          </p:cTn>
                        </p:par>
                        <p:par>
                          <p:cTn id="30" fill="hold" nodeType="afterGroup">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37287"/>
                                        </p:tgtEl>
                                        <p:attrNameLst>
                                          <p:attrName>style.visibility</p:attrName>
                                        </p:attrNameLst>
                                      </p:cBhvr>
                                      <p:to>
                                        <p:strVal val="visible"/>
                                      </p:to>
                                    </p:set>
                                    <p:animEffect transition="in" filter="fade">
                                      <p:cBhvr>
                                        <p:cTn id="33" dur="500"/>
                                        <p:tgtEl>
                                          <p:spTgt spid="137287"/>
                                        </p:tgtEl>
                                      </p:cBhvr>
                                    </p:animEffect>
                                  </p:childTnLst>
                                </p:cTn>
                              </p:par>
                            </p:childTnLst>
                          </p:cTn>
                        </p:par>
                        <p:par>
                          <p:cTn id="34" fill="hold" nodeType="afterGroup">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37282"/>
                                        </p:tgtEl>
                                        <p:attrNameLst>
                                          <p:attrName>style.visibility</p:attrName>
                                        </p:attrNameLst>
                                      </p:cBhvr>
                                      <p:to>
                                        <p:strVal val="visible"/>
                                      </p:to>
                                    </p:set>
                                    <p:animEffect transition="in" filter="fade">
                                      <p:cBhvr>
                                        <p:cTn id="37" dur="500"/>
                                        <p:tgtEl>
                                          <p:spTgt spid="13728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7275"/>
                                        </p:tgtEl>
                                        <p:attrNameLst>
                                          <p:attrName>style.visibility</p:attrName>
                                        </p:attrNameLst>
                                      </p:cBhvr>
                                      <p:to>
                                        <p:strVal val="visible"/>
                                      </p:to>
                                    </p:set>
                                    <p:animEffect transition="in" filter="fade">
                                      <p:cBhvr>
                                        <p:cTn id="42" dur="500"/>
                                        <p:tgtEl>
                                          <p:spTgt spid="137275"/>
                                        </p:tgtEl>
                                      </p:cBhvr>
                                    </p:animEffect>
                                  </p:childTnLst>
                                </p:cTn>
                              </p:par>
                            </p:childTnLst>
                          </p:cTn>
                        </p:par>
                        <p:par>
                          <p:cTn id="43" fill="hold" nodeType="afterGroup">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137276"/>
                                        </p:tgtEl>
                                        <p:attrNameLst>
                                          <p:attrName>style.visibility</p:attrName>
                                        </p:attrNameLst>
                                      </p:cBhvr>
                                      <p:to>
                                        <p:strVal val="visible"/>
                                      </p:to>
                                    </p:set>
                                    <p:animEffect transition="in" filter="fade">
                                      <p:cBhvr>
                                        <p:cTn id="46" dur="500"/>
                                        <p:tgtEl>
                                          <p:spTgt spid="137276"/>
                                        </p:tgtEl>
                                      </p:cBhvr>
                                    </p:animEffect>
                                  </p:childTnLst>
                                </p:cTn>
                              </p:par>
                            </p:childTnLst>
                          </p:cTn>
                        </p:par>
                        <p:par>
                          <p:cTn id="47" fill="hold" nodeType="afterGroup">
                            <p:stCondLst>
                              <p:cond delay="1000"/>
                            </p:stCondLst>
                            <p:childTnLst>
                              <p:par>
                                <p:cTn id="48" presetID="27" presetClass="entr" presetSubtype="0" fill="hold" grpId="0" nodeType="afterEffect">
                                  <p:stCondLst>
                                    <p:cond delay="0"/>
                                  </p:stCondLst>
                                  <p:iterate type="lt">
                                    <p:tmPct val="50000"/>
                                  </p:iterate>
                                  <p:childTnLst>
                                    <p:set>
                                      <p:cBhvr>
                                        <p:cTn id="49" dur="1" fill="hold">
                                          <p:stCondLst>
                                            <p:cond delay="0"/>
                                          </p:stCondLst>
                                        </p:cTn>
                                        <p:tgtEl>
                                          <p:spTgt spid="11304"/>
                                        </p:tgtEl>
                                        <p:attrNameLst>
                                          <p:attrName>style.visibility</p:attrName>
                                        </p:attrNameLst>
                                      </p:cBhvr>
                                      <p:to>
                                        <p:strVal val="visible"/>
                                      </p:to>
                                    </p:set>
                                    <p:anim calcmode="discrete" valueType="clr">
                                      <p:cBhvr override="childStyle">
                                        <p:cTn id="50" dur="80"/>
                                        <p:tgtEl>
                                          <p:spTgt spid="11304"/>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11304"/>
                                        </p:tgtEl>
                                        <p:attrNameLst>
                                          <p:attrName>fillcolor</p:attrName>
                                        </p:attrNameLst>
                                      </p:cBhvr>
                                      <p:tavLst>
                                        <p:tav tm="0">
                                          <p:val>
                                            <p:clrVal>
                                              <a:schemeClr val="accent2"/>
                                            </p:clrVal>
                                          </p:val>
                                        </p:tav>
                                        <p:tav tm="50000">
                                          <p:val>
                                            <p:clrVal>
                                              <a:schemeClr val="hlink"/>
                                            </p:clrVal>
                                          </p:val>
                                        </p:tav>
                                      </p:tavLst>
                                    </p:anim>
                                    <p:set>
                                      <p:cBhvr>
                                        <p:cTn id="52" dur="80"/>
                                        <p:tgtEl>
                                          <p:spTgt spid="11304"/>
                                        </p:tgtEl>
                                        <p:attrNameLst>
                                          <p:attrName>fill.type</p:attrName>
                                        </p:attrNameLst>
                                      </p:cBhvr>
                                      <p:to>
                                        <p:strVal val="solid"/>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7" presetClass="entr" presetSubtype="10" fill="hold" grpId="0" nodeType="clickEffect">
                                  <p:stCondLst>
                                    <p:cond delay="0"/>
                                  </p:stCondLst>
                                  <p:childTnLst>
                                    <p:set>
                                      <p:cBhvr>
                                        <p:cTn id="56" dur="1" fill="hold">
                                          <p:stCondLst>
                                            <p:cond delay="0"/>
                                          </p:stCondLst>
                                        </p:cTn>
                                        <p:tgtEl>
                                          <p:spTgt spid="11307"/>
                                        </p:tgtEl>
                                        <p:attrNameLst>
                                          <p:attrName>style.visibility</p:attrName>
                                        </p:attrNameLst>
                                      </p:cBhvr>
                                      <p:to>
                                        <p:strVal val="visible"/>
                                      </p:to>
                                    </p:set>
                                    <p:anim calcmode="lin" valueType="num">
                                      <p:cBhvr>
                                        <p:cTn id="57" dur="500" fill="hold"/>
                                        <p:tgtEl>
                                          <p:spTgt spid="11307"/>
                                        </p:tgtEl>
                                        <p:attrNameLst>
                                          <p:attrName>ppt_w</p:attrName>
                                        </p:attrNameLst>
                                      </p:cBhvr>
                                      <p:tavLst>
                                        <p:tav tm="0">
                                          <p:val>
                                            <p:fltVal val="0"/>
                                          </p:val>
                                        </p:tav>
                                        <p:tav tm="100000">
                                          <p:val>
                                            <p:strVal val="#ppt_w"/>
                                          </p:val>
                                        </p:tav>
                                      </p:tavLst>
                                    </p:anim>
                                    <p:anim calcmode="lin" valueType="num">
                                      <p:cBhvr>
                                        <p:cTn id="58" dur="500" fill="hold"/>
                                        <p:tgtEl>
                                          <p:spTgt spid="1130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304" grpId="0"/>
      <p:bldP spid="137275" grpId="0" animBg="1"/>
      <p:bldP spid="137276" grpId="0" animBg="1"/>
      <p:bldP spid="11307" grpId="0" animBg="1"/>
      <p:bldP spid="137279" grpId="0" animBg="1"/>
      <p:bldP spid="137280" grpId="0" animBg="1"/>
      <p:bldP spid="137282" grpId="0" animBg="1"/>
      <p:bldP spid="137285" grpId="0" animBg="1"/>
      <p:bldP spid="137286" grpId="0"/>
      <p:bldP spid="13728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Правильная пирамида</a:t>
            </a:r>
            <a:r>
              <a:rPr lang="ru-RU" altLang="ru-RU" smtClean="0"/>
              <a:t>.</a:t>
            </a:r>
          </a:p>
        </p:txBody>
      </p:sp>
      <p:sp>
        <p:nvSpPr>
          <p:cNvPr id="4100" name="AutoShape 7">
            <a:hlinkClick r:id="rId3"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pic>
        <p:nvPicPr>
          <p:cNvPr id="13927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2924175"/>
            <a:ext cx="331311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74" name="Line 10"/>
          <p:cNvSpPr>
            <a:spLocks noChangeShapeType="1"/>
          </p:cNvSpPr>
          <p:nvPr/>
        </p:nvSpPr>
        <p:spPr bwMode="auto">
          <a:xfrm flipH="1">
            <a:off x="1792288" y="3313113"/>
            <a:ext cx="215900" cy="28082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9275" name="Line 11"/>
          <p:cNvSpPr>
            <a:spLocks noChangeShapeType="1"/>
          </p:cNvSpPr>
          <p:nvPr/>
        </p:nvSpPr>
        <p:spPr bwMode="auto">
          <a:xfrm>
            <a:off x="2036763" y="3355975"/>
            <a:ext cx="1081087" cy="23764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9276" name="AutoShape 12"/>
          <p:cNvSpPr>
            <a:spLocks noChangeArrowheads="1"/>
          </p:cNvSpPr>
          <p:nvPr/>
        </p:nvSpPr>
        <p:spPr bwMode="auto">
          <a:xfrm rot="-2877047">
            <a:off x="2999582" y="5466556"/>
            <a:ext cx="252412" cy="187325"/>
          </a:xfrm>
          <a:prstGeom prst="parallelogram">
            <a:avLst>
              <a:gd name="adj" fmla="val 40143"/>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9277" name="AutoShape 13"/>
          <p:cNvSpPr>
            <a:spLocks noChangeArrowheads="1"/>
          </p:cNvSpPr>
          <p:nvPr/>
        </p:nvSpPr>
        <p:spPr bwMode="auto">
          <a:xfrm>
            <a:off x="1792288" y="5948363"/>
            <a:ext cx="173037" cy="187325"/>
          </a:xfrm>
          <a:prstGeom prst="parallelogram">
            <a:avLst>
              <a:gd name="adj" fmla="val 12843"/>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9278" name="Text Box 14"/>
          <p:cNvSpPr txBox="1">
            <a:spLocks noChangeArrowheads="1"/>
          </p:cNvSpPr>
          <p:nvPr/>
        </p:nvSpPr>
        <p:spPr bwMode="auto">
          <a:xfrm>
            <a:off x="1677988" y="6164263"/>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Н</a:t>
            </a:r>
          </a:p>
        </p:txBody>
      </p:sp>
      <p:sp>
        <p:nvSpPr>
          <p:cNvPr id="139279" name="Text Box 15"/>
          <p:cNvSpPr txBox="1">
            <a:spLocks noChangeArrowheads="1"/>
          </p:cNvSpPr>
          <p:nvPr/>
        </p:nvSpPr>
        <p:spPr bwMode="auto">
          <a:xfrm>
            <a:off x="3044825" y="5659438"/>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M</a:t>
            </a:r>
            <a:endParaRPr lang="ru-RU" altLang="ru-RU"/>
          </a:p>
        </p:txBody>
      </p:sp>
      <p:sp>
        <p:nvSpPr>
          <p:cNvPr id="12298" name="Text Box 10"/>
          <p:cNvSpPr txBox="1">
            <a:spLocks noChangeArrowheads="1"/>
          </p:cNvSpPr>
          <p:nvPr/>
        </p:nvSpPr>
        <p:spPr bwMode="auto">
          <a:xfrm>
            <a:off x="296863" y="1598613"/>
            <a:ext cx="8596312"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a:latin typeface="Cambria" pitchFamily="18" charset="0"/>
              </a:rPr>
              <a:t>Теорема. Площадь боковой поверхности правильной пирамиды равна половине произведения периметра основания на апофему</a:t>
            </a:r>
          </a:p>
        </p:txBody>
      </p:sp>
      <p:graphicFrame>
        <p:nvGraphicFramePr>
          <p:cNvPr id="139282" name="Object 18"/>
          <p:cNvGraphicFramePr>
            <a:graphicFrameLocks noChangeAspect="1"/>
          </p:cNvGraphicFramePr>
          <p:nvPr/>
        </p:nvGraphicFramePr>
        <p:xfrm>
          <a:off x="4643438" y="3141663"/>
          <a:ext cx="2714625" cy="1108075"/>
        </p:xfrm>
        <a:graphic>
          <a:graphicData uri="http://schemas.openxmlformats.org/presentationml/2006/ole">
            <mc:AlternateContent xmlns:mc="http://schemas.openxmlformats.org/markup-compatibility/2006">
              <mc:Choice xmlns:v="urn:schemas-microsoft-com:vml" Requires="v">
                <p:oleObj spid="_x0000_s4111" name="Формула" r:id="rId5" imgW="965160" imgH="393480" progId="Equation.3">
                  <p:embed/>
                </p:oleObj>
              </mc:Choice>
              <mc:Fallback>
                <p:oleObj name="Формула" r:id="rId5" imgW="965160" imgH="39348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3438" y="3141663"/>
                        <a:ext cx="2714625" cy="1108075"/>
                      </a:xfrm>
                      <a:prstGeom prst="rect">
                        <a:avLst/>
                      </a:prstGeom>
                      <a:noFill/>
                      <a:ln w="38100">
                        <a:solidFill>
                          <a:srgbClr val="FF33CC"/>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75" name="Text Box 39"/>
          <p:cNvSpPr txBox="1">
            <a:spLocks noChangeArrowheads="1"/>
          </p:cNvSpPr>
          <p:nvPr/>
        </p:nvSpPr>
        <p:spPr bwMode="auto">
          <a:xfrm>
            <a:off x="3995738" y="6021388"/>
            <a:ext cx="42481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ДЗ:п33 №255, 258</a:t>
            </a:r>
          </a:p>
        </p:txBody>
      </p:sp>
      <p:sp>
        <p:nvSpPr>
          <p:cNvPr id="39974" name="Text Box 38"/>
          <p:cNvSpPr txBox="1">
            <a:spLocks noChangeArrowheads="1"/>
          </p:cNvSpPr>
          <p:nvPr/>
        </p:nvSpPr>
        <p:spPr bwMode="auto">
          <a:xfrm>
            <a:off x="4140200" y="5516563"/>
            <a:ext cx="32369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0000FF"/>
                </a:solidFill>
                <a:latin typeface="Cambria" pitchFamily="18" charset="0"/>
              </a:rPr>
              <a:t>№257, 254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298"/>
                                        </p:tgtEl>
                                        <p:attrNameLst>
                                          <p:attrName>style.visibility</p:attrName>
                                        </p:attrNameLst>
                                      </p:cBhvr>
                                      <p:to>
                                        <p:strVal val="visible"/>
                                      </p:to>
                                    </p:set>
                                    <p:animEffect transition="in" filter="wipe(up)">
                                      <p:cBhvr>
                                        <p:cTn id="7" dur="500"/>
                                        <p:tgtEl>
                                          <p:spTgt spid="122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9273"/>
                                        </p:tgtEl>
                                        <p:attrNameLst>
                                          <p:attrName>style.visibility</p:attrName>
                                        </p:attrNameLst>
                                      </p:cBhvr>
                                      <p:to>
                                        <p:strVal val="visible"/>
                                      </p:to>
                                    </p:set>
                                    <p:animEffect transition="in" filter="fade">
                                      <p:cBhvr>
                                        <p:cTn id="12" dur="500"/>
                                        <p:tgtEl>
                                          <p:spTgt spid="139273"/>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39274"/>
                                        </p:tgtEl>
                                        <p:attrNameLst>
                                          <p:attrName>style.visibility</p:attrName>
                                        </p:attrNameLst>
                                      </p:cBhvr>
                                      <p:to>
                                        <p:strVal val="visible"/>
                                      </p:to>
                                    </p:set>
                                    <p:animEffect transition="in" filter="fade">
                                      <p:cBhvr>
                                        <p:cTn id="16" dur="500"/>
                                        <p:tgtEl>
                                          <p:spTgt spid="139274"/>
                                        </p:tgtEl>
                                      </p:cBhvr>
                                    </p:animEffect>
                                  </p:childTnLst>
                                </p:cTn>
                              </p:par>
                            </p:childTnLst>
                          </p:cTn>
                        </p:par>
                        <p:par>
                          <p:cTn id="17" fill="hold" nodeType="afterGroup">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39278"/>
                                        </p:tgtEl>
                                        <p:attrNameLst>
                                          <p:attrName>style.visibility</p:attrName>
                                        </p:attrNameLst>
                                      </p:cBhvr>
                                      <p:to>
                                        <p:strVal val="visible"/>
                                      </p:to>
                                    </p:set>
                                    <p:animEffect transition="in" filter="fade">
                                      <p:cBhvr>
                                        <p:cTn id="20" dur="500"/>
                                        <p:tgtEl>
                                          <p:spTgt spid="139278"/>
                                        </p:tgtEl>
                                      </p:cBhvr>
                                    </p:animEffect>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39277"/>
                                        </p:tgtEl>
                                        <p:attrNameLst>
                                          <p:attrName>style.visibility</p:attrName>
                                        </p:attrNameLst>
                                      </p:cBhvr>
                                      <p:to>
                                        <p:strVal val="visible"/>
                                      </p:to>
                                    </p:set>
                                    <p:animEffect transition="in" filter="fade">
                                      <p:cBhvr>
                                        <p:cTn id="24" dur="500"/>
                                        <p:tgtEl>
                                          <p:spTgt spid="139277"/>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39275"/>
                                        </p:tgtEl>
                                        <p:attrNameLst>
                                          <p:attrName>style.visibility</p:attrName>
                                        </p:attrNameLst>
                                      </p:cBhvr>
                                      <p:to>
                                        <p:strVal val="visible"/>
                                      </p:to>
                                    </p:set>
                                    <p:animEffect transition="in" filter="fade">
                                      <p:cBhvr>
                                        <p:cTn id="28" dur="500"/>
                                        <p:tgtEl>
                                          <p:spTgt spid="139275"/>
                                        </p:tgtEl>
                                      </p:cBhvr>
                                    </p:animEffect>
                                  </p:childTnLst>
                                </p:cTn>
                              </p:par>
                            </p:childTnLst>
                          </p:cTn>
                        </p:par>
                        <p:par>
                          <p:cTn id="29" fill="hold" nodeType="afterGroup">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39279"/>
                                        </p:tgtEl>
                                        <p:attrNameLst>
                                          <p:attrName>style.visibility</p:attrName>
                                        </p:attrNameLst>
                                      </p:cBhvr>
                                      <p:to>
                                        <p:strVal val="visible"/>
                                      </p:to>
                                    </p:set>
                                    <p:animEffect transition="in" filter="fade">
                                      <p:cBhvr>
                                        <p:cTn id="32" dur="500"/>
                                        <p:tgtEl>
                                          <p:spTgt spid="139279"/>
                                        </p:tgtEl>
                                      </p:cBhvr>
                                    </p:animEffect>
                                  </p:childTnLst>
                                </p:cTn>
                              </p:par>
                            </p:childTnLst>
                          </p:cTn>
                        </p:par>
                        <p:par>
                          <p:cTn id="33" fill="hold" nodeType="afterGroup">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276"/>
                                        </p:tgtEl>
                                        <p:attrNameLst>
                                          <p:attrName>style.visibility</p:attrName>
                                        </p:attrNameLst>
                                      </p:cBhvr>
                                      <p:to>
                                        <p:strVal val="visible"/>
                                      </p:to>
                                    </p:set>
                                    <p:animEffect transition="in" filter="fade">
                                      <p:cBhvr>
                                        <p:cTn id="36" dur="500"/>
                                        <p:tgtEl>
                                          <p:spTgt spid="13927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nodeType="clickEffect">
                                  <p:stCondLst>
                                    <p:cond delay="0"/>
                                  </p:stCondLst>
                                  <p:childTnLst>
                                    <p:set>
                                      <p:cBhvr>
                                        <p:cTn id="40" dur="1" fill="hold">
                                          <p:stCondLst>
                                            <p:cond delay="0"/>
                                          </p:stCondLst>
                                        </p:cTn>
                                        <p:tgtEl>
                                          <p:spTgt spid="139282"/>
                                        </p:tgtEl>
                                        <p:attrNameLst>
                                          <p:attrName>style.visibility</p:attrName>
                                        </p:attrNameLst>
                                      </p:cBhvr>
                                      <p:to>
                                        <p:strVal val="visible"/>
                                      </p:to>
                                    </p:set>
                                    <p:animEffect transition="in" filter="fade">
                                      <p:cBhvr>
                                        <p:cTn id="41" dur="500"/>
                                        <p:tgtEl>
                                          <p:spTgt spid="13928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9974"/>
                                        </p:tgtEl>
                                        <p:attrNameLst>
                                          <p:attrName>style.visibility</p:attrName>
                                        </p:attrNameLst>
                                      </p:cBhvr>
                                      <p:to>
                                        <p:strVal val="visible"/>
                                      </p:to>
                                    </p:set>
                                    <p:animEffect transition="in" filter="wipe(left)">
                                      <p:cBhvr>
                                        <p:cTn id="46" dur="500"/>
                                        <p:tgtEl>
                                          <p:spTgt spid="3997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9975"/>
                                        </p:tgtEl>
                                        <p:attrNameLst>
                                          <p:attrName>style.visibility</p:attrName>
                                        </p:attrNameLst>
                                      </p:cBhvr>
                                      <p:to>
                                        <p:strVal val="visible"/>
                                      </p:to>
                                    </p:set>
                                    <p:animEffect transition="in" filter="wipe(left)">
                                      <p:cBhvr>
                                        <p:cTn id="51"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4" grpId="0" animBg="1"/>
      <p:bldP spid="139275" grpId="0" animBg="1"/>
      <p:bldP spid="139276" grpId="0" animBg="1"/>
      <p:bldP spid="139277" grpId="0" animBg="1"/>
      <p:bldP spid="139278" grpId="0"/>
      <p:bldP spid="139279" grpId="0"/>
      <p:bldP spid="12298" grpId="0"/>
      <p:bldP spid="39975" grpId="0"/>
      <p:bldP spid="3997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Правильная пирамида</a:t>
            </a:r>
            <a:r>
              <a:rPr lang="ru-RU" altLang="ru-RU" smtClean="0"/>
              <a:t>.</a:t>
            </a:r>
          </a:p>
        </p:txBody>
      </p:sp>
      <p:sp>
        <p:nvSpPr>
          <p:cNvPr id="3481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2298" name="Text Box 10"/>
          <p:cNvSpPr txBox="1">
            <a:spLocks noChangeArrowheads="1"/>
          </p:cNvSpPr>
          <p:nvPr/>
        </p:nvSpPr>
        <p:spPr bwMode="auto">
          <a:xfrm>
            <a:off x="296863" y="1598613"/>
            <a:ext cx="14668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a:latin typeface="Cambria" pitchFamily="18" charset="0"/>
              </a:rPr>
              <a:t>№257</a:t>
            </a:r>
          </a:p>
        </p:txBody>
      </p:sp>
      <p:grpSp>
        <p:nvGrpSpPr>
          <p:cNvPr id="2" name="Group 37"/>
          <p:cNvGrpSpPr>
            <a:grpSpLocks/>
          </p:cNvGrpSpPr>
          <p:nvPr/>
        </p:nvGrpSpPr>
        <p:grpSpPr bwMode="auto">
          <a:xfrm>
            <a:off x="323850" y="2205038"/>
            <a:ext cx="4857750" cy="3990975"/>
            <a:chOff x="249" y="1324"/>
            <a:chExt cx="3060" cy="2514"/>
          </a:xfrm>
        </p:grpSpPr>
        <p:grpSp>
          <p:nvGrpSpPr>
            <p:cNvPr id="34830" name="Группа 33"/>
            <p:cNvGrpSpPr>
              <a:grpSpLocks/>
            </p:cNvGrpSpPr>
            <p:nvPr/>
          </p:nvGrpSpPr>
          <p:grpSpPr bwMode="auto">
            <a:xfrm>
              <a:off x="249" y="1324"/>
              <a:ext cx="3060" cy="2514"/>
              <a:chOff x="2643174" y="2571744"/>
              <a:chExt cx="3773928" cy="3919735"/>
            </a:xfrm>
          </p:grpSpPr>
          <p:sp>
            <p:nvSpPr>
              <p:cNvPr id="113685" name="AutoShape 6"/>
              <p:cNvSpPr>
                <a:spLocks noChangeArrowheads="1"/>
              </p:cNvSpPr>
              <p:nvPr/>
            </p:nvSpPr>
            <p:spPr bwMode="auto">
              <a:xfrm rot="10800000">
                <a:off x="3286962" y="5233234"/>
                <a:ext cx="2577617" cy="898078"/>
              </a:xfrm>
              <a:prstGeom prst="triangle">
                <a:avLst>
                  <a:gd name="adj" fmla="val 70866"/>
                </a:avLst>
              </a:prstGeom>
              <a:noFill/>
              <a:ln w="9525">
                <a:solidFill>
                  <a:schemeClr val="tx1"/>
                </a:solidFill>
                <a:prstDash val="dash"/>
                <a:miter lim="800000"/>
                <a:headEnd/>
                <a:tailEnd/>
              </a:ln>
            </p:spPr>
            <p:txBody>
              <a:bodyPr rot="10800000" wrap="none" anchor="ctr"/>
              <a:lstStyle/>
              <a:p>
                <a:pPr>
                  <a:defRPr/>
                </a:pPr>
                <a:endParaRPr lang="ru-RU">
                  <a:latin typeface="+mn-lt"/>
                </a:endParaRPr>
              </a:p>
            </p:txBody>
          </p:sp>
          <p:cxnSp>
            <p:nvCxnSpPr>
              <p:cNvPr id="34836" name="AutoShape 9"/>
              <p:cNvCxnSpPr>
                <a:cxnSpLocks noChangeShapeType="1"/>
                <a:stCxn id="113685" idx="0"/>
              </p:cNvCxnSpPr>
              <p:nvPr/>
            </p:nvCxnSpPr>
            <p:spPr bwMode="auto">
              <a:xfrm rot="5400000" flipH="1" flipV="1">
                <a:off x="2774862" y="4263356"/>
                <a:ext cx="3131559" cy="60559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4837" name="AutoShape 10"/>
              <p:cNvCxnSpPr>
                <a:cxnSpLocks noChangeShapeType="1"/>
                <a:stCxn id="113685" idx="4"/>
              </p:cNvCxnSpPr>
              <p:nvPr/>
            </p:nvCxnSpPr>
            <p:spPr bwMode="auto">
              <a:xfrm rot="5400000" flipH="1" flipV="1">
                <a:off x="2848523" y="3438560"/>
                <a:ext cx="2233102" cy="135672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4838" name="AutoShape 11"/>
              <p:cNvCxnSpPr>
                <a:cxnSpLocks noChangeShapeType="1"/>
                <a:stCxn id="113685" idx="2"/>
              </p:cNvCxnSpPr>
              <p:nvPr/>
            </p:nvCxnSpPr>
            <p:spPr bwMode="auto">
              <a:xfrm rot="16200000" flipV="1">
                <a:off x="4137628" y="3506182"/>
                <a:ext cx="2233102" cy="1221481"/>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4839" name="AutoShape 12"/>
              <p:cNvCxnSpPr>
                <a:cxnSpLocks noChangeShapeType="1"/>
                <a:stCxn id="113685" idx="0"/>
                <a:endCxn id="113685" idx="2"/>
              </p:cNvCxnSpPr>
              <p:nvPr/>
            </p:nvCxnSpPr>
            <p:spPr bwMode="auto">
              <a:xfrm flipV="1">
                <a:off x="4037843" y="5235457"/>
                <a:ext cx="1827077" cy="89845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4840" name="AutoShape 13"/>
              <p:cNvCxnSpPr>
                <a:cxnSpLocks noChangeShapeType="1"/>
                <a:stCxn id="113685" idx="0"/>
                <a:endCxn id="113685" idx="4"/>
              </p:cNvCxnSpPr>
              <p:nvPr/>
            </p:nvCxnSpPr>
            <p:spPr bwMode="auto">
              <a:xfrm flipH="1" flipV="1">
                <a:off x="3286711" y="5235457"/>
                <a:ext cx="751132" cy="89845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3691" name="Text Box 14"/>
              <p:cNvSpPr txBox="1">
                <a:spLocks noChangeArrowheads="1"/>
              </p:cNvSpPr>
              <p:nvPr/>
            </p:nvSpPr>
            <p:spPr bwMode="auto">
              <a:xfrm>
                <a:off x="2643174" y="5052371"/>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А</a:t>
                </a:r>
              </a:p>
            </p:txBody>
          </p:sp>
          <p:sp>
            <p:nvSpPr>
              <p:cNvPr id="113692" name="Text Box 15"/>
              <p:cNvSpPr txBox="1">
                <a:spLocks noChangeArrowheads="1"/>
              </p:cNvSpPr>
              <p:nvPr/>
            </p:nvSpPr>
            <p:spPr bwMode="auto">
              <a:xfrm>
                <a:off x="5864579" y="5052371"/>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В</a:t>
                </a:r>
              </a:p>
            </p:txBody>
          </p:sp>
          <p:sp>
            <p:nvSpPr>
              <p:cNvPr id="113693" name="Text Box 16"/>
              <p:cNvSpPr txBox="1">
                <a:spLocks noChangeArrowheads="1"/>
              </p:cNvSpPr>
              <p:nvPr/>
            </p:nvSpPr>
            <p:spPr bwMode="auto">
              <a:xfrm>
                <a:off x="4023248" y="6042440"/>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С</a:t>
                </a:r>
              </a:p>
            </p:txBody>
          </p:sp>
          <p:sp>
            <p:nvSpPr>
              <p:cNvPr id="113694" name="Text Box 18"/>
              <p:cNvSpPr txBox="1">
                <a:spLocks noChangeArrowheads="1"/>
              </p:cNvSpPr>
              <p:nvPr/>
            </p:nvSpPr>
            <p:spPr bwMode="auto">
              <a:xfrm>
                <a:off x="4429007" y="2571744"/>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М</a:t>
                </a:r>
              </a:p>
            </p:txBody>
          </p:sp>
        </p:grpSp>
        <p:sp>
          <p:nvSpPr>
            <p:cNvPr id="34831" name="Text Box 32"/>
            <p:cNvSpPr txBox="1">
              <a:spLocks noChangeArrowheads="1"/>
            </p:cNvSpPr>
            <p:nvPr/>
          </p:nvSpPr>
          <p:spPr bwMode="auto">
            <a:xfrm>
              <a:off x="1973" y="2776"/>
              <a:ext cx="36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113697" name="Text Box 32"/>
            <p:cNvSpPr txBox="1">
              <a:spLocks noChangeArrowheads="1"/>
            </p:cNvSpPr>
            <p:nvPr/>
          </p:nvSpPr>
          <p:spPr bwMode="auto">
            <a:xfrm>
              <a:off x="1845" y="2410"/>
              <a:ext cx="363" cy="288"/>
            </a:xfrm>
            <a:prstGeom prst="rect">
              <a:avLst/>
            </a:prstGeom>
            <a:noFill/>
            <a:ln w="9525">
              <a:noFill/>
              <a:miter lim="800000"/>
              <a:headEnd/>
              <a:tailEnd/>
            </a:ln>
          </p:spPr>
          <p:txBody>
            <a:bodyPr>
              <a:spAutoFit/>
            </a:bodyPr>
            <a:lstStyle/>
            <a:p>
              <a:pPr>
                <a:spcBef>
                  <a:spcPct val="50000"/>
                </a:spcBef>
                <a:defRPr/>
              </a:pPr>
              <a:r>
                <a:rPr lang="en-US" sz="2400" dirty="0">
                  <a:latin typeface="+mn-lt"/>
                </a:rPr>
                <a:t>h</a:t>
              </a:r>
              <a:endParaRPr lang="ru-RU" sz="2400" dirty="0">
                <a:latin typeface="+mn-lt"/>
              </a:endParaRPr>
            </a:p>
          </p:txBody>
        </p:sp>
        <p:sp>
          <p:nvSpPr>
            <p:cNvPr id="113698" name="Line 34"/>
            <p:cNvSpPr>
              <a:spLocks noChangeShapeType="1"/>
            </p:cNvSpPr>
            <p:nvPr/>
          </p:nvSpPr>
          <p:spPr bwMode="auto">
            <a:xfrm>
              <a:off x="1873" y="1606"/>
              <a:ext cx="0" cy="1633"/>
            </a:xfrm>
            <a:prstGeom prst="line">
              <a:avLst/>
            </a:prstGeom>
            <a:noFill/>
            <a:ln w="19050">
              <a:solidFill>
                <a:schemeClr val="tx1"/>
              </a:solidFill>
              <a:round/>
              <a:headEnd/>
              <a:tailEnd type="oval" w="med" len="med"/>
            </a:ln>
            <a:effectLst/>
          </p:spPr>
          <p:txBody>
            <a:bodyPr/>
            <a:lstStyle/>
            <a:p>
              <a:pPr>
                <a:defRPr/>
              </a:pPr>
              <a:endParaRPr lang="ru-RU">
                <a:latin typeface="+mn-lt"/>
              </a:endParaRPr>
            </a:p>
          </p:txBody>
        </p:sp>
        <p:sp>
          <p:nvSpPr>
            <p:cNvPr id="113699" name="Text Box 32"/>
            <p:cNvSpPr txBox="1">
              <a:spLocks noChangeArrowheads="1"/>
            </p:cNvSpPr>
            <p:nvPr/>
          </p:nvSpPr>
          <p:spPr bwMode="auto">
            <a:xfrm>
              <a:off x="1927" y="3048"/>
              <a:ext cx="363" cy="288"/>
            </a:xfrm>
            <a:prstGeom prst="rect">
              <a:avLst/>
            </a:prstGeom>
            <a:noFill/>
            <a:ln w="9525">
              <a:noFill/>
              <a:miter lim="800000"/>
              <a:headEnd/>
              <a:tailEnd/>
            </a:ln>
          </p:spPr>
          <p:txBody>
            <a:bodyPr>
              <a:spAutoFit/>
            </a:bodyPr>
            <a:lstStyle/>
            <a:p>
              <a:pPr>
                <a:spcBef>
                  <a:spcPct val="50000"/>
                </a:spcBef>
                <a:defRPr/>
              </a:pPr>
              <a:r>
                <a:rPr lang="ru-RU" sz="2400">
                  <a:latin typeface="+mn-lt"/>
                </a:rPr>
                <a:t>О</a:t>
              </a:r>
            </a:p>
          </p:txBody>
        </p:sp>
      </p:grpSp>
      <p:sp>
        <p:nvSpPr>
          <p:cNvPr id="113703" name="Line 39"/>
          <p:cNvSpPr>
            <a:spLocks noChangeShapeType="1"/>
          </p:cNvSpPr>
          <p:nvPr/>
        </p:nvSpPr>
        <p:spPr bwMode="auto">
          <a:xfrm>
            <a:off x="1187450" y="4940300"/>
            <a:ext cx="2233613" cy="373063"/>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113705" name="AutoShape 41"/>
          <p:cNvSpPr>
            <a:spLocks noChangeArrowheads="1"/>
          </p:cNvSpPr>
          <p:nvPr/>
        </p:nvSpPr>
        <p:spPr bwMode="auto">
          <a:xfrm rot="-5400000">
            <a:off x="2550319" y="4868069"/>
            <a:ext cx="431800" cy="287338"/>
          </a:xfrm>
          <a:prstGeom prst="parallelogram">
            <a:avLst>
              <a:gd name="adj" fmla="val 18784"/>
            </a:avLst>
          </a:prstGeom>
          <a:noFill/>
          <a:ln w="9525">
            <a:solidFill>
              <a:schemeClr val="tx1"/>
            </a:solidFill>
            <a:miter lim="800000"/>
            <a:headEnd/>
            <a:tailEnd/>
          </a:ln>
        </p:spPr>
        <p:txBody>
          <a:bodyPr vert="eaVert" wrap="none" anchor="ctr"/>
          <a:lstStyle/>
          <a:p>
            <a:pPr>
              <a:defRPr/>
            </a:pPr>
            <a:endParaRPr lang="ru-RU">
              <a:latin typeface="+mn-lt"/>
            </a:endParaRPr>
          </a:p>
        </p:txBody>
      </p:sp>
      <p:sp>
        <p:nvSpPr>
          <p:cNvPr id="113716" name="Line 52"/>
          <p:cNvSpPr>
            <a:spLocks noChangeShapeType="1"/>
          </p:cNvSpPr>
          <p:nvPr/>
        </p:nvSpPr>
        <p:spPr bwMode="auto">
          <a:xfrm flipV="1">
            <a:off x="1776413" y="4921250"/>
            <a:ext cx="2665412" cy="563563"/>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113719" name="Text Box 55"/>
          <p:cNvSpPr txBox="1">
            <a:spLocks noChangeArrowheads="1"/>
          </p:cNvSpPr>
          <p:nvPr/>
        </p:nvSpPr>
        <p:spPr bwMode="auto">
          <a:xfrm>
            <a:off x="1404938" y="5445125"/>
            <a:ext cx="431800" cy="366713"/>
          </a:xfrm>
          <a:prstGeom prst="rect">
            <a:avLst/>
          </a:prstGeom>
          <a:noFill/>
          <a:ln w="9525">
            <a:noFill/>
            <a:miter lim="800000"/>
            <a:headEnd/>
            <a:tailEnd/>
          </a:ln>
          <a:effectLst/>
        </p:spPr>
        <p:txBody>
          <a:bodyPr>
            <a:spAutoFit/>
          </a:bodyPr>
          <a:lstStyle/>
          <a:p>
            <a:pPr>
              <a:spcBef>
                <a:spcPct val="50000"/>
              </a:spcBef>
              <a:defRPr/>
            </a:pPr>
            <a:r>
              <a:rPr lang="ru-RU">
                <a:latin typeface="+mn-lt"/>
              </a:rPr>
              <a:t>Р</a:t>
            </a:r>
          </a:p>
        </p:txBody>
      </p:sp>
      <p:sp>
        <p:nvSpPr>
          <p:cNvPr id="113720" name="Text Box 56"/>
          <p:cNvSpPr txBox="1">
            <a:spLocks noChangeArrowheads="1"/>
          </p:cNvSpPr>
          <p:nvPr/>
        </p:nvSpPr>
        <p:spPr bwMode="auto">
          <a:xfrm>
            <a:off x="3421063" y="5300663"/>
            <a:ext cx="431800" cy="366712"/>
          </a:xfrm>
          <a:prstGeom prst="rect">
            <a:avLst/>
          </a:prstGeom>
          <a:noFill/>
          <a:ln w="9525">
            <a:noFill/>
            <a:miter lim="800000"/>
            <a:headEnd/>
            <a:tailEnd/>
          </a:ln>
          <a:effectLst/>
        </p:spPr>
        <p:txBody>
          <a:bodyPr>
            <a:spAutoFit/>
          </a:bodyPr>
          <a:lstStyle/>
          <a:p>
            <a:pPr>
              <a:spcBef>
                <a:spcPct val="50000"/>
              </a:spcBef>
              <a:defRPr/>
            </a:pPr>
            <a:r>
              <a:rPr lang="ru-RU" dirty="0">
                <a:latin typeface="+mn-lt"/>
              </a:rPr>
              <a:t>Е</a:t>
            </a:r>
          </a:p>
        </p:txBody>
      </p:sp>
      <p:sp>
        <p:nvSpPr>
          <p:cNvPr id="113722" name="Line 58"/>
          <p:cNvSpPr>
            <a:spLocks noChangeShapeType="1"/>
          </p:cNvSpPr>
          <p:nvPr/>
        </p:nvSpPr>
        <p:spPr bwMode="auto">
          <a:xfrm flipV="1">
            <a:off x="2111375" y="4900613"/>
            <a:ext cx="1296988" cy="936625"/>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5" name="Rectangle 3"/>
          <p:cNvSpPr>
            <a:spLocks noChangeArrowheads="1"/>
          </p:cNvSpPr>
          <p:nvPr/>
        </p:nvSpPr>
        <p:spPr bwMode="auto">
          <a:xfrm>
            <a:off x="5076825" y="2492375"/>
            <a:ext cx="3816350"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t>MABC – </a:t>
            </a:r>
            <a:r>
              <a:rPr lang="ru-RU" altLang="ru-RU" sz="2800" i="1"/>
              <a:t>правильная пирамида</a:t>
            </a:r>
            <a:r>
              <a:rPr lang="en-US" altLang="ru-RU" sz="2800" i="1"/>
              <a:t>,</a:t>
            </a:r>
            <a:r>
              <a:rPr lang="ru-RU" altLang="ru-RU" sz="2800" i="1"/>
              <a:t> </a:t>
            </a:r>
            <a:r>
              <a:rPr lang="en-US" altLang="ru-RU" sz="2800" i="1"/>
              <a:t>MO-</a:t>
            </a:r>
            <a:r>
              <a:rPr lang="ru-RU" altLang="ru-RU" sz="2800" i="1"/>
              <a:t>высота, </a:t>
            </a:r>
            <a:r>
              <a:rPr lang="en-US" altLang="ru-RU" sz="2800" i="1"/>
              <a:t>MO=h,</a:t>
            </a:r>
            <a:r>
              <a:rPr lang="en-US" altLang="ru-RU" sz="2800" i="1">
                <a:sym typeface="Symbol" pitchFamily="18" charset="2"/>
              </a:rPr>
              <a:t>MACB=45</a:t>
            </a:r>
            <a:r>
              <a:rPr lang="en-US" altLang="ru-RU" sz="2800" i="1" baseline="30000">
                <a:sym typeface="Symbol" pitchFamily="18" charset="2"/>
              </a:rPr>
              <a:t>0</a:t>
            </a:r>
            <a:r>
              <a:rPr lang="en-US" altLang="ru-RU" sz="2800" i="1">
                <a:sym typeface="Symbol" pitchFamily="18" charset="2"/>
              </a:rPr>
              <a:t>.</a:t>
            </a:r>
          </a:p>
          <a:p>
            <a:pPr eaLnBrk="1" hangingPunct="1">
              <a:lnSpc>
                <a:spcPct val="90000"/>
              </a:lnSpc>
              <a:spcBef>
                <a:spcPct val="20000"/>
              </a:spcBef>
            </a:pPr>
            <a:r>
              <a:rPr lang="ru-RU" altLang="ru-RU" sz="2800">
                <a:sym typeface="Symbol" pitchFamily="18" charset="2"/>
              </a:rPr>
              <a:t>Найти:</a:t>
            </a:r>
            <a:r>
              <a:rPr lang="en-US" altLang="ru-RU" sz="2800">
                <a:sym typeface="Symbol" pitchFamily="18" charset="2"/>
              </a:rPr>
              <a:t>S</a:t>
            </a:r>
            <a:r>
              <a:rPr lang="ru-RU" altLang="ru-RU" sz="2800" baseline="-25000">
                <a:sym typeface="Symbol" pitchFamily="18" charset="2"/>
              </a:rPr>
              <a:t>пол</a:t>
            </a:r>
            <a:r>
              <a:rPr lang="ru-RU" altLang="ru-RU" sz="2800" i="1">
                <a:sym typeface="Symbol" pitchFamily="18" charset="2"/>
              </a:rPr>
              <a:t>.</a:t>
            </a:r>
            <a:endParaRPr lang="en-US" altLang="ru-RU" sz="2800" i="1">
              <a:sym typeface="Symbol" pitchFamily="18" charset="2"/>
            </a:endParaRPr>
          </a:p>
        </p:txBody>
      </p:sp>
      <p:sp>
        <p:nvSpPr>
          <p:cNvPr id="28" name="Text Box 56"/>
          <p:cNvSpPr txBox="1">
            <a:spLocks noChangeArrowheads="1"/>
          </p:cNvSpPr>
          <p:nvPr/>
        </p:nvSpPr>
        <p:spPr bwMode="auto">
          <a:xfrm>
            <a:off x="3286125" y="4572000"/>
            <a:ext cx="431800" cy="366713"/>
          </a:xfrm>
          <a:prstGeom prst="rect">
            <a:avLst/>
          </a:prstGeom>
          <a:noFill/>
          <a:ln w="9525">
            <a:noFill/>
            <a:miter lim="800000"/>
            <a:headEnd/>
            <a:tailEnd/>
          </a:ln>
          <a:effectLst/>
        </p:spPr>
        <p:txBody>
          <a:bodyPr>
            <a:spAutoFit/>
          </a:bodyPr>
          <a:lstStyle/>
          <a:p>
            <a:pPr>
              <a:spcBef>
                <a:spcPct val="50000"/>
              </a:spcBef>
              <a:defRPr/>
            </a:pPr>
            <a:r>
              <a:rPr lang="ru-RU" dirty="0">
                <a:latin typeface="+mn-lt"/>
              </a:rPr>
              <a:t>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2298"/>
                                        </p:tgtEl>
                                        <p:attrNameLst>
                                          <p:attrName>style.visibility</p:attrName>
                                        </p:attrNameLst>
                                      </p:cBhvr>
                                      <p:to>
                                        <p:strVal val="visible"/>
                                      </p:to>
                                    </p:set>
                                    <p:anim calcmode="discrete" valueType="clr">
                                      <p:cBhvr override="childStyle">
                                        <p:cTn id="7" dur="80"/>
                                        <p:tgtEl>
                                          <p:spTgt spid="1229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298"/>
                                        </p:tgtEl>
                                        <p:attrNameLst>
                                          <p:attrName>fillcolor</p:attrName>
                                        </p:attrNameLst>
                                      </p:cBhvr>
                                      <p:tavLst>
                                        <p:tav tm="0">
                                          <p:val>
                                            <p:clrVal>
                                              <a:schemeClr val="accent2"/>
                                            </p:clrVal>
                                          </p:val>
                                        </p:tav>
                                        <p:tav tm="50000">
                                          <p:val>
                                            <p:clrVal>
                                              <a:schemeClr val="hlink"/>
                                            </p:clrVal>
                                          </p:val>
                                        </p:tav>
                                      </p:tavLst>
                                    </p:anim>
                                    <p:set>
                                      <p:cBhvr>
                                        <p:cTn id="9" dur="80"/>
                                        <p:tgtEl>
                                          <p:spTgt spid="12298"/>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113703"/>
                                        </p:tgtEl>
                                        <p:attrNameLst>
                                          <p:attrName>style.visibility</p:attrName>
                                        </p:attrNameLst>
                                      </p:cBhvr>
                                      <p:to>
                                        <p:strVal val="visible"/>
                                      </p:to>
                                    </p:set>
                                    <p:animEffect transition="in" filter="fade">
                                      <p:cBhvr>
                                        <p:cTn id="18" dur="500"/>
                                        <p:tgtEl>
                                          <p:spTgt spid="113703"/>
                                        </p:tgtEl>
                                      </p:cBhvr>
                                    </p:animEffect>
                                  </p:childTnLst>
                                </p:cTn>
                              </p:par>
                            </p:childTnLst>
                          </p:cTn>
                        </p:par>
                        <p:par>
                          <p:cTn id="19" fill="hold" nodeType="afterGroup">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13720"/>
                                        </p:tgtEl>
                                        <p:attrNameLst>
                                          <p:attrName>style.visibility</p:attrName>
                                        </p:attrNameLst>
                                      </p:cBhvr>
                                      <p:to>
                                        <p:strVal val="visible"/>
                                      </p:to>
                                    </p:set>
                                    <p:animEffect transition="in" filter="fade">
                                      <p:cBhvr>
                                        <p:cTn id="22" dur="500"/>
                                        <p:tgtEl>
                                          <p:spTgt spid="113720"/>
                                        </p:tgtEl>
                                      </p:cBhvr>
                                    </p:animEffect>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113716"/>
                                        </p:tgtEl>
                                        <p:attrNameLst>
                                          <p:attrName>style.visibility</p:attrName>
                                        </p:attrNameLst>
                                      </p:cBhvr>
                                      <p:to>
                                        <p:strVal val="visible"/>
                                      </p:to>
                                    </p:set>
                                    <p:animEffect transition="in" filter="fade">
                                      <p:cBhvr>
                                        <p:cTn id="26" dur="500"/>
                                        <p:tgtEl>
                                          <p:spTgt spid="113716"/>
                                        </p:tgtEl>
                                      </p:cBhvr>
                                    </p:animEffect>
                                  </p:childTnLst>
                                </p:cTn>
                              </p:par>
                            </p:childTnLst>
                          </p:cTn>
                        </p:par>
                        <p:par>
                          <p:cTn id="27" fill="hold" nodeType="afterGroup">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13719"/>
                                        </p:tgtEl>
                                        <p:attrNameLst>
                                          <p:attrName>style.visibility</p:attrName>
                                        </p:attrNameLst>
                                      </p:cBhvr>
                                      <p:to>
                                        <p:strVal val="visible"/>
                                      </p:to>
                                    </p:set>
                                    <p:animEffect transition="in" filter="fade">
                                      <p:cBhvr>
                                        <p:cTn id="30" dur="500"/>
                                        <p:tgtEl>
                                          <p:spTgt spid="113719"/>
                                        </p:tgtEl>
                                      </p:cBhvr>
                                    </p:animEffect>
                                  </p:childTnLst>
                                </p:cTn>
                              </p:par>
                            </p:childTnLst>
                          </p:cTn>
                        </p:par>
                        <p:par>
                          <p:cTn id="31" fill="hold" nodeType="afterGroup">
                            <p:stCondLst>
                              <p:cond delay="2500"/>
                            </p:stCondLst>
                            <p:childTnLst>
                              <p:par>
                                <p:cTn id="32" presetID="10" presetClass="entr" presetSubtype="0" fill="hold" nodeType="afterEffect">
                                  <p:stCondLst>
                                    <p:cond delay="0"/>
                                  </p:stCondLst>
                                  <p:childTnLst>
                                    <p:set>
                                      <p:cBhvr>
                                        <p:cTn id="33" dur="1" fill="hold">
                                          <p:stCondLst>
                                            <p:cond delay="0"/>
                                          </p:stCondLst>
                                        </p:cTn>
                                        <p:tgtEl>
                                          <p:spTgt spid="113722"/>
                                        </p:tgtEl>
                                        <p:attrNameLst>
                                          <p:attrName>style.visibility</p:attrName>
                                        </p:attrNameLst>
                                      </p:cBhvr>
                                      <p:to>
                                        <p:strVal val="visible"/>
                                      </p:to>
                                    </p:set>
                                    <p:animEffect transition="in" filter="fade">
                                      <p:cBhvr>
                                        <p:cTn id="34" dur="500"/>
                                        <p:tgtEl>
                                          <p:spTgt spid="113722"/>
                                        </p:tgtEl>
                                      </p:cBhvr>
                                    </p:animEffect>
                                  </p:childTnLst>
                                </p:cTn>
                              </p:par>
                            </p:childTnLst>
                          </p:cTn>
                        </p:par>
                        <p:par>
                          <p:cTn id="35" fill="hold" nodeType="afterGroup">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13705"/>
                                        </p:tgtEl>
                                        <p:attrNameLst>
                                          <p:attrName>style.visibility</p:attrName>
                                        </p:attrNameLst>
                                      </p:cBhvr>
                                      <p:to>
                                        <p:strVal val="visible"/>
                                      </p:to>
                                    </p:set>
                                    <p:animEffect transition="in" filter="fade">
                                      <p:cBhvr>
                                        <p:cTn id="43" dur="500"/>
                                        <p:tgtEl>
                                          <p:spTgt spid="113705"/>
                                        </p:tgtEl>
                                      </p:cBhvr>
                                    </p:animEffect>
                                  </p:childTnLst>
                                </p:cTn>
                              </p:par>
                            </p:childTnLst>
                          </p:cTn>
                        </p:par>
                        <p:par>
                          <p:cTn id="44" fill="hold" nodeType="afterGroup">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animEffect transition="in" filter="wipe(left)">
                                      <p:cBhvr>
                                        <p:cTn id="47" dur="500"/>
                                        <p:tgtEl>
                                          <p:spTgt spid="5">
                                            <p:txEl>
                                              <p:pRg st="0" end="0"/>
                                            </p:txEl>
                                          </p:spTgt>
                                        </p:tgtEl>
                                      </p:cBhvr>
                                    </p:animEffect>
                                  </p:childTnLst>
                                </p:cTn>
                              </p:par>
                            </p:childTnLst>
                          </p:cTn>
                        </p:par>
                        <p:par>
                          <p:cTn id="48" fill="hold" nodeType="afterGroup">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5">
                                            <p:txEl>
                                              <p:pRg st="1" end="1"/>
                                            </p:txEl>
                                          </p:spTgt>
                                        </p:tgtEl>
                                        <p:attrNameLst>
                                          <p:attrName>style.visibility</p:attrName>
                                        </p:attrNameLst>
                                      </p:cBhvr>
                                      <p:to>
                                        <p:strVal val="visible"/>
                                      </p:to>
                                    </p:set>
                                    <p:animEffect transition="in" filter="wipe(left)">
                                      <p:cBhvr>
                                        <p:cTn id="51"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p:bldP spid="113705" grpId="0" animBg="1"/>
      <p:bldP spid="113719" grpId="0"/>
      <p:bldP spid="113720" grpId="0"/>
      <p:bldP spid="5" grpId="0" build="p"/>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Правильная пирамида</a:t>
            </a:r>
            <a:r>
              <a:rPr lang="ru-RU" altLang="ru-RU" smtClean="0"/>
              <a:t>.</a:t>
            </a:r>
          </a:p>
        </p:txBody>
      </p:sp>
      <p:sp>
        <p:nvSpPr>
          <p:cNvPr id="3584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2298" name="Text Box 10"/>
          <p:cNvSpPr txBox="1">
            <a:spLocks noChangeArrowheads="1"/>
          </p:cNvSpPr>
          <p:nvPr/>
        </p:nvSpPr>
        <p:spPr bwMode="auto">
          <a:xfrm>
            <a:off x="296863" y="1598613"/>
            <a:ext cx="14668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a:latin typeface="Cambria" pitchFamily="18" charset="0"/>
              </a:rPr>
              <a:t>№25</a:t>
            </a:r>
            <a:r>
              <a:rPr lang="en-US" altLang="ru-RU" sz="2800">
                <a:latin typeface="Cambria" pitchFamily="18" charset="0"/>
              </a:rPr>
              <a:t>4</a:t>
            </a:r>
            <a:endParaRPr lang="ru-RU" altLang="ru-RU" sz="2800">
              <a:latin typeface="Cambria" pitchFamily="18" charset="0"/>
            </a:endParaRPr>
          </a:p>
        </p:txBody>
      </p:sp>
      <p:grpSp>
        <p:nvGrpSpPr>
          <p:cNvPr id="2" name="Group 37"/>
          <p:cNvGrpSpPr>
            <a:grpSpLocks/>
          </p:cNvGrpSpPr>
          <p:nvPr/>
        </p:nvGrpSpPr>
        <p:grpSpPr bwMode="auto">
          <a:xfrm>
            <a:off x="323850" y="2205038"/>
            <a:ext cx="4857750" cy="3990975"/>
            <a:chOff x="249" y="1324"/>
            <a:chExt cx="3060" cy="2514"/>
          </a:xfrm>
        </p:grpSpPr>
        <p:grpSp>
          <p:nvGrpSpPr>
            <p:cNvPr id="35854" name="Группа 33"/>
            <p:cNvGrpSpPr>
              <a:grpSpLocks/>
            </p:cNvGrpSpPr>
            <p:nvPr/>
          </p:nvGrpSpPr>
          <p:grpSpPr bwMode="auto">
            <a:xfrm>
              <a:off x="249" y="1324"/>
              <a:ext cx="3060" cy="2514"/>
              <a:chOff x="2643174" y="2571744"/>
              <a:chExt cx="3773928" cy="3919735"/>
            </a:xfrm>
          </p:grpSpPr>
          <p:sp>
            <p:nvSpPr>
              <p:cNvPr id="113685" name="AutoShape 6"/>
              <p:cNvSpPr>
                <a:spLocks noChangeArrowheads="1"/>
              </p:cNvSpPr>
              <p:nvPr/>
            </p:nvSpPr>
            <p:spPr bwMode="auto">
              <a:xfrm rot="10800000">
                <a:off x="3286962" y="5233234"/>
                <a:ext cx="2577617" cy="898078"/>
              </a:xfrm>
              <a:prstGeom prst="triangle">
                <a:avLst>
                  <a:gd name="adj" fmla="val 70866"/>
                </a:avLst>
              </a:prstGeom>
              <a:noFill/>
              <a:ln w="9525">
                <a:solidFill>
                  <a:schemeClr val="tx1"/>
                </a:solidFill>
                <a:prstDash val="dash"/>
                <a:miter lim="800000"/>
                <a:headEnd/>
                <a:tailEnd/>
              </a:ln>
            </p:spPr>
            <p:txBody>
              <a:bodyPr rot="10800000" wrap="none" anchor="ctr"/>
              <a:lstStyle/>
              <a:p>
                <a:pPr>
                  <a:defRPr/>
                </a:pPr>
                <a:endParaRPr lang="ru-RU">
                  <a:latin typeface="+mn-lt"/>
                </a:endParaRPr>
              </a:p>
            </p:txBody>
          </p:sp>
          <p:cxnSp>
            <p:nvCxnSpPr>
              <p:cNvPr id="35860" name="AutoShape 9"/>
              <p:cNvCxnSpPr>
                <a:cxnSpLocks noChangeShapeType="1"/>
                <a:stCxn id="113685" idx="0"/>
              </p:cNvCxnSpPr>
              <p:nvPr/>
            </p:nvCxnSpPr>
            <p:spPr bwMode="auto">
              <a:xfrm rot="5400000" flipH="1" flipV="1">
                <a:off x="2774862" y="4263356"/>
                <a:ext cx="3131559" cy="60559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5861" name="AutoShape 10"/>
              <p:cNvCxnSpPr>
                <a:cxnSpLocks noChangeShapeType="1"/>
                <a:stCxn id="113685" idx="4"/>
              </p:cNvCxnSpPr>
              <p:nvPr/>
            </p:nvCxnSpPr>
            <p:spPr bwMode="auto">
              <a:xfrm rot="5400000" flipH="1" flipV="1">
                <a:off x="2848523" y="3438560"/>
                <a:ext cx="2233102" cy="135672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5862" name="AutoShape 11"/>
              <p:cNvCxnSpPr>
                <a:cxnSpLocks noChangeShapeType="1"/>
                <a:stCxn id="113685" idx="2"/>
              </p:cNvCxnSpPr>
              <p:nvPr/>
            </p:nvCxnSpPr>
            <p:spPr bwMode="auto">
              <a:xfrm rot="16200000" flipV="1">
                <a:off x="4137628" y="3506182"/>
                <a:ext cx="2233102" cy="1221481"/>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5863" name="AutoShape 12"/>
              <p:cNvCxnSpPr>
                <a:cxnSpLocks noChangeShapeType="1"/>
                <a:stCxn id="113685" idx="0"/>
                <a:endCxn id="113685" idx="2"/>
              </p:cNvCxnSpPr>
              <p:nvPr/>
            </p:nvCxnSpPr>
            <p:spPr bwMode="auto">
              <a:xfrm flipV="1">
                <a:off x="4037843" y="5235457"/>
                <a:ext cx="1827077" cy="89845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5864" name="AutoShape 13"/>
              <p:cNvCxnSpPr>
                <a:cxnSpLocks noChangeShapeType="1"/>
                <a:stCxn id="113685" idx="0"/>
                <a:endCxn id="113685" idx="4"/>
              </p:cNvCxnSpPr>
              <p:nvPr/>
            </p:nvCxnSpPr>
            <p:spPr bwMode="auto">
              <a:xfrm flipH="1" flipV="1">
                <a:off x="3286711" y="5235457"/>
                <a:ext cx="751132" cy="89845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3691" name="Text Box 14"/>
              <p:cNvSpPr txBox="1">
                <a:spLocks noChangeArrowheads="1"/>
              </p:cNvSpPr>
              <p:nvPr/>
            </p:nvSpPr>
            <p:spPr bwMode="auto">
              <a:xfrm>
                <a:off x="2643174" y="5052371"/>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А</a:t>
                </a:r>
              </a:p>
            </p:txBody>
          </p:sp>
          <p:sp>
            <p:nvSpPr>
              <p:cNvPr id="113692" name="Text Box 15"/>
              <p:cNvSpPr txBox="1">
                <a:spLocks noChangeArrowheads="1"/>
              </p:cNvSpPr>
              <p:nvPr/>
            </p:nvSpPr>
            <p:spPr bwMode="auto">
              <a:xfrm>
                <a:off x="5864579" y="5052371"/>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В</a:t>
                </a:r>
              </a:p>
            </p:txBody>
          </p:sp>
          <p:sp>
            <p:nvSpPr>
              <p:cNvPr id="113693" name="Text Box 16"/>
              <p:cNvSpPr txBox="1">
                <a:spLocks noChangeArrowheads="1"/>
              </p:cNvSpPr>
              <p:nvPr/>
            </p:nvSpPr>
            <p:spPr bwMode="auto">
              <a:xfrm>
                <a:off x="4023248" y="6042440"/>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С</a:t>
                </a:r>
              </a:p>
            </p:txBody>
          </p:sp>
          <p:sp>
            <p:nvSpPr>
              <p:cNvPr id="113694" name="Text Box 18"/>
              <p:cNvSpPr txBox="1">
                <a:spLocks noChangeArrowheads="1"/>
              </p:cNvSpPr>
              <p:nvPr/>
            </p:nvSpPr>
            <p:spPr bwMode="auto">
              <a:xfrm>
                <a:off x="4429007" y="2571744"/>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М</a:t>
                </a:r>
              </a:p>
            </p:txBody>
          </p:sp>
        </p:grpSp>
        <p:sp>
          <p:nvSpPr>
            <p:cNvPr id="35855" name="Text Box 32"/>
            <p:cNvSpPr txBox="1">
              <a:spLocks noChangeArrowheads="1"/>
            </p:cNvSpPr>
            <p:nvPr/>
          </p:nvSpPr>
          <p:spPr bwMode="auto">
            <a:xfrm>
              <a:off x="1973" y="2776"/>
              <a:ext cx="36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113697" name="Text Box 32"/>
            <p:cNvSpPr txBox="1">
              <a:spLocks noChangeArrowheads="1"/>
            </p:cNvSpPr>
            <p:nvPr/>
          </p:nvSpPr>
          <p:spPr bwMode="auto">
            <a:xfrm>
              <a:off x="1845" y="2320"/>
              <a:ext cx="363" cy="288"/>
            </a:xfrm>
            <a:prstGeom prst="rect">
              <a:avLst/>
            </a:prstGeom>
            <a:noFill/>
            <a:ln w="9525">
              <a:noFill/>
              <a:miter lim="800000"/>
              <a:headEnd/>
              <a:tailEnd/>
            </a:ln>
          </p:spPr>
          <p:txBody>
            <a:bodyPr>
              <a:spAutoFit/>
            </a:bodyPr>
            <a:lstStyle/>
            <a:p>
              <a:pPr>
                <a:spcBef>
                  <a:spcPct val="50000"/>
                </a:spcBef>
                <a:defRPr/>
              </a:pPr>
              <a:r>
                <a:rPr lang="en-US" sz="2400" dirty="0">
                  <a:latin typeface="+mn-lt"/>
                </a:rPr>
                <a:t>h</a:t>
              </a:r>
              <a:endParaRPr lang="ru-RU" sz="2400" dirty="0">
                <a:latin typeface="+mn-lt"/>
              </a:endParaRPr>
            </a:p>
          </p:txBody>
        </p:sp>
        <p:sp>
          <p:nvSpPr>
            <p:cNvPr id="113698" name="Line 34"/>
            <p:cNvSpPr>
              <a:spLocks noChangeShapeType="1"/>
            </p:cNvSpPr>
            <p:nvPr/>
          </p:nvSpPr>
          <p:spPr bwMode="auto">
            <a:xfrm>
              <a:off x="1873" y="1606"/>
              <a:ext cx="0" cy="1633"/>
            </a:xfrm>
            <a:prstGeom prst="line">
              <a:avLst/>
            </a:prstGeom>
            <a:noFill/>
            <a:ln w="19050">
              <a:solidFill>
                <a:schemeClr val="tx1"/>
              </a:solidFill>
              <a:round/>
              <a:headEnd/>
              <a:tailEnd type="oval" w="med" len="med"/>
            </a:ln>
            <a:effectLst/>
          </p:spPr>
          <p:txBody>
            <a:bodyPr/>
            <a:lstStyle/>
            <a:p>
              <a:pPr>
                <a:defRPr/>
              </a:pPr>
              <a:endParaRPr lang="ru-RU">
                <a:latin typeface="+mn-lt"/>
              </a:endParaRPr>
            </a:p>
          </p:txBody>
        </p:sp>
        <p:sp>
          <p:nvSpPr>
            <p:cNvPr id="113699" name="Text Box 32"/>
            <p:cNvSpPr txBox="1">
              <a:spLocks noChangeArrowheads="1"/>
            </p:cNvSpPr>
            <p:nvPr/>
          </p:nvSpPr>
          <p:spPr bwMode="auto">
            <a:xfrm>
              <a:off x="1927" y="3048"/>
              <a:ext cx="363" cy="288"/>
            </a:xfrm>
            <a:prstGeom prst="rect">
              <a:avLst/>
            </a:prstGeom>
            <a:noFill/>
            <a:ln w="9525">
              <a:noFill/>
              <a:miter lim="800000"/>
              <a:headEnd/>
              <a:tailEnd/>
            </a:ln>
          </p:spPr>
          <p:txBody>
            <a:bodyPr>
              <a:spAutoFit/>
            </a:bodyPr>
            <a:lstStyle/>
            <a:p>
              <a:pPr>
                <a:spcBef>
                  <a:spcPct val="50000"/>
                </a:spcBef>
                <a:defRPr/>
              </a:pPr>
              <a:r>
                <a:rPr lang="ru-RU" sz="2400">
                  <a:latin typeface="+mn-lt"/>
                </a:rPr>
                <a:t>О</a:t>
              </a:r>
            </a:p>
          </p:txBody>
        </p:sp>
      </p:grpSp>
      <p:sp>
        <p:nvSpPr>
          <p:cNvPr id="113703" name="Line 39"/>
          <p:cNvSpPr>
            <a:spLocks noChangeShapeType="1"/>
          </p:cNvSpPr>
          <p:nvPr/>
        </p:nvSpPr>
        <p:spPr bwMode="auto">
          <a:xfrm>
            <a:off x="1187450" y="4940300"/>
            <a:ext cx="2233613" cy="373063"/>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113705" name="AutoShape 41"/>
          <p:cNvSpPr>
            <a:spLocks noChangeArrowheads="1"/>
          </p:cNvSpPr>
          <p:nvPr/>
        </p:nvSpPr>
        <p:spPr bwMode="auto">
          <a:xfrm rot="-5400000">
            <a:off x="2550319" y="4868069"/>
            <a:ext cx="431800" cy="287338"/>
          </a:xfrm>
          <a:prstGeom prst="parallelogram">
            <a:avLst>
              <a:gd name="adj" fmla="val 18784"/>
            </a:avLst>
          </a:prstGeom>
          <a:noFill/>
          <a:ln w="9525">
            <a:solidFill>
              <a:schemeClr val="tx1"/>
            </a:solidFill>
            <a:miter lim="800000"/>
            <a:headEnd/>
            <a:tailEnd/>
          </a:ln>
        </p:spPr>
        <p:txBody>
          <a:bodyPr vert="eaVert" wrap="none" anchor="ctr"/>
          <a:lstStyle/>
          <a:p>
            <a:pPr>
              <a:defRPr/>
            </a:pPr>
            <a:endParaRPr lang="ru-RU">
              <a:latin typeface="+mn-lt"/>
            </a:endParaRPr>
          </a:p>
        </p:txBody>
      </p:sp>
      <p:sp>
        <p:nvSpPr>
          <p:cNvPr id="113716" name="Line 52"/>
          <p:cNvSpPr>
            <a:spLocks noChangeShapeType="1"/>
          </p:cNvSpPr>
          <p:nvPr/>
        </p:nvSpPr>
        <p:spPr bwMode="auto">
          <a:xfrm flipV="1">
            <a:off x="1776413" y="4921250"/>
            <a:ext cx="2665412" cy="563563"/>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113719" name="Text Box 55"/>
          <p:cNvSpPr txBox="1">
            <a:spLocks noChangeArrowheads="1"/>
          </p:cNvSpPr>
          <p:nvPr/>
        </p:nvSpPr>
        <p:spPr bwMode="auto">
          <a:xfrm>
            <a:off x="1404938" y="5445125"/>
            <a:ext cx="431800" cy="366713"/>
          </a:xfrm>
          <a:prstGeom prst="rect">
            <a:avLst/>
          </a:prstGeom>
          <a:noFill/>
          <a:ln w="9525">
            <a:noFill/>
            <a:miter lim="800000"/>
            <a:headEnd/>
            <a:tailEnd/>
          </a:ln>
          <a:effectLst/>
        </p:spPr>
        <p:txBody>
          <a:bodyPr>
            <a:spAutoFit/>
          </a:bodyPr>
          <a:lstStyle/>
          <a:p>
            <a:pPr>
              <a:spcBef>
                <a:spcPct val="50000"/>
              </a:spcBef>
              <a:defRPr/>
            </a:pPr>
            <a:r>
              <a:rPr lang="ru-RU">
                <a:latin typeface="+mn-lt"/>
              </a:rPr>
              <a:t>Р</a:t>
            </a:r>
          </a:p>
        </p:txBody>
      </p:sp>
      <p:sp>
        <p:nvSpPr>
          <p:cNvPr id="113720" name="Text Box 56"/>
          <p:cNvSpPr txBox="1">
            <a:spLocks noChangeArrowheads="1"/>
          </p:cNvSpPr>
          <p:nvPr/>
        </p:nvSpPr>
        <p:spPr bwMode="auto">
          <a:xfrm>
            <a:off x="3421063" y="5300663"/>
            <a:ext cx="431800" cy="366712"/>
          </a:xfrm>
          <a:prstGeom prst="rect">
            <a:avLst/>
          </a:prstGeom>
          <a:noFill/>
          <a:ln w="9525">
            <a:noFill/>
            <a:miter lim="800000"/>
            <a:headEnd/>
            <a:tailEnd/>
          </a:ln>
          <a:effectLst/>
        </p:spPr>
        <p:txBody>
          <a:bodyPr>
            <a:spAutoFit/>
          </a:bodyPr>
          <a:lstStyle/>
          <a:p>
            <a:pPr>
              <a:spcBef>
                <a:spcPct val="50000"/>
              </a:spcBef>
              <a:defRPr/>
            </a:pPr>
            <a:r>
              <a:rPr lang="ru-RU" dirty="0">
                <a:latin typeface="+mn-lt"/>
              </a:rPr>
              <a:t>Е</a:t>
            </a:r>
          </a:p>
        </p:txBody>
      </p:sp>
      <p:sp>
        <p:nvSpPr>
          <p:cNvPr id="113722" name="Line 58"/>
          <p:cNvSpPr>
            <a:spLocks noChangeShapeType="1"/>
          </p:cNvSpPr>
          <p:nvPr/>
        </p:nvSpPr>
        <p:spPr bwMode="auto">
          <a:xfrm flipV="1">
            <a:off x="2111375" y="4900613"/>
            <a:ext cx="1296988" cy="936625"/>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5" name="Rectangle 3"/>
          <p:cNvSpPr>
            <a:spLocks noChangeArrowheads="1"/>
          </p:cNvSpPr>
          <p:nvPr/>
        </p:nvSpPr>
        <p:spPr bwMode="auto">
          <a:xfrm>
            <a:off x="5076825" y="2492375"/>
            <a:ext cx="3816350"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87425" indent="-98742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t>MABC – </a:t>
            </a:r>
            <a:r>
              <a:rPr lang="ru-RU" altLang="ru-RU" sz="2800" i="1"/>
              <a:t>правильная пирамида</a:t>
            </a:r>
            <a:r>
              <a:rPr lang="en-US" altLang="ru-RU" sz="2800" i="1"/>
              <a:t>,</a:t>
            </a:r>
            <a:r>
              <a:rPr lang="ru-RU" altLang="ru-RU" sz="2800" i="1"/>
              <a:t> АВ=</a:t>
            </a:r>
            <a:r>
              <a:rPr lang="en-US" altLang="ru-RU" sz="2800" i="1"/>
              <a:t>a,</a:t>
            </a:r>
            <a:r>
              <a:rPr lang="ru-RU" altLang="ru-RU" sz="2800" i="1"/>
              <a:t> </a:t>
            </a:r>
            <a:r>
              <a:rPr lang="en-US" altLang="ru-RU" sz="2800" i="1"/>
              <a:t>MO=h</a:t>
            </a:r>
            <a:r>
              <a:rPr lang="ru-RU" altLang="ru-RU" sz="2800" i="1"/>
              <a:t>.</a:t>
            </a:r>
            <a:endParaRPr lang="en-US" altLang="ru-RU" sz="2800" i="1">
              <a:sym typeface="Symbol" pitchFamily="18" charset="2"/>
            </a:endParaRPr>
          </a:p>
          <a:p>
            <a:pPr eaLnBrk="1" hangingPunct="1">
              <a:lnSpc>
                <a:spcPct val="90000"/>
              </a:lnSpc>
              <a:spcBef>
                <a:spcPct val="20000"/>
              </a:spcBef>
            </a:pPr>
            <a:r>
              <a:rPr lang="ru-RU" altLang="ru-RU" sz="2800">
                <a:sym typeface="Symbol" pitchFamily="18" charset="2"/>
              </a:rPr>
              <a:t>Найти: а) МА,</a:t>
            </a:r>
            <a:br>
              <a:rPr lang="ru-RU" altLang="ru-RU" sz="2800">
                <a:sym typeface="Symbol" pitchFamily="18" charset="2"/>
              </a:rPr>
            </a:br>
            <a:r>
              <a:rPr lang="ru-RU" altLang="ru-RU" sz="2800">
                <a:sym typeface="Symbol" pitchFamily="18" charset="2"/>
              </a:rPr>
              <a:t>б) </a:t>
            </a:r>
            <a:r>
              <a:rPr lang="en-US" altLang="ru-RU" sz="2800" i="1">
                <a:sym typeface="Symbol" pitchFamily="18" charset="2"/>
              </a:rPr>
              <a:t>AMC</a:t>
            </a:r>
            <a:r>
              <a:rPr lang="ru-RU" altLang="ru-RU" sz="2800" i="1">
                <a:sym typeface="Symbol" pitchFamily="18" charset="2"/>
              </a:rPr>
              <a:t>,</a:t>
            </a:r>
            <a:br>
              <a:rPr lang="ru-RU" altLang="ru-RU" sz="2800" i="1">
                <a:sym typeface="Symbol" pitchFamily="18" charset="2"/>
              </a:rPr>
            </a:br>
            <a:r>
              <a:rPr lang="ru-RU" altLang="ru-RU" sz="2800" i="1">
                <a:sym typeface="Symbol" pitchFamily="18" charset="2"/>
              </a:rPr>
              <a:t>в) </a:t>
            </a:r>
            <a:r>
              <a:rPr lang="en-US" altLang="ru-RU" sz="2800" i="1">
                <a:sym typeface="Symbol" pitchFamily="18" charset="2"/>
              </a:rPr>
              <a:t></a:t>
            </a:r>
            <a:r>
              <a:rPr lang="ru-RU" altLang="ru-RU" sz="2800" i="1">
                <a:sym typeface="Symbol" pitchFamily="18" charset="2"/>
              </a:rPr>
              <a:t>(МА,(АВС)),</a:t>
            </a:r>
            <a:br>
              <a:rPr lang="ru-RU" altLang="ru-RU" sz="2800" i="1">
                <a:sym typeface="Symbol" pitchFamily="18" charset="2"/>
              </a:rPr>
            </a:br>
            <a:r>
              <a:rPr lang="ru-RU" altLang="ru-RU" sz="2800" i="1">
                <a:sym typeface="Symbol" pitchFamily="18" charset="2"/>
              </a:rPr>
              <a:t>г) </a:t>
            </a:r>
            <a:r>
              <a:rPr lang="en-US" altLang="ru-RU" sz="2800" i="1">
                <a:sym typeface="Symbol" pitchFamily="18" charset="2"/>
              </a:rPr>
              <a:t>MACB</a:t>
            </a:r>
            <a:r>
              <a:rPr lang="ru-RU" altLang="ru-RU" sz="2800" i="1">
                <a:sym typeface="Symbol" pitchFamily="18" charset="2"/>
              </a:rPr>
              <a:t>,</a:t>
            </a:r>
            <a:br>
              <a:rPr lang="ru-RU" altLang="ru-RU" sz="2800" i="1">
                <a:sym typeface="Symbol" pitchFamily="18" charset="2"/>
              </a:rPr>
            </a:br>
            <a:r>
              <a:rPr lang="ru-RU" altLang="ru-RU" sz="2800" i="1">
                <a:sym typeface="Symbol" pitchFamily="18" charset="2"/>
              </a:rPr>
              <a:t>д) </a:t>
            </a:r>
            <a:r>
              <a:rPr lang="en-US" altLang="ru-RU" sz="2800" i="1">
                <a:sym typeface="Symbol" pitchFamily="18" charset="2"/>
              </a:rPr>
              <a:t>AMCB</a:t>
            </a:r>
            <a:r>
              <a:rPr lang="ru-RU" altLang="ru-RU" sz="2800" i="1">
                <a:sym typeface="Symbol" pitchFamily="18" charset="2"/>
              </a:rPr>
              <a:t>.</a:t>
            </a:r>
            <a:endParaRPr lang="en-US" altLang="ru-RU" sz="2800" i="1">
              <a:sym typeface="Symbol" pitchFamily="18" charset="2"/>
            </a:endParaRPr>
          </a:p>
        </p:txBody>
      </p:sp>
      <p:sp>
        <p:nvSpPr>
          <p:cNvPr id="28" name="Text Box 56"/>
          <p:cNvSpPr txBox="1">
            <a:spLocks noChangeArrowheads="1"/>
          </p:cNvSpPr>
          <p:nvPr/>
        </p:nvSpPr>
        <p:spPr bwMode="auto">
          <a:xfrm>
            <a:off x="3214688" y="4572000"/>
            <a:ext cx="431800" cy="366713"/>
          </a:xfrm>
          <a:prstGeom prst="rect">
            <a:avLst/>
          </a:prstGeom>
          <a:noFill/>
          <a:ln w="9525">
            <a:noFill/>
            <a:miter lim="800000"/>
            <a:headEnd/>
            <a:tailEnd/>
          </a:ln>
          <a:effectLst/>
        </p:spPr>
        <p:txBody>
          <a:bodyPr>
            <a:spAutoFit/>
          </a:bodyPr>
          <a:lstStyle/>
          <a:p>
            <a:pPr>
              <a:spcBef>
                <a:spcPct val="50000"/>
              </a:spcBef>
              <a:defRPr/>
            </a:pPr>
            <a:r>
              <a:rPr lang="ru-RU" dirty="0">
                <a:latin typeface="+mn-lt"/>
              </a:rPr>
              <a:t>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2298"/>
                                        </p:tgtEl>
                                        <p:attrNameLst>
                                          <p:attrName>style.visibility</p:attrName>
                                        </p:attrNameLst>
                                      </p:cBhvr>
                                      <p:to>
                                        <p:strVal val="visible"/>
                                      </p:to>
                                    </p:set>
                                    <p:anim calcmode="discrete" valueType="clr">
                                      <p:cBhvr override="childStyle">
                                        <p:cTn id="7" dur="80"/>
                                        <p:tgtEl>
                                          <p:spTgt spid="1229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298"/>
                                        </p:tgtEl>
                                        <p:attrNameLst>
                                          <p:attrName>fillcolor</p:attrName>
                                        </p:attrNameLst>
                                      </p:cBhvr>
                                      <p:tavLst>
                                        <p:tav tm="0">
                                          <p:val>
                                            <p:clrVal>
                                              <a:schemeClr val="accent2"/>
                                            </p:clrVal>
                                          </p:val>
                                        </p:tav>
                                        <p:tav tm="50000">
                                          <p:val>
                                            <p:clrVal>
                                              <a:schemeClr val="hlink"/>
                                            </p:clrVal>
                                          </p:val>
                                        </p:tav>
                                      </p:tavLst>
                                    </p:anim>
                                    <p:set>
                                      <p:cBhvr>
                                        <p:cTn id="9" dur="80"/>
                                        <p:tgtEl>
                                          <p:spTgt spid="12298"/>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113703"/>
                                        </p:tgtEl>
                                        <p:attrNameLst>
                                          <p:attrName>style.visibility</p:attrName>
                                        </p:attrNameLst>
                                      </p:cBhvr>
                                      <p:to>
                                        <p:strVal val="visible"/>
                                      </p:to>
                                    </p:set>
                                    <p:animEffect transition="in" filter="fade">
                                      <p:cBhvr>
                                        <p:cTn id="18" dur="500"/>
                                        <p:tgtEl>
                                          <p:spTgt spid="113703"/>
                                        </p:tgtEl>
                                      </p:cBhvr>
                                    </p:animEffect>
                                  </p:childTnLst>
                                </p:cTn>
                              </p:par>
                            </p:childTnLst>
                          </p:cTn>
                        </p:par>
                        <p:par>
                          <p:cTn id="19" fill="hold" nodeType="afterGroup">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13720"/>
                                        </p:tgtEl>
                                        <p:attrNameLst>
                                          <p:attrName>style.visibility</p:attrName>
                                        </p:attrNameLst>
                                      </p:cBhvr>
                                      <p:to>
                                        <p:strVal val="visible"/>
                                      </p:to>
                                    </p:set>
                                    <p:animEffect transition="in" filter="fade">
                                      <p:cBhvr>
                                        <p:cTn id="22" dur="500"/>
                                        <p:tgtEl>
                                          <p:spTgt spid="113720"/>
                                        </p:tgtEl>
                                      </p:cBhvr>
                                    </p:animEffect>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113716"/>
                                        </p:tgtEl>
                                        <p:attrNameLst>
                                          <p:attrName>style.visibility</p:attrName>
                                        </p:attrNameLst>
                                      </p:cBhvr>
                                      <p:to>
                                        <p:strVal val="visible"/>
                                      </p:to>
                                    </p:set>
                                    <p:animEffect transition="in" filter="fade">
                                      <p:cBhvr>
                                        <p:cTn id="26" dur="500"/>
                                        <p:tgtEl>
                                          <p:spTgt spid="113716"/>
                                        </p:tgtEl>
                                      </p:cBhvr>
                                    </p:animEffect>
                                  </p:childTnLst>
                                </p:cTn>
                              </p:par>
                            </p:childTnLst>
                          </p:cTn>
                        </p:par>
                        <p:par>
                          <p:cTn id="27" fill="hold" nodeType="afterGroup">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13719"/>
                                        </p:tgtEl>
                                        <p:attrNameLst>
                                          <p:attrName>style.visibility</p:attrName>
                                        </p:attrNameLst>
                                      </p:cBhvr>
                                      <p:to>
                                        <p:strVal val="visible"/>
                                      </p:to>
                                    </p:set>
                                    <p:animEffect transition="in" filter="fade">
                                      <p:cBhvr>
                                        <p:cTn id="30" dur="500"/>
                                        <p:tgtEl>
                                          <p:spTgt spid="113719"/>
                                        </p:tgtEl>
                                      </p:cBhvr>
                                    </p:animEffect>
                                  </p:childTnLst>
                                </p:cTn>
                              </p:par>
                            </p:childTnLst>
                          </p:cTn>
                        </p:par>
                        <p:par>
                          <p:cTn id="31" fill="hold" nodeType="afterGroup">
                            <p:stCondLst>
                              <p:cond delay="2500"/>
                            </p:stCondLst>
                            <p:childTnLst>
                              <p:par>
                                <p:cTn id="32" presetID="10" presetClass="entr" presetSubtype="0" fill="hold" nodeType="afterEffect">
                                  <p:stCondLst>
                                    <p:cond delay="0"/>
                                  </p:stCondLst>
                                  <p:childTnLst>
                                    <p:set>
                                      <p:cBhvr>
                                        <p:cTn id="33" dur="1" fill="hold">
                                          <p:stCondLst>
                                            <p:cond delay="0"/>
                                          </p:stCondLst>
                                        </p:cTn>
                                        <p:tgtEl>
                                          <p:spTgt spid="113722"/>
                                        </p:tgtEl>
                                        <p:attrNameLst>
                                          <p:attrName>style.visibility</p:attrName>
                                        </p:attrNameLst>
                                      </p:cBhvr>
                                      <p:to>
                                        <p:strVal val="visible"/>
                                      </p:to>
                                    </p:set>
                                    <p:animEffect transition="in" filter="fade">
                                      <p:cBhvr>
                                        <p:cTn id="34" dur="500"/>
                                        <p:tgtEl>
                                          <p:spTgt spid="113722"/>
                                        </p:tgtEl>
                                      </p:cBhvr>
                                    </p:animEffect>
                                  </p:childTnLst>
                                </p:cTn>
                              </p:par>
                            </p:childTnLst>
                          </p:cTn>
                        </p:par>
                        <p:par>
                          <p:cTn id="35" fill="hold" nodeType="afterGroup">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nodeType="afterGroup">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13705"/>
                                        </p:tgtEl>
                                        <p:attrNameLst>
                                          <p:attrName>style.visibility</p:attrName>
                                        </p:attrNameLst>
                                      </p:cBhvr>
                                      <p:to>
                                        <p:strVal val="visible"/>
                                      </p:to>
                                    </p:set>
                                    <p:animEffect transition="in" filter="fade">
                                      <p:cBhvr>
                                        <p:cTn id="42" dur="500"/>
                                        <p:tgtEl>
                                          <p:spTgt spid="11370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animEffect transition="in" filter="wipe(left)">
                                      <p:cBhvr>
                                        <p:cTn id="47" dur="500"/>
                                        <p:tgtEl>
                                          <p:spTgt spid="5">
                                            <p:txEl>
                                              <p:pRg st="0" end="0"/>
                                            </p:txEl>
                                          </p:spTgt>
                                        </p:tgtEl>
                                      </p:cBhvr>
                                    </p:animEffect>
                                  </p:childTnLst>
                                </p:cTn>
                              </p:par>
                            </p:childTnLst>
                          </p:cTn>
                        </p:par>
                        <p:par>
                          <p:cTn id="48" fill="hold" nodeType="afterGroup">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5">
                                            <p:txEl>
                                              <p:pRg st="1" end="1"/>
                                            </p:txEl>
                                          </p:spTgt>
                                        </p:tgtEl>
                                        <p:attrNameLst>
                                          <p:attrName>style.visibility</p:attrName>
                                        </p:attrNameLst>
                                      </p:cBhvr>
                                      <p:to>
                                        <p:strVal val="visible"/>
                                      </p:to>
                                    </p:set>
                                    <p:animEffect transition="in" filter="wipe(left)">
                                      <p:cBhvr>
                                        <p:cTn id="51"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p:bldP spid="113705" grpId="0" animBg="1"/>
      <p:bldP spid="113719" grpId="0"/>
      <p:bldP spid="113720" grpId="0"/>
      <p:bldP spid="5" grpId="0" build="p"/>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p>
        </p:txBody>
      </p:sp>
      <p:sp>
        <p:nvSpPr>
          <p:cNvPr id="3686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 name="Rectangle 3"/>
          <p:cNvSpPr>
            <a:spLocks noChangeArrowheads="1"/>
          </p:cNvSpPr>
          <p:nvPr/>
        </p:nvSpPr>
        <p:spPr bwMode="auto">
          <a:xfrm>
            <a:off x="5076825" y="2492375"/>
            <a:ext cx="3816350"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87425" indent="-98742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t>PABCDEF – </a:t>
            </a:r>
            <a:r>
              <a:rPr lang="ru-RU" altLang="ru-RU" sz="2800" i="1"/>
              <a:t>правильная пирамида</a:t>
            </a:r>
            <a:r>
              <a:rPr lang="en-US" altLang="ru-RU" sz="2800" i="1"/>
              <a:t>,</a:t>
            </a:r>
            <a:r>
              <a:rPr lang="ru-RU" altLang="ru-RU" sz="2800" i="1"/>
              <a:t> </a:t>
            </a:r>
            <a:r>
              <a:rPr lang="en-US" altLang="ru-RU" sz="2800" i="1"/>
              <a:t>PD</a:t>
            </a:r>
            <a:r>
              <a:rPr lang="ru-RU" altLang="ru-RU" sz="2800" i="1"/>
              <a:t>=</a:t>
            </a:r>
            <a:r>
              <a:rPr lang="en-US" altLang="ru-RU" sz="2800" i="1"/>
              <a:t>6,</a:t>
            </a:r>
            <a:r>
              <a:rPr lang="ru-RU" altLang="ru-RU" sz="2800" i="1"/>
              <a:t> </a:t>
            </a:r>
            <a:r>
              <a:rPr lang="en-US" altLang="ru-RU" sz="2800" i="1">
                <a:sym typeface="Symbol" pitchFamily="18" charset="2"/>
              </a:rPr>
              <a:t>FPE</a:t>
            </a:r>
            <a:r>
              <a:rPr lang="ru-RU" altLang="ru-RU" sz="2800" i="1">
                <a:sym typeface="Symbol" pitchFamily="18" charset="2"/>
              </a:rPr>
              <a:t>=30</a:t>
            </a:r>
            <a:r>
              <a:rPr lang="ru-RU" altLang="ru-RU" sz="2800" i="1" baseline="30000">
                <a:sym typeface="Symbol" pitchFamily="18" charset="2"/>
              </a:rPr>
              <a:t>0</a:t>
            </a:r>
            <a:r>
              <a:rPr lang="ru-RU" altLang="ru-RU" sz="2800" i="1"/>
              <a:t>.</a:t>
            </a:r>
            <a:endParaRPr lang="en-US" altLang="ru-RU" sz="2800" i="1">
              <a:sym typeface="Symbol" pitchFamily="18" charset="2"/>
            </a:endParaRPr>
          </a:p>
          <a:p>
            <a:pPr eaLnBrk="1" hangingPunct="1">
              <a:lnSpc>
                <a:spcPct val="90000"/>
              </a:lnSpc>
              <a:spcBef>
                <a:spcPct val="20000"/>
              </a:spcBef>
            </a:pPr>
            <a:r>
              <a:rPr lang="ru-RU" altLang="ru-RU" sz="2800">
                <a:sym typeface="Symbol" pitchFamily="18" charset="2"/>
              </a:rPr>
              <a:t>Найти:</a:t>
            </a:r>
            <a:r>
              <a:rPr lang="en-US" altLang="ru-RU" sz="2800">
                <a:sym typeface="Symbol" pitchFamily="18" charset="2"/>
              </a:rPr>
              <a:t> S</a:t>
            </a:r>
            <a:r>
              <a:rPr lang="ru-RU" altLang="ru-RU" sz="2800" baseline="-25000">
                <a:sym typeface="Symbol" pitchFamily="18" charset="2"/>
              </a:rPr>
              <a:t>пол</a:t>
            </a:r>
            <a:endParaRPr lang="en-US" altLang="ru-RU" sz="2800" i="1">
              <a:sym typeface="Symbol" pitchFamily="18" charset="2"/>
            </a:endParaRPr>
          </a:p>
          <a:p>
            <a:pPr eaLnBrk="1" hangingPunct="1">
              <a:lnSpc>
                <a:spcPct val="90000"/>
              </a:lnSpc>
              <a:spcBef>
                <a:spcPct val="20000"/>
              </a:spcBef>
            </a:pPr>
            <a:endParaRPr lang="en-US" altLang="ru-RU" sz="2800" i="1">
              <a:sym typeface="Symbol" pitchFamily="18" charset="2"/>
            </a:endParaRPr>
          </a:p>
        </p:txBody>
      </p:sp>
      <p:grpSp>
        <p:nvGrpSpPr>
          <p:cNvPr id="2" name="Group 54"/>
          <p:cNvGrpSpPr>
            <a:grpSpLocks/>
          </p:cNvGrpSpPr>
          <p:nvPr/>
        </p:nvGrpSpPr>
        <p:grpSpPr bwMode="auto">
          <a:xfrm>
            <a:off x="323850" y="1844675"/>
            <a:ext cx="3913188" cy="3902075"/>
            <a:chOff x="204" y="1162"/>
            <a:chExt cx="2465" cy="2458"/>
          </a:xfrm>
        </p:grpSpPr>
        <p:grpSp>
          <p:nvGrpSpPr>
            <p:cNvPr id="36870" name="Group 6"/>
            <p:cNvGrpSpPr>
              <a:grpSpLocks/>
            </p:cNvGrpSpPr>
            <p:nvPr/>
          </p:nvGrpSpPr>
          <p:grpSpPr bwMode="auto">
            <a:xfrm>
              <a:off x="476" y="1389"/>
              <a:ext cx="1978" cy="1978"/>
              <a:chOff x="657" y="1026"/>
              <a:chExt cx="2359" cy="2359"/>
            </a:xfrm>
          </p:grpSpPr>
          <p:grpSp>
            <p:nvGrpSpPr>
              <p:cNvPr id="36883" name="Group 7"/>
              <p:cNvGrpSpPr>
                <a:grpSpLocks/>
              </p:cNvGrpSpPr>
              <p:nvPr/>
            </p:nvGrpSpPr>
            <p:grpSpPr bwMode="auto">
              <a:xfrm>
                <a:off x="657" y="1026"/>
                <a:ext cx="2358" cy="2358"/>
                <a:chOff x="567" y="1344"/>
                <a:chExt cx="2358" cy="2358"/>
              </a:xfrm>
            </p:grpSpPr>
            <p:sp>
              <p:nvSpPr>
                <p:cNvPr id="36888" name="Freeform 8"/>
                <p:cNvSpPr>
                  <a:spLocks/>
                </p:cNvSpPr>
                <p:nvPr/>
              </p:nvSpPr>
              <p:spPr bwMode="auto">
                <a:xfrm>
                  <a:off x="1156" y="1389"/>
                  <a:ext cx="1180" cy="2313"/>
                </a:xfrm>
                <a:custGeom>
                  <a:avLst/>
                  <a:gdLst>
                    <a:gd name="T0" fmla="*/ 0 w 1180"/>
                    <a:gd name="T1" fmla="*/ 2313 h 2313"/>
                    <a:gd name="T2" fmla="*/ 1180 w 1180"/>
                    <a:gd name="T3" fmla="*/ 2313 h 2313"/>
                    <a:gd name="T4" fmla="*/ 590 w 1180"/>
                    <a:gd name="T5" fmla="*/ 0 h 2313"/>
                    <a:gd name="T6" fmla="*/ 0 w 1180"/>
                    <a:gd name="T7" fmla="*/ 2313 h 2313"/>
                    <a:gd name="T8" fmla="*/ 0 60000 65536"/>
                    <a:gd name="T9" fmla="*/ 0 60000 65536"/>
                    <a:gd name="T10" fmla="*/ 0 60000 65536"/>
                    <a:gd name="T11" fmla="*/ 0 60000 65536"/>
                    <a:gd name="T12" fmla="*/ 0 w 1180"/>
                    <a:gd name="T13" fmla="*/ 0 h 2313"/>
                    <a:gd name="T14" fmla="*/ 1180 w 1180"/>
                    <a:gd name="T15" fmla="*/ 2313 h 2313"/>
                  </a:gdLst>
                  <a:ahLst/>
                  <a:cxnLst>
                    <a:cxn ang="T8">
                      <a:pos x="T0" y="T1"/>
                    </a:cxn>
                    <a:cxn ang="T9">
                      <a:pos x="T2" y="T3"/>
                    </a:cxn>
                    <a:cxn ang="T10">
                      <a:pos x="T4" y="T5"/>
                    </a:cxn>
                    <a:cxn ang="T11">
                      <a:pos x="T6" y="T7"/>
                    </a:cxn>
                  </a:cxnLst>
                  <a:rect l="T12" t="T13" r="T14" b="T15"/>
                  <a:pathLst>
                    <a:path w="1180" h="2313">
                      <a:moveTo>
                        <a:pt x="0" y="2313"/>
                      </a:moveTo>
                      <a:lnTo>
                        <a:pt x="1180" y="2313"/>
                      </a:lnTo>
                      <a:lnTo>
                        <a:pt x="590" y="0"/>
                      </a:lnTo>
                      <a:lnTo>
                        <a:pt x="0" y="2313"/>
                      </a:ln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400">
                    <a:latin typeface="Cambria" pitchFamily="18" charset="0"/>
                  </a:endParaRPr>
                </a:p>
              </p:txBody>
            </p:sp>
            <p:sp>
              <p:nvSpPr>
                <p:cNvPr id="36889" name="Freeform 9"/>
                <p:cNvSpPr>
                  <a:spLocks/>
                </p:cNvSpPr>
                <p:nvPr/>
              </p:nvSpPr>
              <p:spPr bwMode="auto">
                <a:xfrm>
                  <a:off x="1746" y="1344"/>
                  <a:ext cx="1179" cy="2358"/>
                </a:xfrm>
                <a:custGeom>
                  <a:avLst/>
                  <a:gdLst>
                    <a:gd name="T0" fmla="*/ 590 w 1179"/>
                    <a:gd name="T1" fmla="*/ 2358 h 2358"/>
                    <a:gd name="T2" fmla="*/ 0 w 1179"/>
                    <a:gd name="T3" fmla="*/ 0 h 2358"/>
                    <a:gd name="T4" fmla="*/ 1179 w 1179"/>
                    <a:gd name="T5" fmla="*/ 1905 h 2358"/>
                    <a:gd name="T6" fmla="*/ 590 w 1179"/>
                    <a:gd name="T7" fmla="*/ 2358 h 2358"/>
                    <a:gd name="T8" fmla="*/ 0 60000 65536"/>
                    <a:gd name="T9" fmla="*/ 0 60000 65536"/>
                    <a:gd name="T10" fmla="*/ 0 60000 65536"/>
                    <a:gd name="T11" fmla="*/ 0 60000 65536"/>
                    <a:gd name="T12" fmla="*/ 0 w 1179"/>
                    <a:gd name="T13" fmla="*/ 0 h 2358"/>
                    <a:gd name="T14" fmla="*/ 1179 w 1179"/>
                    <a:gd name="T15" fmla="*/ 2358 h 2358"/>
                  </a:gdLst>
                  <a:ahLst/>
                  <a:cxnLst>
                    <a:cxn ang="T8">
                      <a:pos x="T0" y="T1"/>
                    </a:cxn>
                    <a:cxn ang="T9">
                      <a:pos x="T2" y="T3"/>
                    </a:cxn>
                    <a:cxn ang="T10">
                      <a:pos x="T4" y="T5"/>
                    </a:cxn>
                    <a:cxn ang="T11">
                      <a:pos x="T6" y="T7"/>
                    </a:cxn>
                  </a:cxnLst>
                  <a:rect l="T12" t="T13" r="T14" b="T15"/>
                  <a:pathLst>
                    <a:path w="1179" h="2358">
                      <a:moveTo>
                        <a:pt x="590" y="2358"/>
                      </a:moveTo>
                      <a:lnTo>
                        <a:pt x="0" y="0"/>
                      </a:lnTo>
                      <a:lnTo>
                        <a:pt x="1179" y="1905"/>
                      </a:lnTo>
                      <a:lnTo>
                        <a:pt x="590" y="2358"/>
                      </a:ln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400">
                    <a:latin typeface="Cambria" pitchFamily="18" charset="0"/>
                  </a:endParaRPr>
                </a:p>
              </p:txBody>
            </p:sp>
            <p:sp>
              <p:nvSpPr>
                <p:cNvPr id="36890" name="Freeform 10"/>
                <p:cNvSpPr>
                  <a:spLocks/>
                </p:cNvSpPr>
                <p:nvPr/>
              </p:nvSpPr>
              <p:spPr bwMode="auto">
                <a:xfrm>
                  <a:off x="567" y="1344"/>
                  <a:ext cx="1179" cy="2358"/>
                </a:xfrm>
                <a:custGeom>
                  <a:avLst/>
                  <a:gdLst>
                    <a:gd name="T0" fmla="*/ 589 w 1179"/>
                    <a:gd name="T1" fmla="*/ 2358 h 2358"/>
                    <a:gd name="T2" fmla="*/ 1179 w 1179"/>
                    <a:gd name="T3" fmla="*/ 0 h 2358"/>
                    <a:gd name="T4" fmla="*/ 0 w 1179"/>
                    <a:gd name="T5" fmla="*/ 1905 h 2358"/>
                    <a:gd name="T6" fmla="*/ 589 w 1179"/>
                    <a:gd name="T7" fmla="*/ 2358 h 2358"/>
                    <a:gd name="T8" fmla="*/ 0 60000 65536"/>
                    <a:gd name="T9" fmla="*/ 0 60000 65536"/>
                    <a:gd name="T10" fmla="*/ 0 60000 65536"/>
                    <a:gd name="T11" fmla="*/ 0 60000 65536"/>
                    <a:gd name="T12" fmla="*/ 0 w 1179"/>
                    <a:gd name="T13" fmla="*/ 0 h 2358"/>
                    <a:gd name="T14" fmla="*/ 1179 w 1179"/>
                    <a:gd name="T15" fmla="*/ 2358 h 2358"/>
                  </a:gdLst>
                  <a:ahLst/>
                  <a:cxnLst>
                    <a:cxn ang="T8">
                      <a:pos x="T0" y="T1"/>
                    </a:cxn>
                    <a:cxn ang="T9">
                      <a:pos x="T2" y="T3"/>
                    </a:cxn>
                    <a:cxn ang="T10">
                      <a:pos x="T4" y="T5"/>
                    </a:cxn>
                    <a:cxn ang="T11">
                      <a:pos x="T6" y="T7"/>
                    </a:cxn>
                  </a:cxnLst>
                  <a:rect l="T12" t="T13" r="T14" b="T15"/>
                  <a:pathLst>
                    <a:path w="1179" h="2358">
                      <a:moveTo>
                        <a:pt x="589" y="2358"/>
                      </a:moveTo>
                      <a:lnTo>
                        <a:pt x="1179" y="0"/>
                      </a:lnTo>
                      <a:lnTo>
                        <a:pt x="0" y="1905"/>
                      </a:lnTo>
                      <a:lnTo>
                        <a:pt x="589" y="2358"/>
                      </a:ln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400">
                    <a:latin typeface="Cambria" pitchFamily="18" charset="0"/>
                  </a:endParaRPr>
                </a:p>
              </p:txBody>
            </p:sp>
          </p:grpSp>
          <p:sp>
            <p:nvSpPr>
              <p:cNvPr id="36884" name="Freeform 11"/>
              <p:cNvSpPr>
                <a:spLocks/>
              </p:cNvSpPr>
              <p:nvPr/>
            </p:nvSpPr>
            <p:spPr bwMode="auto">
              <a:xfrm>
                <a:off x="657" y="2931"/>
                <a:ext cx="2359" cy="454"/>
              </a:xfrm>
              <a:custGeom>
                <a:avLst/>
                <a:gdLst>
                  <a:gd name="T0" fmla="*/ 0 w 2359"/>
                  <a:gd name="T1" fmla="*/ 0 h 454"/>
                  <a:gd name="T2" fmla="*/ 590 w 2359"/>
                  <a:gd name="T3" fmla="*/ 454 h 454"/>
                  <a:gd name="T4" fmla="*/ 1769 w 2359"/>
                  <a:gd name="T5" fmla="*/ 454 h 454"/>
                  <a:gd name="T6" fmla="*/ 2359 w 2359"/>
                  <a:gd name="T7" fmla="*/ 0 h 454"/>
                  <a:gd name="T8" fmla="*/ 0 60000 65536"/>
                  <a:gd name="T9" fmla="*/ 0 60000 65536"/>
                  <a:gd name="T10" fmla="*/ 0 60000 65536"/>
                  <a:gd name="T11" fmla="*/ 0 60000 65536"/>
                  <a:gd name="T12" fmla="*/ 0 w 2359"/>
                  <a:gd name="T13" fmla="*/ 0 h 454"/>
                  <a:gd name="T14" fmla="*/ 2359 w 2359"/>
                  <a:gd name="T15" fmla="*/ 454 h 454"/>
                </a:gdLst>
                <a:ahLst/>
                <a:cxnLst>
                  <a:cxn ang="T8">
                    <a:pos x="T0" y="T1"/>
                  </a:cxn>
                  <a:cxn ang="T9">
                    <a:pos x="T2" y="T3"/>
                  </a:cxn>
                  <a:cxn ang="T10">
                    <a:pos x="T4" y="T5"/>
                  </a:cxn>
                  <a:cxn ang="T11">
                    <a:pos x="T6" y="T7"/>
                  </a:cxn>
                </a:cxnLst>
                <a:rect l="T12" t="T13" r="T14" b="T15"/>
                <a:pathLst>
                  <a:path w="2359" h="454">
                    <a:moveTo>
                      <a:pt x="0" y="0"/>
                    </a:moveTo>
                    <a:lnTo>
                      <a:pt x="590" y="454"/>
                    </a:lnTo>
                    <a:lnTo>
                      <a:pt x="1769" y="454"/>
                    </a:lnTo>
                    <a:lnTo>
                      <a:pt x="2359"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400">
                  <a:latin typeface="Cambria" pitchFamily="18" charset="0"/>
                </a:endParaRPr>
              </a:p>
            </p:txBody>
          </p:sp>
          <p:sp>
            <p:nvSpPr>
              <p:cNvPr id="36885" name="Freeform 12"/>
              <p:cNvSpPr>
                <a:spLocks/>
              </p:cNvSpPr>
              <p:nvPr/>
            </p:nvSpPr>
            <p:spPr bwMode="auto">
              <a:xfrm flipV="1">
                <a:off x="657" y="2478"/>
                <a:ext cx="2359" cy="453"/>
              </a:xfrm>
              <a:custGeom>
                <a:avLst/>
                <a:gdLst>
                  <a:gd name="T0" fmla="*/ 0 w 2359"/>
                  <a:gd name="T1" fmla="*/ 0 h 454"/>
                  <a:gd name="T2" fmla="*/ 590 w 2359"/>
                  <a:gd name="T3" fmla="*/ 447 h 454"/>
                  <a:gd name="T4" fmla="*/ 1769 w 2359"/>
                  <a:gd name="T5" fmla="*/ 447 h 454"/>
                  <a:gd name="T6" fmla="*/ 2359 w 2359"/>
                  <a:gd name="T7" fmla="*/ 0 h 454"/>
                  <a:gd name="T8" fmla="*/ 0 60000 65536"/>
                  <a:gd name="T9" fmla="*/ 0 60000 65536"/>
                  <a:gd name="T10" fmla="*/ 0 60000 65536"/>
                  <a:gd name="T11" fmla="*/ 0 60000 65536"/>
                  <a:gd name="T12" fmla="*/ 0 w 2359"/>
                  <a:gd name="T13" fmla="*/ 0 h 454"/>
                  <a:gd name="T14" fmla="*/ 2359 w 2359"/>
                  <a:gd name="T15" fmla="*/ 454 h 454"/>
                </a:gdLst>
                <a:ahLst/>
                <a:cxnLst>
                  <a:cxn ang="T8">
                    <a:pos x="T0" y="T1"/>
                  </a:cxn>
                  <a:cxn ang="T9">
                    <a:pos x="T2" y="T3"/>
                  </a:cxn>
                  <a:cxn ang="T10">
                    <a:pos x="T4" y="T5"/>
                  </a:cxn>
                  <a:cxn ang="T11">
                    <a:pos x="T6" y="T7"/>
                  </a:cxn>
                </a:cxnLst>
                <a:rect l="T12" t="T13" r="T14" b="T15"/>
                <a:pathLst>
                  <a:path w="2359" h="454">
                    <a:moveTo>
                      <a:pt x="0" y="0"/>
                    </a:moveTo>
                    <a:lnTo>
                      <a:pt x="590" y="454"/>
                    </a:lnTo>
                    <a:lnTo>
                      <a:pt x="1769" y="454"/>
                    </a:lnTo>
                    <a:lnTo>
                      <a:pt x="2359" y="0"/>
                    </a:lnTo>
                  </a:path>
                </a:pathLst>
              </a:custGeom>
              <a:noFill/>
              <a:ln w="1905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rot="10800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400">
                  <a:latin typeface="Cambria" pitchFamily="18" charset="0"/>
                </a:endParaRPr>
              </a:p>
            </p:txBody>
          </p:sp>
          <p:sp>
            <p:nvSpPr>
              <p:cNvPr id="36886" name="Line 13"/>
              <p:cNvSpPr>
                <a:spLocks noChangeShapeType="1"/>
              </p:cNvSpPr>
              <p:nvPr/>
            </p:nvSpPr>
            <p:spPr bwMode="auto">
              <a:xfrm flipV="1">
                <a:off x="1247" y="1071"/>
                <a:ext cx="590" cy="140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36887" name="Line 14"/>
              <p:cNvSpPr>
                <a:spLocks noChangeShapeType="1"/>
              </p:cNvSpPr>
              <p:nvPr/>
            </p:nvSpPr>
            <p:spPr bwMode="auto">
              <a:xfrm flipH="1" flipV="1">
                <a:off x="1837" y="1071"/>
                <a:ext cx="589" cy="140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36871" name="Oval 18"/>
            <p:cNvSpPr>
              <a:spLocks noChangeArrowheads="1"/>
            </p:cNvSpPr>
            <p:nvPr/>
          </p:nvSpPr>
          <p:spPr bwMode="auto">
            <a:xfrm>
              <a:off x="1444" y="2916"/>
              <a:ext cx="38" cy="38"/>
            </a:xfrm>
            <a:prstGeom prst="ellipse">
              <a:avLst/>
            </a:prstGeom>
            <a:solidFill>
              <a:srgbClr val="FFCCFF"/>
            </a:solidFill>
            <a:ln w="9525">
              <a:solidFill>
                <a:schemeClr val="tx1"/>
              </a:solidFill>
              <a:round/>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400">
                <a:latin typeface="Cambria" pitchFamily="18" charset="0"/>
              </a:endParaRPr>
            </a:p>
          </p:txBody>
        </p:sp>
        <p:sp>
          <p:nvSpPr>
            <p:cNvPr id="36872" name="Text Box 20"/>
            <p:cNvSpPr txBox="1">
              <a:spLocks noChangeArrowheads="1"/>
            </p:cNvSpPr>
            <p:nvPr/>
          </p:nvSpPr>
          <p:spPr bwMode="auto">
            <a:xfrm>
              <a:off x="775" y="3325"/>
              <a:ext cx="2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a:solidFill>
                    <a:schemeClr val="accent2"/>
                  </a:solidFill>
                  <a:latin typeface="Cambria" pitchFamily="18" charset="0"/>
                </a:rPr>
                <a:t>F</a:t>
              </a:r>
              <a:endParaRPr lang="ru-RU" altLang="ru-RU" sz="2400" baseline="-25000">
                <a:solidFill>
                  <a:schemeClr val="accent2"/>
                </a:solidFill>
                <a:latin typeface="Cambria" pitchFamily="18" charset="0"/>
              </a:endParaRPr>
            </a:p>
          </p:txBody>
        </p:sp>
        <p:sp>
          <p:nvSpPr>
            <p:cNvPr id="36873" name="Text Box 21"/>
            <p:cNvSpPr txBox="1">
              <a:spLocks noChangeArrowheads="1"/>
            </p:cNvSpPr>
            <p:nvPr/>
          </p:nvSpPr>
          <p:spPr bwMode="auto">
            <a:xfrm>
              <a:off x="1835" y="3332"/>
              <a:ext cx="2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a:solidFill>
                    <a:schemeClr val="accent2"/>
                  </a:solidFill>
                  <a:latin typeface="Cambria" pitchFamily="18" charset="0"/>
                </a:rPr>
                <a:t>E</a:t>
              </a:r>
              <a:endParaRPr lang="ru-RU" altLang="ru-RU" sz="2400" baseline="-25000">
                <a:solidFill>
                  <a:schemeClr val="accent2"/>
                </a:solidFill>
                <a:latin typeface="Cambria" pitchFamily="18" charset="0"/>
              </a:endParaRPr>
            </a:p>
          </p:txBody>
        </p:sp>
        <p:sp>
          <p:nvSpPr>
            <p:cNvPr id="36874" name="Text Box 22"/>
            <p:cNvSpPr txBox="1">
              <a:spLocks noChangeArrowheads="1"/>
            </p:cNvSpPr>
            <p:nvPr/>
          </p:nvSpPr>
          <p:spPr bwMode="auto">
            <a:xfrm>
              <a:off x="204" y="2802"/>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a:solidFill>
                    <a:schemeClr val="accent2"/>
                  </a:solidFill>
                  <a:latin typeface="Cambria" pitchFamily="18" charset="0"/>
                </a:rPr>
                <a:t>А</a:t>
              </a:r>
              <a:endParaRPr lang="ru-RU" altLang="ru-RU" sz="2400" baseline="-25000">
                <a:solidFill>
                  <a:schemeClr val="accent2"/>
                </a:solidFill>
                <a:latin typeface="Cambria" pitchFamily="18" charset="0"/>
              </a:endParaRPr>
            </a:p>
          </p:txBody>
        </p:sp>
        <p:sp>
          <p:nvSpPr>
            <p:cNvPr id="36875" name="Text Box 23"/>
            <p:cNvSpPr txBox="1">
              <a:spLocks noChangeArrowheads="1"/>
            </p:cNvSpPr>
            <p:nvPr/>
          </p:nvSpPr>
          <p:spPr bwMode="auto">
            <a:xfrm>
              <a:off x="1350" y="1162"/>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a:solidFill>
                    <a:schemeClr val="accent2"/>
                  </a:solidFill>
                  <a:latin typeface="Cambria" pitchFamily="18" charset="0"/>
                </a:rPr>
                <a:t>Р</a:t>
              </a:r>
            </a:p>
          </p:txBody>
        </p:sp>
        <p:sp>
          <p:nvSpPr>
            <p:cNvPr id="36876" name="Text Box 24"/>
            <p:cNvSpPr txBox="1">
              <a:spLocks noChangeArrowheads="1"/>
            </p:cNvSpPr>
            <p:nvPr/>
          </p:nvSpPr>
          <p:spPr bwMode="auto">
            <a:xfrm>
              <a:off x="1350" y="2945"/>
              <a:ext cx="26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a:solidFill>
                    <a:schemeClr val="accent2"/>
                  </a:solidFill>
                  <a:latin typeface="Cambria" pitchFamily="18" charset="0"/>
                </a:rPr>
                <a:t>О</a:t>
              </a:r>
            </a:p>
          </p:txBody>
        </p:sp>
        <p:sp>
          <p:nvSpPr>
            <p:cNvPr id="36877" name="Text Box 22"/>
            <p:cNvSpPr txBox="1">
              <a:spLocks noChangeArrowheads="1"/>
            </p:cNvSpPr>
            <p:nvPr/>
          </p:nvSpPr>
          <p:spPr bwMode="auto">
            <a:xfrm>
              <a:off x="748" y="2341"/>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a:solidFill>
                    <a:schemeClr val="accent2"/>
                  </a:solidFill>
                  <a:latin typeface="Cambria" pitchFamily="18" charset="0"/>
                </a:rPr>
                <a:t>В</a:t>
              </a:r>
              <a:endParaRPr lang="ru-RU" altLang="ru-RU" sz="2400" baseline="-25000">
                <a:solidFill>
                  <a:schemeClr val="accent2"/>
                </a:solidFill>
                <a:latin typeface="Cambria" pitchFamily="18" charset="0"/>
              </a:endParaRPr>
            </a:p>
          </p:txBody>
        </p:sp>
        <p:sp>
          <p:nvSpPr>
            <p:cNvPr id="36878" name="Text Box 22"/>
            <p:cNvSpPr txBox="1">
              <a:spLocks noChangeArrowheads="1"/>
            </p:cNvSpPr>
            <p:nvPr/>
          </p:nvSpPr>
          <p:spPr bwMode="auto">
            <a:xfrm>
              <a:off x="1927" y="2341"/>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a:solidFill>
                    <a:schemeClr val="accent2"/>
                  </a:solidFill>
                  <a:latin typeface="Cambria" pitchFamily="18" charset="0"/>
                </a:rPr>
                <a:t>С</a:t>
              </a:r>
              <a:endParaRPr lang="ru-RU" altLang="ru-RU" sz="2400" baseline="-25000">
                <a:solidFill>
                  <a:schemeClr val="accent2"/>
                </a:solidFill>
                <a:latin typeface="Cambria" pitchFamily="18" charset="0"/>
              </a:endParaRPr>
            </a:p>
          </p:txBody>
        </p:sp>
        <p:sp>
          <p:nvSpPr>
            <p:cNvPr id="36879" name="Text Box 22"/>
            <p:cNvSpPr txBox="1">
              <a:spLocks noChangeArrowheads="1"/>
            </p:cNvSpPr>
            <p:nvPr/>
          </p:nvSpPr>
          <p:spPr bwMode="auto">
            <a:xfrm>
              <a:off x="2426" y="2795"/>
              <a:ext cx="24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a:solidFill>
                    <a:schemeClr val="accent2"/>
                  </a:solidFill>
                  <a:latin typeface="Cambria" pitchFamily="18" charset="0"/>
                </a:rPr>
                <a:t>D</a:t>
              </a:r>
              <a:endParaRPr lang="ru-RU" altLang="ru-RU" sz="2400" baseline="-25000">
                <a:solidFill>
                  <a:schemeClr val="accent2"/>
                </a:solidFill>
                <a:latin typeface="Cambria" pitchFamily="18" charset="0"/>
              </a:endParaRPr>
            </a:p>
          </p:txBody>
        </p:sp>
        <p:sp>
          <p:nvSpPr>
            <p:cNvPr id="36880" name="AutoShape 51"/>
            <p:cNvSpPr>
              <a:spLocks/>
            </p:cNvSpPr>
            <p:nvPr/>
          </p:nvSpPr>
          <p:spPr bwMode="auto">
            <a:xfrm rot="5246986">
              <a:off x="1424" y="1699"/>
              <a:ext cx="91" cy="181"/>
            </a:xfrm>
            <a:prstGeom prst="rightBracket">
              <a:avLst>
                <a:gd name="adj" fmla="val 99451"/>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36881" name="Text Box 22"/>
            <p:cNvSpPr txBox="1">
              <a:spLocks noChangeArrowheads="1"/>
            </p:cNvSpPr>
            <p:nvPr/>
          </p:nvSpPr>
          <p:spPr bwMode="auto">
            <a:xfrm>
              <a:off x="1293" y="1797"/>
              <a:ext cx="3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000">
                  <a:solidFill>
                    <a:schemeClr val="accent2"/>
                  </a:solidFill>
                  <a:latin typeface="Cambria" pitchFamily="18" charset="0"/>
                </a:rPr>
                <a:t>30</a:t>
              </a:r>
              <a:r>
                <a:rPr lang="en-US" altLang="ru-RU" sz="2000" baseline="30000">
                  <a:solidFill>
                    <a:schemeClr val="accent2"/>
                  </a:solidFill>
                  <a:latin typeface="Cambria" pitchFamily="18" charset="0"/>
                </a:rPr>
                <a:t>0</a:t>
              </a:r>
              <a:endParaRPr lang="ru-RU" altLang="ru-RU" sz="2000" baseline="-25000">
                <a:solidFill>
                  <a:schemeClr val="accent2"/>
                </a:solidFill>
                <a:latin typeface="Cambria" pitchFamily="18" charset="0"/>
              </a:endParaRPr>
            </a:p>
          </p:txBody>
        </p:sp>
        <p:sp>
          <p:nvSpPr>
            <p:cNvPr id="36882" name="Text Box 22"/>
            <p:cNvSpPr txBox="1">
              <a:spLocks noChangeArrowheads="1"/>
            </p:cNvSpPr>
            <p:nvPr/>
          </p:nvSpPr>
          <p:spPr bwMode="auto">
            <a:xfrm>
              <a:off x="1927" y="1933"/>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a:solidFill>
                    <a:schemeClr val="accent2"/>
                  </a:solidFill>
                  <a:latin typeface="Cambria" pitchFamily="18" charset="0"/>
                </a:rPr>
                <a:t>6</a:t>
              </a:r>
              <a:endParaRPr lang="ru-RU" altLang="ru-RU" sz="2400" baseline="-25000">
                <a:solidFill>
                  <a:schemeClr val="accent2"/>
                </a:solidFill>
                <a:latin typeface="Cambria"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left)">
                                      <p:cBhvr>
                                        <p:cTn id="11" dur="500"/>
                                        <p:tgtEl>
                                          <p:spTgt spid="5">
                                            <p:txEl>
                                              <p:pRg st="0" end="0"/>
                                            </p:txEl>
                                          </p:spTgt>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left)">
                                      <p:cBhvr>
                                        <p:cTn id="1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p>
        </p:txBody>
      </p:sp>
      <p:sp>
        <p:nvSpPr>
          <p:cNvPr id="3789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pic>
        <p:nvPicPr>
          <p:cNvPr id="13927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916113"/>
            <a:ext cx="331311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75" name="Line 11"/>
          <p:cNvSpPr>
            <a:spLocks noChangeShapeType="1"/>
          </p:cNvSpPr>
          <p:nvPr/>
        </p:nvSpPr>
        <p:spPr bwMode="auto">
          <a:xfrm>
            <a:off x="2036763" y="2347913"/>
            <a:ext cx="1081087" cy="23764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39276" name="AutoShape 12"/>
          <p:cNvSpPr>
            <a:spLocks noChangeArrowheads="1"/>
          </p:cNvSpPr>
          <p:nvPr/>
        </p:nvSpPr>
        <p:spPr bwMode="auto">
          <a:xfrm rot="-2877047">
            <a:off x="2999581" y="4458494"/>
            <a:ext cx="252413" cy="187325"/>
          </a:xfrm>
          <a:prstGeom prst="parallelogram">
            <a:avLst>
              <a:gd name="adj" fmla="val 40143"/>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9279" name="Text Box 15"/>
          <p:cNvSpPr txBox="1">
            <a:spLocks noChangeArrowheads="1"/>
          </p:cNvSpPr>
          <p:nvPr/>
        </p:nvSpPr>
        <p:spPr bwMode="auto">
          <a:xfrm>
            <a:off x="3059113" y="4652963"/>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M</a:t>
            </a:r>
            <a:endParaRPr lang="ru-RU" altLang="ru-RU"/>
          </a:p>
        </p:txBody>
      </p:sp>
      <p:sp>
        <p:nvSpPr>
          <p:cNvPr id="144418" name="Line 34"/>
          <p:cNvSpPr>
            <a:spLocks noChangeShapeType="1"/>
          </p:cNvSpPr>
          <p:nvPr/>
        </p:nvSpPr>
        <p:spPr bwMode="auto">
          <a:xfrm>
            <a:off x="2051050" y="4752975"/>
            <a:ext cx="1081088"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2" name="Text Box 15"/>
          <p:cNvSpPr txBox="1">
            <a:spLocks noChangeArrowheads="1"/>
          </p:cNvSpPr>
          <p:nvPr/>
        </p:nvSpPr>
        <p:spPr bwMode="auto">
          <a:xfrm>
            <a:off x="2771775" y="321310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10</a:t>
            </a:r>
          </a:p>
        </p:txBody>
      </p:sp>
      <p:sp>
        <p:nvSpPr>
          <p:cNvPr id="3" name="Text Box 15"/>
          <p:cNvSpPr txBox="1">
            <a:spLocks noChangeArrowheads="1"/>
          </p:cNvSpPr>
          <p:nvPr/>
        </p:nvSpPr>
        <p:spPr bwMode="auto">
          <a:xfrm>
            <a:off x="1547813" y="3644900"/>
            <a:ext cx="6492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2</a:t>
            </a:r>
            <a:r>
              <a:rPr lang="ru-RU" altLang="ru-RU">
                <a:sym typeface="Symbol" pitchFamily="18" charset="2"/>
              </a:rPr>
              <a:t>7</a:t>
            </a:r>
          </a:p>
        </p:txBody>
      </p:sp>
      <p:sp>
        <p:nvSpPr>
          <p:cNvPr id="5" name="Rectangle 3"/>
          <p:cNvSpPr>
            <a:spLocks noChangeArrowheads="1"/>
          </p:cNvSpPr>
          <p:nvPr/>
        </p:nvSpPr>
        <p:spPr bwMode="auto">
          <a:xfrm>
            <a:off x="5076825" y="2492375"/>
            <a:ext cx="381635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87425" indent="-98742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t>PABCD</a:t>
            </a:r>
            <a:r>
              <a:rPr lang="ru-RU" altLang="ru-RU" sz="2800" i="1"/>
              <a:t> </a:t>
            </a:r>
            <a:r>
              <a:rPr lang="en-US" altLang="ru-RU" sz="2800" i="1"/>
              <a:t>– </a:t>
            </a:r>
            <a:r>
              <a:rPr lang="ru-RU" altLang="ru-RU" sz="2800" i="1"/>
              <a:t>правильная пирамида</a:t>
            </a:r>
            <a:r>
              <a:rPr lang="en-US" altLang="ru-RU" sz="2800" i="1"/>
              <a:t>,</a:t>
            </a:r>
            <a:r>
              <a:rPr lang="ru-RU" altLang="ru-RU" sz="2800" i="1"/>
              <a:t> </a:t>
            </a:r>
            <a:r>
              <a:rPr lang="en-US" altLang="ru-RU" sz="2800" i="1"/>
              <a:t>P</a:t>
            </a:r>
            <a:r>
              <a:rPr lang="ru-RU" altLang="ru-RU" sz="2800" i="1"/>
              <a:t>С=10</a:t>
            </a:r>
            <a:r>
              <a:rPr lang="en-US" altLang="ru-RU" sz="2800" i="1"/>
              <a:t>,</a:t>
            </a:r>
            <a:r>
              <a:rPr lang="ru-RU" altLang="ru-RU" sz="2800" i="1"/>
              <a:t> </a:t>
            </a:r>
            <a:r>
              <a:rPr lang="ru-RU" altLang="ru-RU" sz="2800" i="1">
                <a:sym typeface="Symbol" pitchFamily="18" charset="2"/>
              </a:rPr>
              <a:t>РО=27</a:t>
            </a:r>
            <a:r>
              <a:rPr lang="ru-RU" altLang="ru-RU" sz="2800" i="1"/>
              <a:t>.</a:t>
            </a:r>
            <a:endParaRPr lang="en-US" altLang="ru-RU" sz="2800" i="1">
              <a:sym typeface="Symbol" pitchFamily="18" charset="2"/>
            </a:endParaRPr>
          </a:p>
          <a:p>
            <a:pPr eaLnBrk="1" hangingPunct="1">
              <a:lnSpc>
                <a:spcPct val="90000"/>
              </a:lnSpc>
              <a:spcBef>
                <a:spcPct val="20000"/>
              </a:spcBef>
            </a:pPr>
            <a:r>
              <a:rPr lang="ru-RU" altLang="ru-RU" sz="2800">
                <a:sym typeface="Symbol" pitchFamily="18" charset="2"/>
              </a:rPr>
              <a:t>Найти:</a:t>
            </a:r>
            <a:r>
              <a:rPr lang="en-US" altLang="ru-RU" sz="2800">
                <a:sym typeface="Symbol" pitchFamily="18" charset="2"/>
              </a:rPr>
              <a:t> S</a:t>
            </a:r>
            <a:r>
              <a:rPr lang="ru-RU" altLang="ru-RU" sz="2800" baseline="-25000">
                <a:sym typeface="Symbol" pitchFamily="18" charset="2"/>
              </a:rPr>
              <a:t>пол</a:t>
            </a:r>
            <a:r>
              <a:rPr lang="ru-RU" altLang="ru-RU" sz="2800" i="1">
                <a:sym typeface="Symbol" pitchFamily="18" charset="2"/>
              </a:rPr>
              <a:t>.</a:t>
            </a:r>
            <a:endParaRPr lang="en-US" altLang="ru-RU" sz="2800" i="1">
              <a:sym typeface="Symbol" pitchFamily="18" charset="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9273"/>
                                        </p:tgtEl>
                                        <p:attrNameLst>
                                          <p:attrName>style.visibility</p:attrName>
                                        </p:attrNameLst>
                                      </p:cBhvr>
                                      <p:to>
                                        <p:strVal val="visible"/>
                                      </p:to>
                                    </p:set>
                                    <p:animEffect transition="in" filter="fade">
                                      <p:cBhvr>
                                        <p:cTn id="7" dur="500"/>
                                        <p:tgtEl>
                                          <p:spTgt spid="13927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9275"/>
                                        </p:tgtEl>
                                        <p:attrNameLst>
                                          <p:attrName>style.visibility</p:attrName>
                                        </p:attrNameLst>
                                      </p:cBhvr>
                                      <p:to>
                                        <p:strVal val="visible"/>
                                      </p:to>
                                    </p:set>
                                    <p:animEffect transition="in" filter="fade">
                                      <p:cBhvr>
                                        <p:cTn id="11" dur="500"/>
                                        <p:tgtEl>
                                          <p:spTgt spid="13927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9279"/>
                                        </p:tgtEl>
                                        <p:attrNameLst>
                                          <p:attrName>style.visibility</p:attrName>
                                        </p:attrNameLst>
                                      </p:cBhvr>
                                      <p:to>
                                        <p:strVal val="visible"/>
                                      </p:to>
                                    </p:set>
                                    <p:animEffect transition="in" filter="fade">
                                      <p:cBhvr>
                                        <p:cTn id="15" dur="500"/>
                                        <p:tgtEl>
                                          <p:spTgt spid="139279"/>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9276"/>
                                        </p:tgtEl>
                                        <p:attrNameLst>
                                          <p:attrName>style.visibility</p:attrName>
                                        </p:attrNameLst>
                                      </p:cBhvr>
                                      <p:to>
                                        <p:strVal val="visible"/>
                                      </p:to>
                                    </p:set>
                                    <p:animEffect transition="in" filter="fade">
                                      <p:cBhvr>
                                        <p:cTn id="19" dur="500"/>
                                        <p:tgtEl>
                                          <p:spTgt spid="139276"/>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wipe(left)">
                                      <p:cBhvr>
                                        <p:cTn id="31" dur="500"/>
                                        <p:tgtEl>
                                          <p:spTgt spid="5">
                                            <p:txEl>
                                              <p:pRg st="0" end="0"/>
                                            </p:txEl>
                                          </p:spTgt>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Effect transition="in" filter="wipe(left)">
                                      <p:cBhvr>
                                        <p:cTn id="35" dur="500"/>
                                        <p:tgtEl>
                                          <p:spTgt spid="5">
                                            <p:txEl>
                                              <p:pRg st="1" end="1"/>
                                            </p:txEl>
                                          </p:spTgt>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4418"/>
                                        </p:tgtEl>
                                        <p:attrNameLst>
                                          <p:attrName>style.visibility</p:attrName>
                                        </p:attrNameLst>
                                      </p:cBhvr>
                                      <p:to>
                                        <p:strVal val="visible"/>
                                      </p:to>
                                    </p:set>
                                    <p:animEffect transition="in" filter="fade">
                                      <p:cBhvr>
                                        <p:cTn id="39" dur="500"/>
                                        <p:tgtEl>
                                          <p:spTgt spid="144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5" grpId="0" animBg="1"/>
      <p:bldP spid="139276" grpId="0" animBg="1"/>
      <p:bldP spid="139279" grpId="0"/>
      <p:bldP spid="144418" grpId="0" animBg="1"/>
      <p:bldP spid="2" grpId="0"/>
      <p:bldP spid="3" grpId="0"/>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p>
        </p:txBody>
      </p:sp>
      <p:sp>
        <p:nvSpPr>
          <p:cNvPr id="3891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37"/>
          <p:cNvGrpSpPr>
            <a:grpSpLocks/>
          </p:cNvGrpSpPr>
          <p:nvPr/>
        </p:nvGrpSpPr>
        <p:grpSpPr bwMode="auto">
          <a:xfrm>
            <a:off x="323850" y="2205038"/>
            <a:ext cx="4857750" cy="3990975"/>
            <a:chOff x="249" y="1324"/>
            <a:chExt cx="3060" cy="2514"/>
          </a:xfrm>
        </p:grpSpPr>
        <p:grpSp>
          <p:nvGrpSpPr>
            <p:cNvPr id="38925" name="Группа 33"/>
            <p:cNvGrpSpPr>
              <a:grpSpLocks/>
            </p:cNvGrpSpPr>
            <p:nvPr/>
          </p:nvGrpSpPr>
          <p:grpSpPr bwMode="auto">
            <a:xfrm>
              <a:off x="249" y="1324"/>
              <a:ext cx="3060" cy="2514"/>
              <a:chOff x="2643174" y="2571744"/>
              <a:chExt cx="3773928" cy="3919735"/>
            </a:xfrm>
          </p:grpSpPr>
          <p:sp>
            <p:nvSpPr>
              <p:cNvPr id="113685" name="AutoShape 6"/>
              <p:cNvSpPr>
                <a:spLocks noChangeArrowheads="1"/>
              </p:cNvSpPr>
              <p:nvPr/>
            </p:nvSpPr>
            <p:spPr bwMode="auto">
              <a:xfrm rot="10800000">
                <a:off x="3286962" y="5233234"/>
                <a:ext cx="2577617" cy="898078"/>
              </a:xfrm>
              <a:prstGeom prst="triangle">
                <a:avLst>
                  <a:gd name="adj" fmla="val 70866"/>
                </a:avLst>
              </a:prstGeom>
              <a:noFill/>
              <a:ln w="9525">
                <a:solidFill>
                  <a:schemeClr val="tx1"/>
                </a:solidFill>
                <a:prstDash val="dash"/>
                <a:miter lim="800000"/>
                <a:headEnd/>
                <a:tailEnd/>
              </a:ln>
            </p:spPr>
            <p:txBody>
              <a:bodyPr rot="10800000" wrap="none" anchor="ctr"/>
              <a:lstStyle/>
              <a:p>
                <a:pPr>
                  <a:defRPr/>
                </a:pPr>
                <a:endParaRPr lang="ru-RU">
                  <a:latin typeface="+mn-lt"/>
                </a:endParaRPr>
              </a:p>
            </p:txBody>
          </p:sp>
          <p:cxnSp>
            <p:nvCxnSpPr>
              <p:cNvPr id="38931" name="AutoShape 9"/>
              <p:cNvCxnSpPr>
                <a:cxnSpLocks noChangeShapeType="1"/>
                <a:stCxn id="113685" idx="0"/>
              </p:cNvCxnSpPr>
              <p:nvPr/>
            </p:nvCxnSpPr>
            <p:spPr bwMode="auto">
              <a:xfrm rot="5400000" flipH="1" flipV="1">
                <a:off x="2774862" y="4263356"/>
                <a:ext cx="3131559" cy="60559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8932" name="AutoShape 10"/>
              <p:cNvCxnSpPr>
                <a:cxnSpLocks noChangeShapeType="1"/>
                <a:stCxn id="113685" idx="4"/>
              </p:cNvCxnSpPr>
              <p:nvPr/>
            </p:nvCxnSpPr>
            <p:spPr bwMode="auto">
              <a:xfrm rot="5400000" flipH="1" flipV="1">
                <a:off x="2848523" y="3438560"/>
                <a:ext cx="2233102" cy="135672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8933" name="AutoShape 11"/>
              <p:cNvCxnSpPr>
                <a:cxnSpLocks noChangeShapeType="1"/>
                <a:stCxn id="113685" idx="2"/>
              </p:cNvCxnSpPr>
              <p:nvPr/>
            </p:nvCxnSpPr>
            <p:spPr bwMode="auto">
              <a:xfrm rot="16200000" flipV="1">
                <a:off x="4137628" y="3506182"/>
                <a:ext cx="2233102" cy="1221481"/>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8934" name="AutoShape 12"/>
              <p:cNvCxnSpPr>
                <a:cxnSpLocks noChangeShapeType="1"/>
                <a:stCxn id="113685" idx="0"/>
                <a:endCxn id="113685" idx="2"/>
              </p:cNvCxnSpPr>
              <p:nvPr/>
            </p:nvCxnSpPr>
            <p:spPr bwMode="auto">
              <a:xfrm flipV="1">
                <a:off x="4037843" y="5235457"/>
                <a:ext cx="1827077" cy="89845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8935" name="AutoShape 13"/>
              <p:cNvCxnSpPr>
                <a:cxnSpLocks noChangeShapeType="1"/>
                <a:stCxn id="113685" idx="0"/>
                <a:endCxn id="113685" idx="4"/>
              </p:cNvCxnSpPr>
              <p:nvPr/>
            </p:nvCxnSpPr>
            <p:spPr bwMode="auto">
              <a:xfrm flipH="1" flipV="1">
                <a:off x="3286711" y="5235457"/>
                <a:ext cx="751132" cy="89845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3691" name="Text Box 14"/>
              <p:cNvSpPr txBox="1">
                <a:spLocks noChangeArrowheads="1"/>
              </p:cNvSpPr>
              <p:nvPr/>
            </p:nvSpPr>
            <p:spPr bwMode="auto">
              <a:xfrm>
                <a:off x="2643174" y="5052371"/>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А</a:t>
                </a:r>
              </a:p>
            </p:txBody>
          </p:sp>
          <p:sp>
            <p:nvSpPr>
              <p:cNvPr id="113692" name="Text Box 15"/>
              <p:cNvSpPr txBox="1">
                <a:spLocks noChangeArrowheads="1"/>
              </p:cNvSpPr>
              <p:nvPr/>
            </p:nvSpPr>
            <p:spPr bwMode="auto">
              <a:xfrm>
                <a:off x="5864579" y="5052371"/>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В</a:t>
                </a:r>
              </a:p>
            </p:txBody>
          </p:sp>
          <p:sp>
            <p:nvSpPr>
              <p:cNvPr id="113693" name="Text Box 16"/>
              <p:cNvSpPr txBox="1">
                <a:spLocks noChangeArrowheads="1"/>
              </p:cNvSpPr>
              <p:nvPr/>
            </p:nvSpPr>
            <p:spPr bwMode="auto">
              <a:xfrm>
                <a:off x="4023248" y="6042440"/>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С</a:t>
                </a:r>
              </a:p>
            </p:txBody>
          </p:sp>
          <p:sp>
            <p:nvSpPr>
              <p:cNvPr id="113694" name="Text Box 18"/>
              <p:cNvSpPr txBox="1">
                <a:spLocks noChangeArrowheads="1"/>
              </p:cNvSpPr>
              <p:nvPr/>
            </p:nvSpPr>
            <p:spPr bwMode="auto">
              <a:xfrm>
                <a:off x="4429007" y="2571744"/>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М</a:t>
                </a:r>
              </a:p>
            </p:txBody>
          </p:sp>
        </p:grpSp>
        <p:sp>
          <p:nvSpPr>
            <p:cNvPr id="38926" name="Text Box 32"/>
            <p:cNvSpPr txBox="1">
              <a:spLocks noChangeArrowheads="1"/>
            </p:cNvSpPr>
            <p:nvPr/>
          </p:nvSpPr>
          <p:spPr bwMode="auto">
            <a:xfrm>
              <a:off x="1973" y="2776"/>
              <a:ext cx="36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38927" name="Text Box 32"/>
            <p:cNvSpPr txBox="1">
              <a:spLocks noChangeArrowheads="1"/>
            </p:cNvSpPr>
            <p:nvPr/>
          </p:nvSpPr>
          <p:spPr bwMode="auto">
            <a:xfrm>
              <a:off x="1845" y="2320"/>
              <a:ext cx="36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113698" name="Line 34"/>
            <p:cNvSpPr>
              <a:spLocks noChangeShapeType="1"/>
            </p:cNvSpPr>
            <p:nvPr/>
          </p:nvSpPr>
          <p:spPr bwMode="auto">
            <a:xfrm>
              <a:off x="1873" y="1606"/>
              <a:ext cx="0" cy="1633"/>
            </a:xfrm>
            <a:prstGeom prst="line">
              <a:avLst/>
            </a:prstGeom>
            <a:noFill/>
            <a:ln w="19050">
              <a:solidFill>
                <a:schemeClr val="tx1"/>
              </a:solidFill>
              <a:round/>
              <a:headEnd/>
              <a:tailEnd type="oval" w="med" len="med"/>
            </a:ln>
            <a:effectLst/>
          </p:spPr>
          <p:txBody>
            <a:bodyPr/>
            <a:lstStyle/>
            <a:p>
              <a:pPr>
                <a:defRPr/>
              </a:pPr>
              <a:endParaRPr lang="ru-RU">
                <a:latin typeface="+mn-lt"/>
              </a:endParaRPr>
            </a:p>
          </p:txBody>
        </p:sp>
        <p:sp>
          <p:nvSpPr>
            <p:cNvPr id="113699" name="Text Box 32"/>
            <p:cNvSpPr txBox="1">
              <a:spLocks noChangeArrowheads="1"/>
            </p:cNvSpPr>
            <p:nvPr/>
          </p:nvSpPr>
          <p:spPr bwMode="auto">
            <a:xfrm>
              <a:off x="1927" y="3048"/>
              <a:ext cx="363" cy="288"/>
            </a:xfrm>
            <a:prstGeom prst="rect">
              <a:avLst/>
            </a:prstGeom>
            <a:noFill/>
            <a:ln w="9525">
              <a:noFill/>
              <a:miter lim="800000"/>
              <a:headEnd/>
              <a:tailEnd/>
            </a:ln>
          </p:spPr>
          <p:txBody>
            <a:bodyPr>
              <a:spAutoFit/>
            </a:bodyPr>
            <a:lstStyle/>
            <a:p>
              <a:pPr>
                <a:spcBef>
                  <a:spcPct val="50000"/>
                </a:spcBef>
                <a:defRPr/>
              </a:pPr>
              <a:r>
                <a:rPr lang="ru-RU" sz="2400">
                  <a:latin typeface="+mn-lt"/>
                </a:rPr>
                <a:t>О</a:t>
              </a:r>
            </a:p>
          </p:txBody>
        </p:sp>
      </p:grpSp>
      <p:sp>
        <p:nvSpPr>
          <p:cNvPr id="113703" name="Line 39"/>
          <p:cNvSpPr>
            <a:spLocks noChangeShapeType="1"/>
          </p:cNvSpPr>
          <p:nvPr/>
        </p:nvSpPr>
        <p:spPr bwMode="auto">
          <a:xfrm>
            <a:off x="1187450" y="4940300"/>
            <a:ext cx="2233613" cy="373063"/>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113705" name="AutoShape 41"/>
          <p:cNvSpPr>
            <a:spLocks noChangeArrowheads="1"/>
          </p:cNvSpPr>
          <p:nvPr/>
        </p:nvSpPr>
        <p:spPr bwMode="auto">
          <a:xfrm rot="-5400000">
            <a:off x="2550319" y="4868069"/>
            <a:ext cx="431800" cy="287338"/>
          </a:xfrm>
          <a:prstGeom prst="parallelogram">
            <a:avLst>
              <a:gd name="adj" fmla="val 18784"/>
            </a:avLst>
          </a:prstGeom>
          <a:noFill/>
          <a:ln w="9525">
            <a:solidFill>
              <a:schemeClr val="tx1"/>
            </a:solidFill>
            <a:miter lim="800000"/>
            <a:headEnd/>
            <a:tailEnd/>
          </a:ln>
        </p:spPr>
        <p:txBody>
          <a:bodyPr vert="eaVert" wrap="none" anchor="ctr"/>
          <a:lstStyle/>
          <a:p>
            <a:pPr>
              <a:defRPr/>
            </a:pPr>
            <a:endParaRPr lang="ru-RU">
              <a:latin typeface="+mn-lt"/>
            </a:endParaRPr>
          </a:p>
        </p:txBody>
      </p:sp>
      <p:sp>
        <p:nvSpPr>
          <p:cNvPr id="113716" name="Line 52"/>
          <p:cNvSpPr>
            <a:spLocks noChangeShapeType="1"/>
          </p:cNvSpPr>
          <p:nvPr/>
        </p:nvSpPr>
        <p:spPr bwMode="auto">
          <a:xfrm flipV="1">
            <a:off x="1776413" y="4921250"/>
            <a:ext cx="2665412" cy="563563"/>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113719" name="Text Box 55"/>
          <p:cNvSpPr txBox="1">
            <a:spLocks noChangeArrowheads="1"/>
          </p:cNvSpPr>
          <p:nvPr/>
        </p:nvSpPr>
        <p:spPr bwMode="auto">
          <a:xfrm>
            <a:off x="1404938" y="5445125"/>
            <a:ext cx="431800" cy="366713"/>
          </a:xfrm>
          <a:prstGeom prst="rect">
            <a:avLst/>
          </a:prstGeom>
          <a:noFill/>
          <a:ln w="9525">
            <a:noFill/>
            <a:miter lim="800000"/>
            <a:headEnd/>
            <a:tailEnd/>
          </a:ln>
          <a:effectLst/>
        </p:spPr>
        <p:txBody>
          <a:bodyPr>
            <a:spAutoFit/>
          </a:bodyPr>
          <a:lstStyle/>
          <a:p>
            <a:pPr>
              <a:spcBef>
                <a:spcPct val="50000"/>
              </a:spcBef>
              <a:defRPr/>
            </a:pPr>
            <a:r>
              <a:rPr lang="ru-RU">
                <a:latin typeface="+mn-lt"/>
              </a:rPr>
              <a:t>Р</a:t>
            </a:r>
          </a:p>
        </p:txBody>
      </p:sp>
      <p:sp>
        <p:nvSpPr>
          <p:cNvPr id="113720" name="Text Box 56"/>
          <p:cNvSpPr txBox="1">
            <a:spLocks noChangeArrowheads="1"/>
          </p:cNvSpPr>
          <p:nvPr/>
        </p:nvSpPr>
        <p:spPr bwMode="auto">
          <a:xfrm>
            <a:off x="3421063" y="5300663"/>
            <a:ext cx="431800" cy="366712"/>
          </a:xfrm>
          <a:prstGeom prst="rect">
            <a:avLst/>
          </a:prstGeom>
          <a:noFill/>
          <a:ln w="9525">
            <a:noFill/>
            <a:miter lim="800000"/>
            <a:headEnd/>
            <a:tailEnd/>
          </a:ln>
          <a:effectLst/>
        </p:spPr>
        <p:txBody>
          <a:bodyPr>
            <a:spAutoFit/>
          </a:bodyPr>
          <a:lstStyle/>
          <a:p>
            <a:pPr>
              <a:spcBef>
                <a:spcPct val="50000"/>
              </a:spcBef>
              <a:defRPr/>
            </a:pPr>
            <a:r>
              <a:rPr lang="ru-RU" dirty="0">
                <a:latin typeface="+mn-lt"/>
              </a:rPr>
              <a:t>Е</a:t>
            </a:r>
          </a:p>
        </p:txBody>
      </p:sp>
      <p:sp>
        <p:nvSpPr>
          <p:cNvPr id="113722" name="Line 58"/>
          <p:cNvSpPr>
            <a:spLocks noChangeShapeType="1"/>
          </p:cNvSpPr>
          <p:nvPr/>
        </p:nvSpPr>
        <p:spPr bwMode="auto">
          <a:xfrm flipV="1">
            <a:off x="2111375" y="4900613"/>
            <a:ext cx="1296988" cy="936625"/>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5" name="Rectangle 3"/>
          <p:cNvSpPr>
            <a:spLocks noChangeArrowheads="1"/>
          </p:cNvSpPr>
          <p:nvPr/>
        </p:nvSpPr>
        <p:spPr bwMode="auto">
          <a:xfrm>
            <a:off x="4787900" y="2492375"/>
            <a:ext cx="4105275"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87425" indent="-98742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t>MABC – </a:t>
            </a:r>
            <a:r>
              <a:rPr lang="ru-RU" altLang="ru-RU" sz="2800" i="1"/>
              <a:t>правильная пирамида</a:t>
            </a:r>
            <a:r>
              <a:rPr lang="en-US" altLang="ru-RU" sz="2800" i="1"/>
              <a:t>,</a:t>
            </a:r>
            <a:r>
              <a:rPr lang="ru-RU" altLang="ru-RU" sz="2800" i="1"/>
              <a:t> </a:t>
            </a:r>
            <a:br>
              <a:rPr lang="ru-RU" altLang="ru-RU" sz="2800" i="1"/>
            </a:br>
            <a:r>
              <a:rPr lang="ru-RU" altLang="ru-RU" sz="2800" i="1"/>
              <a:t>АВ=</a:t>
            </a:r>
            <a:r>
              <a:rPr lang="en-US" altLang="ru-RU" sz="2800" i="1"/>
              <a:t>a, </a:t>
            </a:r>
            <a:r>
              <a:rPr lang="en-US" altLang="ru-RU" sz="2800" i="1">
                <a:sym typeface="Symbol" pitchFamily="18" charset="2"/>
              </a:rPr>
              <a:t>AM</a:t>
            </a:r>
            <a:r>
              <a:rPr lang="ru-RU" altLang="ru-RU" sz="2800" i="1">
                <a:sym typeface="Symbol" pitchFamily="18" charset="2"/>
              </a:rPr>
              <a:t>О=</a:t>
            </a:r>
            <a:r>
              <a:rPr lang="ru-RU" altLang="ru-RU" sz="2800" i="1"/>
              <a:t>.</a:t>
            </a:r>
            <a:endParaRPr lang="en-US" altLang="ru-RU" sz="2800" i="1">
              <a:sym typeface="Symbol" pitchFamily="18" charset="2"/>
            </a:endParaRPr>
          </a:p>
          <a:p>
            <a:pPr eaLnBrk="1" hangingPunct="1">
              <a:lnSpc>
                <a:spcPct val="90000"/>
              </a:lnSpc>
              <a:spcBef>
                <a:spcPct val="20000"/>
              </a:spcBef>
            </a:pPr>
            <a:r>
              <a:rPr lang="ru-RU" altLang="ru-RU" sz="2800">
                <a:sym typeface="Symbol" pitchFamily="18" charset="2"/>
              </a:rPr>
              <a:t>Найти: </a:t>
            </a:r>
            <a:r>
              <a:rPr lang="en-US" altLang="ru-RU" sz="2800">
                <a:sym typeface="Symbol" pitchFamily="18" charset="2"/>
              </a:rPr>
              <a:t>S</a:t>
            </a:r>
            <a:r>
              <a:rPr lang="ru-RU" altLang="ru-RU" sz="2800" baseline="-25000">
                <a:sym typeface="Symbol" pitchFamily="18" charset="2"/>
              </a:rPr>
              <a:t>пол</a:t>
            </a:r>
            <a:r>
              <a:rPr lang="ru-RU" altLang="ru-RU" sz="2800" i="1">
                <a:sym typeface="Symbol" pitchFamily="18" charset="2"/>
              </a:rPr>
              <a:t>.</a:t>
            </a:r>
            <a:endParaRPr lang="en-US" altLang="ru-RU" sz="2800" i="1">
              <a:sym typeface="Symbol" pitchFamily="18" charset="2"/>
            </a:endParaRPr>
          </a:p>
        </p:txBody>
      </p:sp>
      <p:sp>
        <p:nvSpPr>
          <p:cNvPr id="28" name="Text Box 56"/>
          <p:cNvSpPr txBox="1">
            <a:spLocks noChangeArrowheads="1"/>
          </p:cNvSpPr>
          <p:nvPr/>
        </p:nvSpPr>
        <p:spPr bwMode="auto">
          <a:xfrm>
            <a:off x="3214688" y="4572000"/>
            <a:ext cx="431800" cy="366713"/>
          </a:xfrm>
          <a:prstGeom prst="rect">
            <a:avLst/>
          </a:prstGeom>
          <a:noFill/>
          <a:ln w="9525">
            <a:noFill/>
            <a:miter lim="800000"/>
            <a:headEnd/>
            <a:tailEnd/>
          </a:ln>
          <a:effectLst/>
        </p:spPr>
        <p:txBody>
          <a:bodyPr>
            <a:spAutoFit/>
          </a:bodyPr>
          <a:lstStyle/>
          <a:p>
            <a:pPr>
              <a:spcBef>
                <a:spcPct val="50000"/>
              </a:spcBef>
              <a:defRPr/>
            </a:pPr>
            <a:r>
              <a:rPr lang="ru-RU" dirty="0">
                <a:latin typeface="+mn-lt"/>
              </a:rPr>
              <a:t>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13703"/>
                                        </p:tgtEl>
                                        <p:attrNameLst>
                                          <p:attrName>style.visibility</p:attrName>
                                        </p:attrNameLst>
                                      </p:cBhvr>
                                      <p:to>
                                        <p:strVal val="visible"/>
                                      </p:to>
                                    </p:set>
                                    <p:animEffect transition="in" filter="fade">
                                      <p:cBhvr>
                                        <p:cTn id="11" dur="500"/>
                                        <p:tgtEl>
                                          <p:spTgt spid="113703"/>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3720"/>
                                        </p:tgtEl>
                                        <p:attrNameLst>
                                          <p:attrName>style.visibility</p:attrName>
                                        </p:attrNameLst>
                                      </p:cBhvr>
                                      <p:to>
                                        <p:strVal val="visible"/>
                                      </p:to>
                                    </p:set>
                                    <p:animEffect transition="in" filter="fade">
                                      <p:cBhvr>
                                        <p:cTn id="15" dur="500"/>
                                        <p:tgtEl>
                                          <p:spTgt spid="113720"/>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3716"/>
                                        </p:tgtEl>
                                        <p:attrNameLst>
                                          <p:attrName>style.visibility</p:attrName>
                                        </p:attrNameLst>
                                      </p:cBhvr>
                                      <p:to>
                                        <p:strVal val="visible"/>
                                      </p:to>
                                    </p:set>
                                    <p:animEffect transition="in" filter="fade">
                                      <p:cBhvr>
                                        <p:cTn id="19" dur="500"/>
                                        <p:tgtEl>
                                          <p:spTgt spid="113716"/>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3719"/>
                                        </p:tgtEl>
                                        <p:attrNameLst>
                                          <p:attrName>style.visibility</p:attrName>
                                        </p:attrNameLst>
                                      </p:cBhvr>
                                      <p:to>
                                        <p:strVal val="visible"/>
                                      </p:to>
                                    </p:set>
                                    <p:animEffect transition="in" filter="fade">
                                      <p:cBhvr>
                                        <p:cTn id="23" dur="500"/>
                                        <p:tgtEl>
                                          <p:spTgt spid="113719"/>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3722"/>
                                        </p:tgtEl>
                                        <p:attrNameLst>
                                          <p:attrName>style.visibility</p:attrName>
                                        </p:attrNameLst>
                                      </p:cBhvr>
                                      <p:to>
                                        <p:strVal val="visible"/>
                                      </p:to>
                                    </p:set>
                                    <p:animEffect transition="in" filter="fade">
                                      <p:cBhvr>
                                        <p:cTn id="27" dur="500"/>
                                        <p:tgtEl>
                                          <p:spTgt spid="113722"/>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3705"/>
                                        </p:tgtEl>
                                        <p:attrNameLst>
                                          <p:attrName>style.visibility</p:attrName>
                                        </p:attrNameLst>
                                      </p:cBhvr>
                                      <p:to>
                                        <p:strVal val="visible"/>
                                      </p:to>
                                    </p:set>
                                    <p:animEffect transition="in" filter="fade">
                                      <p:cBhvr>
                                        <p:cTn id="35" dur="500"/>
                                        <p:tgtEl>
                                          <p:spTgt spid="113705"/>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wipe(left)">
                                      <p:cBhvr>
                                        <p:cTn id="39" dur="500"/>
                                        <p:tgtEl>
                                          <p:spTgt spid="5">
                                            <p:txEl>
                                              <p:pRg st="0" end="0"/>
                                            </p:txEl>
                                          </p:spTgt>
                                        </p:tgtEl>
                                      </p:cBhvr>
                                    </p:animEffect>
                                  </p:childTnLst>
                                </p:cTn>
                              </p:par>
                            </p:childTnLst>
                          </p:cTn>
                        </p:par>
                        <p:par>
                          <p:cTn id="40" fill="hold" nodeType="afterGroup">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animEffect transition="in" filter="wipe(left)">
                                      <p:cBhvr>
                                        <p:cTn id="4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705" grpId="0" animBg="1"/>
      <p:bldP spid="113719" grpId="0"/>
      <p:bldP spid="113720" grpId="0"/>
      <p:bldP spid="5" grpId="0" build="p"/>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p>
        </p:txBody>
      </p:sp>
      <p:sp>
        <p:nvSpPr>
          <p:cNvPr id="3993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2298" name="Text Box 10"/>
          <p:cNvSpPr txBox="1">
            <a:spLocks noChangeArrowheads="1"/>
          </p:cNvSpPr>
          <p:nvPr/>
        </p:nvSpPr>
        <p:spPr bwMode="auto">
          <a:xfrm>
            <a:off x="296863" y="1598613"/>
            <a:ext cx="14668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a:latin typeface="Cambria" pitchFamily="18" charset="0"/>
              </a:rPr>
              <a:t>№25</a:t>
            </a:r>
            <a:r>
              <a:rPr lang="en-US" altLang="ru-RU" sz="2800">
                <a:latin typeface="Cambria" pitchFamily="18" charset="0"/>
              </a:rPr>
              <a:t>4</a:t>
            </a:r>
            <a:endParaRPr lang="ru-RU" altLang="ru-RU" sz="2800">
              <a:latin typeface="Cambria" pitchFamily="18" charset="0"/>
            </a:endParaRPr>
          </a:p>
        </p:txBody>
      </p:sp>
      <p:grpSp>
        <p:nvGrpSpPr>
          <p:cNvPr id="2" name="Group 37"/>
          <p:cNvGrpSpPr>
            <a:grpSpLocks/>
          </p:cNvGrpSpPr>
          <p:nvPr/>
        </p:nvGrpSpPr>
        <p:grpSpPr bwMode="auto">
          <a:xfrm>
            <a:off x="323850" y="2205038"/>
            <a:ext cx="4857750" cy="3990975"/>
            <a:chOff x="249" y="1324"/>
            <a:chExt cx="3060" cy="2514"/>
          </a:xfrm>
        </p:grpSpPr>
        <p:grpSp>
          <p:nvGrpSpPr>
            <p:cNvPr id="39952" name="Группа 33"/>
            <p:cNvGrpSpPr>
              <a:grpSpLocks/>
            </p:cNvGrpSpPr>
            <p:nvPr/>
          </p:nvGrpSpPr>
          <p:grpSpPr bwMode="auto">
            <a:xfrm>
              <a:off x="249" y="1324"/>
              <a:ext cx="3060" cy="2514"/>
              <a:chOff x="2643174" y="2571744"/>
              <a:chExt cx="3773928" cy="3919735"/>
            </a:xfrm>
          </p:grpSpPr>
          <p:sp>
            <p:nvSpPr>
              <p:cNvPr id="113685" name="AutoShape 6"/>
              <p:cNvSpPr>
                <a:spLocks noChangeArrowheads="1"/>
              </p:cNvSpPr>
              <p:nvPr/>
            </p:nvSpPr>
            <p:spPr bwMode="auto">
              <a:xfrm rot="10800000">
                <a:off x="3286962" y="5233234"/>
                <a:ext cx="2577617" cy="898078"/>
              </a:xfrm>
              <a:prstGeom prst="triangle">
                <a:avLst>
                  <a:gd name="adj" fmla="val 70866"/>
                </a:avLst>
              </a:prstGeom>
              <a:noFill/>
              <a:ln w="9525">
                <a:solidFill>
                  <a:schemeClr val="tx1"/>
                </a:solidFill>
                <a:prstDash val="dash"/>
                <a:miter lim="800000"/>
                <a:headEnd/>
                <a:tailEnd/>
              </a:ln>
            </p:spPr>
            <p:txBody>
              <a:bodyPr rot="10800000" wrap="none" anchor="ctr"/>
              <a:lstStyle/>
              <a:p>
                <a:pPr>
                  <a:defRPr/>
                </a:pPr>
                <a:endParaRPr lang="ru-RU">
                  <a:latin typeface="+mn-lt"/>
                </a:endParaRPr>
              </a:p>
            </p:txBody>
          </p:sp>
          <p:cxnSp>
            <p:nvCxnSpPr>
              <p:cNvPr id="39958" name="AutoShape 9"/>
              <p:cNvCxnSpPr>
                <a:cxnSpLocks noChangeShapeType="1"/>
                <a:stCxn id="113685" idx="0"/>
              </p:cNvCxnSpPr>
              <p:nvPr/>
            </p:nvCxnSpPr>
            <p:spPr bwMode="auto">
              <a:xfrm rot="5400000" flipH="1" flipV="1">
                <a:off x="2774862" y="4263356"/>
                <a:ext cx="3131559" cy="60559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9959" name="AutoShape 10"/>
              <p:cNvCxnSpPr>
                <a:cxnSpLocks noChangeShapeType="1"/>
                <a:stCxn id="113685" idx="4"/>
              </p:cNvCxnSpPr>
              <p:nvPr/>
            </p:nvCxnSpPr>
            <p:spPr bwMode="auto">
              <a:xfrm rot="5400000" flipH="1" flipV="1">
                <a:off x="2848523" y="3438560"/>
                <a:ext cx="2233102" cy="135672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9960" name="AutoShape 11"/>
              <p:cNvCxnSpPr>
                <a:cxnSpLocks noChangeShapeType="1"/>
                <a:stCxn id="113685" idx="2"/>
              </p:cNvCxnSpPr>
              <p:nvPr/>
            </p:nvCxnSpPr>
            <p:spPr bwMode="auto">
              <a:xfrm rot="16200000" flipV="1">
                <a:off x="4137628" y="3506182"/>
                <a:ext cx="2233102" cy="1221481"/>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9961" name="AutoShape 12"/>
              <p:cNvCxnSpPr>
                <a:cxnSpLocks noChangeShapeType="1"/>
                <a:stCxn id="113685" idx="0"/>
                <a:endCxn id="113685" idx="2"/>
              </p:cNvCxnSpPr>
              <p:nvPr/>
            </p:nvCxnSpPr>
            <p:spPr bwMode="auto">
              <a:xfrm flipV="1">
                <a:off x="4037843" y="5235457"/>
                <a:ext cx="1827077" cy="89845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9962" name="AutoShape 13"/>
              <p:cNvCxnSpPr>
                <a:cxnSpLocks noChangeShapeType="1"/>
                <a:stCxn id="113685" idx="0"/>
                <a:endCxn id="113685" idx="4"/>
              </p:cNvCxnSpPr>
              <p:nvPr/>
            </p:nvCxnSpPr>
            <p:spPr bwMode="auto">
              <a:xfrm flipH="1" flipV="1">
                <a:off x="3286711" y="5235457"/>
                <a:ext cx="751132" cy="89845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3691" name="Text Box 14"/>
              <p:cNvSpPr txBox="1">
                <a:spLocks noChangeArrowheads="1"/>
              </p:cNvSpPr>
              <p:nvPr/>
            </p:nvSpPr>
            <p:spPr bwMode="auto">
              <a:xfrm>
                <a:off x="2643174" y="5052371"/>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А</a:t>
                </a:r>
              </a:p>
            </p:txBody>
          </p:sp>
          <p:sp>
            <p:nvSpPr>
              <p:cNvPr id="113692" name="Text Box 15"/>
              <p:cNvSpPr txBox="1">
                <a:spLocks noChangeArrowheads="1"/>
              </p:cNvSpPr>
              <p:nvPr/>
            </p:nvSpPr>
            <p:spPr bwMode="auto">
              <a:xfrm>
                <a:off x="5864579" y="5052371"/>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В</a:t>
                </a:r>
              </a:p>
            </p:txBody>
          </p:sp>
          <p:sp>
            <p:nvSpPr>
              <p:cNvPr id="113693" name="Text Box 16"/>
              <p:cNvSpPr txBox="1">
                <a:spLocks noChangeArrowheads="1"/>
              </p:cNvSpPr>
              <p:nvPr/>
            </p:nvSpPr>
            <p:spPr bwMode="auto">
              <a:xfrm>
                <a:off x="4023248" y="6042440"/>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С</a:t>
                </a:r>
              </a:p>
            </p:txBody>
          </p:sp>
          <p:sp>
            <p:nvSpPr>
              <p:cNvPr id="113694" name="Text Box 18"/>
              <p:cNvSpPr txBox="1">
                <a:spLocks noChangeArrowheads="1"/>
              </p:cNvSpPr>
              <p:nvPr/>
            </p:nvSpPr>
            <p:spPr bwMode="auto">
              <a:xfrm>
                <a:off x="4429007" y="2571744"/>
                <a:ext cx="552523" cy="449039"/>
              </a:xfrm>
              <a:prstGeom prst="rect">
                <a:avLst/>
              </a:prstGeom>
              <a:noFill/>
              <a:ln w="9525">
                <a:noFill/>
                <a:miter lim="800000"/>
                <a:headEnd/>
                <a:tailEnd/>
              </a:ln>
            </p:spPr>
            <p:txBody>
              <a:bodyPr>
                <a:spAutoFit/>
              </a:bodyPr>
              <a:lstStyle/>
              <a:p>
                <a:pPr>
                  <a:spcBef>
                    <a:spcPct val="50000"/>
                  </a:spcBef>
                  <a:defRPr/>
                </a:pPr>
                <a:r>
                  <a:rPr lang="ru-RU" sz="2400">
                    <a:latin typeface="+mn-lt"/>
                  </a:rPr>
                  <a:t>М</a:t>
                </a:r>
              </a:p>
            </p:txBody>
          </p:sp>
        </p:grpSp>
        <p:sp>
          <p:nvSpPr>
            <p:cNvPr id="39953" name="Text Box 32"/>
            <p:cNvSpPr txBox="1">
              <a:spLocks noChangeArrowheads="1"/>
            </p:cNvSpPr>
            <p:nvPr/>
          </p:nvSpPr>
          <p:spPr bwMode="auto">
            <a:xfrm>
              <a:off x="1973" y="2776"/>
              <a:ext cx="36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113697" name="Text Box 32"/>
            <p:cNvSpPr txBox="1">
              <a:spLocks noChangeArrowheads="1"/>
            </p:cNvSpPr>
            <p:nvPr/>
          </p:nvSpPr>
          <p:spPr bwMode="auto">
            <a:xfrm>
              <a:off x="1845" y="2320"/>
              <a:ext cx="363" cy="288"/>
            </a:xfrm>
            <a:prstGeom prst="rect">
              <a:avLst/>
            </a:prstGeom>
            <a:noFill/>
            <a:ln w="9525">
              <a:noFill/>
              <a:miter lim="800000"/>
              <a:headEnd/>
              <a:tailEnd/>
            </a:ln>
          </p:spPr>
          <p:txBody>
            <a:bodyPr>
              <a:spAutoFit/>
            </a:bodyPr>
            <a:lstStyle/>
            <a:p>
              <a:pPr>
                <a:spcBef>
                  <a:spcPct val="50000"/>
                </a:spcBef>
                <a:defRPr/>
              </a:pPr>
              <a:r>
                <a:rPr lang="en-US" sz="2400" dirty="0">
                  <a:latin typeface="+mn-lt"/>
                </a:rPr>
                <a:t>h</a:t>
              </a:r>
              <a:endParaRPr lang="ru-RU" sz="2400" dirty="0">
                <a:latin typeface="+mn-lt"/>
              </a:endParaRPr>
            </a:p>
          </p:txBody>
        </p:sp>
        <p:sp>
          <p:nvSpPr>
            <p:cNvPr id="113698" name="Line 34"/>
            <p:cNvSpPr>
              <a:spLocks noChangeShapeType="1"/>
            </p:cNvSpPr>
            <p:nvPr/>
          </p:nvSpPr>
          <p:spPr bwMode="auto">
            <a:xfrm>
              <a:off x="1873" y="1606"/>
              <a:ext cx="0" cy="1633"/>
            </a:xfrm>
            <a:prstGeom prst="line">
              <a:avLst/>
            </a:prstGeom>
            <a:noFill/>
            <a:ln w="19050">
              <a:solidFill>
                <a:schemeClr val="tx1"/>
              </a:solidFill>
              <a:round/>
              <a:headEnd/>
              <a:tailEnd type="oval" w="med" len="med"/>
            </a:ln>
            <a:effectLst/>
          </p:spPr>
          <p:txBody>
            <a:bodyPr/>
            <a:lstStyle/>
            <a:p>
              <a:pPr>
                <a:defRPr/>
              </a:pPr>
              <a:endParaRPr lang="ru-RU">
                <a:latin typeface="+mn-lt"/>
              </a:endParaRPr>
            </a:p>
          </p:txBody>
        </p:sp>
        <p:sp>
          <p:nvSpPr>
            <p:cNvPr id="113699" name="Text Box 32"/>
            <p:cNvSpPr txBox="1">
              <a:spLocks noChangeArrowheads="1"/>
            </p:cNvSpPr>
            <p:nvPr/>
          </p:nvSpPr>
          <p:spPr bwMode="auto">
            <a:xfrm>
              <a:off x="1927" y="3048"/>
              <a:ext cx="363" cy="288"/>
            </a:xfrm>
            <a:prstGeom prst="rect">
              <a:avLst/>
            </a:prstGeom>
            <a:noFill/>
            <a:ln w="9525">
              <a:noFill/>
              <a:miter lim="800000"/>
              <a:headEnd/>
              <a:tailEnd/>
            </a:ln>
          </p:spPr>
          <p:txBody>
            <a:bodyPr>
              <a:spAutoFit/>
            </a:bodyPr>
            <a:lstStyle/>
            <a:p>
              <a:pPr>
                <a:spcBef>
                  <a:spcPct val="50000"/>
                </a:spcBef>
                <a:defRPr/>
              </a:pPr>
              <a:r>
                <a:rPr lang="ru-RU" sz="2400">
                  <a:latin typeface="+mn-lt"/>
                </a:rPr>
                <a:t>О</a:t>
              </a:r>
            </a:p>
          </p:txBody>
        </p:sp>
      </p:grpSp>
      <p:sp>
        <p:nvSpPr>
          <p:cNvPr id="113703" name="Line 39"/>
          <p:cNvSpPr>
            <a:spLocks noChangeShapeType="1"/>
          </p:cNvSpPr>
          <p:nvPr/>
        </p:nvSpPr>
        <p:spPr bwMode="auto">
          <a:xfrm>
            <a:off x="1187450" y="4940300"/>
            <a:ext cx="2233613" cy="373063"/>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113705" name="AutoShape 41"/>
          <p:cNvSpPr>
            <a:spLocks noChangeArrowheads="1"/>
          </p:cNvSpPr>
          <p:nvPr/>
        </p:nvSpPr>
        <p:spPr bwMode="auto">
          <a:xfrm rot="-5400000">
            <a:off x="2550319" y="4868069"/>
            <a:ext cx="431800" cy="287338"/>
          </a:xfrm>
          <a:prstGeom prst="parallelogram">
            <a:avLst>
              <a:gd name="adj" fmla="val 18784"/>
            </a:avLst>
          </a:prstGeom>
          <a:noFill/>
          <a:ln w="9525">
            <a:solidFill>
              <a:schemeClr val="tx1"/>
            </a:solidFill>
            <a:miter lim="800000"/>
            <a:headEnd/>
            <a:tailEnd/>
          </a:ln>
        </p:spPr>
        <p:txBody>
          <a:bodyPr vert="eaVert" wrap="none" anchor="ctr"/>
          <a:lstStyle/>
          <a:p>
            <a:pPr>
              <a:defRPr/>
            </a:pPr>
            <a:endParaRPr lang="ru-RU">
              <a:latin typeface="+mn-lt"/>
            </a:endParaRPr>
          </a:p>
        </p:txBody>
      </p:sp>
      <p:sp>
        <p:nvSpPr>
          <p:cNvPr id="113716" name="Line 52"/>
          <p:cNvSpPr>
            <a:spLocks noChangeShapeType="1"/>
          </p:cNvSpPr>
          <p:nvPr/>
        </p:nvSpPr>
        <p:spPr bwMode="auto">
          <a:xfrm flipV="1">
            <a:off x="1776413" y="4921250"/>
            <a:ext cx="2665412" cy="563563"/>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113719" name="Text Box 55"/>
          <p:cNvSpPr txBox="1">
            <a:spLocks noChangeArrowheads="1"/>
          </p:cNvSpPr>
          <p:nvPr/>
        </p:nvSpPr>
        <p:spPr bwMode="auto">
          <a:xfrm>
            <a:off x="1404938" y="5445125"/>
            <a:ext cx="431800" cy="366713"/>
          </a:xfrm>
          <a:prstGeom prst="rect">
            <a:avLst/>
          </a:prstGeom>
          <a:noFill/>
          <a:ln w="9525">
            <a:noFill/>
            <a:miter lim="800000"/>
            <a:headEnd/>
            <a:tailEnd/>
          </a:ln>
          <a:effectLst/>
        </p:spPr>
        <p:txBody>
          <a:bodyPr>
            <a:spAutoFit/>
          </a:bodyPr>
          <a:lstStyle/>
          <a:p>
            <a:pPr>
              <a:spcBef>
                <a:spcPct val="50000"/>
              </a:spcBef>
              <a:defRPr/>
            </a:pPr>
            <a:r>
              <a:rPr lang="ru-RU">
                <a:latin typeface="+mn-lt"/>
              </a:rPr>
              <a:t>Р</a:t>
            </a:r>
          </a:p>
        </p:txBody>
      </p:sp>
      <p:sp>
        <p:nvSpPr>
          <p:cNvPr id="113720" name="Text Box 56"/>
          <p:cNvSpPr txBox="1">
            <a:spLocks noChangeArrowheads="1"/>
          </p:cNvSpPr>
          <p:nvPr/>
        </p:nvSpPr>
        <p:spPr bwMode="auto">
          <a:xfrm>
            <a:off x="3421063" y="5300663"/>
            <a:ext cx="431800" cy="366712"/>
          </a:xfrm>
          <a:prstGeom prst="rect">
            <a:avLst/>
          </a:prstGeom>
          <a:noFill/>
          <a:ln w="9525">
            <a:noFill/>
            <a:miter lim="800000"/>
            <a:headEnd/>
            <a:tailEnd/>
          </a:ln>
          <a:effectLst/>
        </p:spPr>
        <p:txBody>
          <a:bodyPr>
            <a:spAutoFit/>
          </a:bodyPr>
          <a:lstStyle/>
          <a:p>
            <a:pPr>
              <a:spcBef>
                <a:spcPct val="50000"/>
              </a:spcBef>
              <a:defRPr/>
            </a:pPr>
            <a:r>
              <a:rPr lang="ru-RU" dirty="0">
                <a:latin typeface="+mn-lt"/>
              </a:rPr>
              <a:t>Е</a:t>
            </a:r>
          </a:p>
        </p:txBody>
      </p:sp>
      <p:sp>
        <p:nvSpPr>
          <p:cNvPr id="113722" name="Line 58"/>
          <p:cNvSpPr>
            <a:spLocks noChangeShapeType="1"/>
          </p:cNvSpPr>
          <p:nvPr/>
        </p:nvSpPr>
        <p:spPr bwMode="auto">
          <a:xfrm flipV="1">
            <a:off x="2111375" y="4900613"/>
            <a:ext cx="1296988" cy="936625"/>
          </a:xfrm>
          <a:prstGeom prst="line">
            <a:avLst/>
          </a:prstGeom>
          <a:noFill/>
          <a:ln w="9525">
            <a:solidFill>
              <a:schemeClr val="tx1"/>
            </a:solidFill>
            <a:round/>
            <a:headEnd/>
            <a:tailEnd/>
          </a:ln>
          <a:effectLst/>
        </p:spPr>
        <p:txBody>
          <a:bodyPr/>
          <a:lstStyle/>
          <a:p>
            <a:pPr>
              <a:defRPr/>
            </a:pPr>
            <a:endParaRPr lang="ru-RU">
              <a:latin typeface="+mn-lt"/>
            </a:endParaRPr>
          </a:p>
        </p:txBody>
      </p:sp>
      <p:sp>
        <p:nvSpPr>
          <p:cNvPr id="5" name="Rectangle 3"/>
          <p:cNvSpPr>
            <a:spLocks noChangeArrowheads="1"/>
          </p:cNvSpPr>
          <p:nvPr/>
        </p:nvSpPr>
        <p:spPr bwMode="auto">
          <a:xfrm>
            <a:off x="5076825" y="2492375"/>
            <a:ext cx="3816350"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87425" indent="-98742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Дано: </a:t>
            </a:r>
            <a:r>
              <a:rPr lang="en-US" altLang="ru-RU" sz="2800" i="1"/>
              <a:t>MABC – </a:t>
            </a:r>
            <a:r>
              <a:rPr lang="ru-RU" altLang="ru-RU" sz="2800" i="1"/>
              <a:t>правильная пирамида</a:t>
            </a:r>
            <a:r>
              <a:rPr lang="en-US" altLang="ru-RU" sz="2800" i="1"/>
              <a:t>,</a:t>
            </a:r>
            <a:r>
              <a:rPr lang="ru-RU" altLang="ru-RU" sz="2800" i="1"/>
              <a:t> АВ=</a:t>
            </a:r>
            <a:r>
              <a:rPr lang="en-US" altLang="ru-RU" sz="2800" i="1"/>
              <a:t>a,</a:t>
            </a:r>
            <a:r>
              <a:rPr lang="ru-RU" altLang="ru-RU" sz="2800" i="1"/>
              <a:t> </a:t>
            </a:r>
            <a:r>
              <a:rPr lang="en-US" altLang="ru-RU" sz="2800" i="1"/>
              <a:t>MO=h</a:t>
            </a:r>
            <a:r>
              <a:rPr lang="ru-RU" altLang="ru-RU" sz="2800" i="1"/>
              <a:t>.</a:t>
            </a:r>
            <a:endParaRPr lang="en-US" altLang="ru-RU" sz="2800" i="1">
              <a:sym typeface="Symbol" pitchFamily="18" charset="2"/>
            </a:endParaRPr>
          </a:p>
          <a:p>
            <a:pPr eaLnBrk="1" hangingPunct="1">
              <a:lnSpc>
                <a:spcPct val="90000"/>
              </a:lnSpc>
              <a:spcBef>
                <a:spcPct val="20000"/>
              </a:spcBef>
            </a:pPr>
            <a:r>
              <a:rPr lang="ru-RU" altLang="ru-RU" sz="2800">
                <a:sym typeface="Symbol" pitchFamily="18" charset="2"/>
              </a:rPr>
              <a:t>Найти:а) МА,</a:t>
            </a:r>
            <a:br>
              <a:rPr lang="ru-RU" altLang="ru-RU" sz="2800">
                <a:sym typeface="Symbol" pitchFamily="18" charset="2"/>
              </a:rPr>
            </a:br>
            <a:r>
              <a:rPr lang="ru-RU" altLang="ru-RU" sz="2800" i="1">
                <a:sym typeface="Symbol" pitchFamily="18" charset="2"/>
              </a:rPr>
              <a:t>в) </a:t>
            </a:r>
            <a:r>
              <a:rPr lang="en-US" altLang="ru-RU" sz="2800" i="1">
                <a:sym typeface="Symbol" pitchFamily="18" charset="2"/>
              </a:rPr>
              <a:t></a:t>
            </a:r>
            <a:r>
              <a:rPr lang="ru-RU" altLang="ru-RU" sz="2800" i="1">
                <a:sym typeface="Symbol" pitchFamily="18" charset="2"/>
              </a:rPr>
              <a:t>(МА,(АВС)),</a:t>
            </a:r>
            <a:br>
              <a:rPr lang="ru-RU" altLang="ru-RU" sz="2800" i="1">
                <a:sym typeface="Symbol" pitchFamily="18" charset="2"/>
              </a:rPr>
            </a:br>
            <a:r>
              <a:rPr lang="ru-RU" altLang="ru-RU" sz="2800" i="1">
                <a:sym typeface="Symbol" pitchFamily="18" charset="2"/>
              </a:rPr>
              <a:t>г) </a:t>
            </a:r>
            <a:r>
              <a:rPr lang="en-US" altLang="ru-RU" sz="2800" i="1">
                <a:sym typeface="Symbol" pitchFamily="18" charset="2"/>
              </a:rPr>
              <a:t>MACB</a:t>
            </a:r>
            <a:r>
              <a:rPr lang="ru-RU" altLang="ru-RU" sz="2800" i="1">
                <a:sym typeface="Symbol" pitchFamily="18" charset="2"/>
              </a:rPr>
              <a:t>.</a:t>
            </a:r>
            <a:endParaRPr lang="en-US" altLang="ru-RU" sz="2800" i="1">
              <a:sym typeface="Symbol" pitchFamily="18" charset="2"/>
            </a:endParaRPr>
          </a:p>
          <a:p>
            <a:pPr eaLnBrk="1" hangingPunct="1">
              <a:lnSpc>
                <a:spcPct val="90000"/>
              </a:lnSpc>
              <a:spcBef>
                <a:spcPct val="20000"/>
              </a:spcBef>
            </a:pPr>
            <a:endParaRPr lang="en-US" altLang="ru-RU" sz="2800" i="1">
              <a:sym typeface="Symbol" pitchFamily="18" charset="2"/>
            </a:endParaRPr>
          </a:p>
        </p:txBody>
      </p:sp>
      <p:sp>
        <p:nvSpPr>
          <p:cNvPr id="28" name="Text Box 56"/>
          <p:cNvSpPr txBox="1">
            <a:spLocks noChangeArrowheads="1"/>
          </p:cNvSpPr>
          <p:nvPr/>
        </p:nvSpPr>
        <p:spPr bwMode="auto">
          <a:xfrm>
            <a:off x="3214688" y="4572000"/>
            <a:ext cx="431800" cy="366713"/>
          </a:xfrm>
          <a:prstGeom prst="rect">
            <a:avLst/>
          </a:prstGeom>
          <a:noFill/>
          <a:ln w="9525">
            <a:noFill/>
            <a:miter lim="800000"/>
            <a:headEnd/>
            <a:tailEnd/>
          </a:ln>
          <a:effectLst/>
        </p:spPr>
        <p:txBody>
          <a:bodyPr>
            <a:spAutoFit/>
          </a:bodyPr>
          <a:lstStyle/>
          <a:p>
            <a:pPr>
              <a:spcBef>
                <a:spcPct val="50000"/>
              </a:spcBef>
              <a:defRPr/>
            </a:pPr>
            <a:r>
              <a:rPr lang="ru-RU" dirty="0">
                <a:latin typeface="+mn-lt"/>
              </a:rPr>
              <a:t>К</a:t>
            </a:r>
          </a:p>
        </p:txBody>
      </p:sp>
      <p:sp>
        <p:nvSpPr>
          <p:cNvPr id="39975" name="Text Box 39"/>
          <p:cNvSpPr txBox="1">
            <a:spLocks noChangeArrowheads="1"/>
          </p:cNvSpPr>
          <p:nvPr/>
        </p:nvSpPr>
        <p:spPr bwMode="auto">
          <a:xfrm>
            <a:off x="3995738" y="6021388"/>
            <a:ext cx="42481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ДЗ:№251, 259</a:t>
            </a:r>
          </a:p>
        </p:txBody>
      </p:sp>
      <p:sp>
        <p:nvSpPr>
          <p:cNvPr id="39974" name="Text Box 38"/>
          <p:cNvSpPr txBox="1">
            <a:spLocks noChangeArrowheads="1"/>
          </p:cNvSpPr>
          <p:nvPr/>
        </p:nvSpPr>
        <p:spPr bwMode="auto">
          <a:xfrm>
            <a:off x="4140200" y="5516563"/>
            <a:ext cx="32369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0000FF"/>
                </a:solidFill>
                <a:latin typeface="Cambria" pitchFamily="18" charset="0"/>
              </a:rPr>
              <a:t>№245, 241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2298"/>
                                        </p:tgtEl>
                                        <p:attrNameLst>
                                          <p:attrName>style.visibility</p:attrName>
                                        </p:attrNameLst>
                                      </p:cBhvr>
                                      <p:to>
                                        <p:strVal val="visible"/>
                                      </p:to>
                                    </p:set>
                                    <p:anim calcmode="discrete" valueType="clr">
                                      <p:cBhvr override="childStyle">
                                        <p:cTn id="7" dur="80"/>
                                        <p:tgtEl>
                                          <p:spTgt spid="1229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298"/>
                                        </p:tgtEl>
                                        <p:attrNameLst>
                                          <p:attrName>fillcolor</p:attrName>
                                        </p:attrNameLst>
                                      </p:cBhvr>
                                      <p:tavLst>
                                        <p:tav tm="0">
                                          <p:val>
                                            <p:clrVal>
                                              <a:schemeClr val="accent2"/>
                                            </p:clrVal>
                                          </p:val>
                                        </p:tav>
                                        <p:tav tm="50000">
                                          <p:val>
                                            <p:clrVal>
                                              <a:schemeClr val="hlink"/>
                                            </p:clrVal>
                                          </p:val>
                                        </p:tav>
                                      </p:tavLst>
                                    </p:anim>
                                    <p:set>
                                      <p:cBhvr>
                                        <p:cTn id="9" dur="80"/>
                                        <p:tgtEl>
                                          <p:spTgt spid="12298"/>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113703"/>
                                        </p:tgtEl>
                                        <p:attrNameLst>
                                          <p:attrName>style.visibility</p:attrName>
                                        </p:attrNameLst>
                                      </p:cBhvr>
                                      <p:to>
                                        <p:strVal val="visible"/>
                                      </p:to>
                                    </p:set>
                                    <p:animEffect transition="in" filter="fade">
                                      <p:cBhvr>
                                        <p:cTn id="18" dur="500"/>
                                        <p:tgtEl>
                                          <p:spTgt spid="113703"/>
                                        </p:tgtEl>
                                      </p:cBhvr>
                                    </p:animEffect>
                                  </p:childTnLst>
                                </p:cTn>
                              </p:par>
                            </p:childTnLst>
                          </p:cTn>
                        </p:par>
                        <p:par>
                          <p:cTn id="19" fill="hold" nodeType="afterGroup">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13720"/>
                                        </p:tgtEl>
                                        <p:attrNameLst>
                                          <p:attrName>style.visibility</p:attrName>
                                        </p:attrNameLst>
                                      </p:cBhvr>
                                      <p:to>
                                        <p:strVal val="visible"/>
                                      </p:to>
                                    </p:set>
                                    <p:animEffect transition="in" filter="fade">
                                      <p:cBhvr>
                                        <p:cTn id="22" dur="500"/>
                                        <p:tgtEl>
                                          <p:spTgt spid="113720"/>
                                        </p:tgtEl>
                                      </p:cBhvr>
                                    </p:animEffect>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113716"/>
                                        </p:tgtEl>
                                        <p:attrNameLst>
                                          <p:attrName>style.visibility</p:attrName>
                                        </p:attrNameLst>
                                      </p:cBhvr>
                                      <p:to>
                                        <p:strVal val="visible"/>
                                      </p:to>
                                    </p:set>
                                    <p:animEffect transition="in" filter="fade">
                                      <p:cBhvr>
                                        <p:cTn id="26" dur="500"/>
                                        <p:tgtEl>
                                          <p:spTgt spid="113716"/>
                                        </p:tgtEl>
                                      </p:cBhvr>
                                    </p:animEffect>
                                  </p:childTnLst>
                                </p:cTn>
                              </p:par>
                            </p:childTnLst>
                          </p:cTn>
                        </p:par>
                        <p:par>
                          <p:cTn id="27" fill="hold" nodeType="afterGroup">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13719"/>
                                        </p:tgtEl>
                                        <p:attrNameLst>
                                          <p:attrName>style.visibility</p:attrName>
                                        </p:attrNameLst>
                                      </p:cBhvr>
                                      <p:to>
                                        <p:strVal val="visible"/>
                                      </p:to>
                                    </p:set>
                                    <p:animEffect transition="in" filter="fade">
                                      <p:cBhvr>
                                        <p:cTn id="30" dur="500"/>
                                        <p:tgtEl>
                                          <p:spTgt spid="113719"/>
                                        </p:tgtEl>
                                      </p:cBhvr>
                                    </p:animEffect>
                                  </p:childTnLst>
                                </p:cTn>
                              </p:par>
                            </p:childTnLst>
                          </p:cTn>
                        </p:par>
                        <p:par>
                          <p:cTn id="31" fill="hold" nodeType="afterGroup">
                            <p:stCondLst>
                              <p:cond delay="2500"/>
                            </p:stCondLst>
                            <p:childTnLst>
                              <p:par>
                                <p:cTn id="32" presetID="10" presetClass="entr" presetSubtype="0" fill="hold" nodeType="afterEffect">
                                  <p:stCondLst>
                                    <p:cond delay="0"/>
                                  </p:stCondLst>
                                  <p:childTnLst>
                                    <p:set>
                                      <p:cBhvr>
                                        <p:cTn id="33" dur="1" fill="hold">
                                          <p:stCondLst>
                                            <p:cond delay="0"/>
                                          </p:stCondLst>
                                        </p:cTn>
                                        <p:tgtEl>
                                          <p:spTgt spid="113722"/>
                                        </p:tgtEl>
                                        <p:attrNameLst>
                                          <p:attrName>style.visibility</p:attrName>
                                        </p:attrNameLst>
                                      </p:cBhvr>
                                      <p:to>
                                        <p:strVal val="visible"/>
                                      </p:to>
                                    </p:set>
                                    <p:animEffect transition="in" filter="fade">
                                      <p:cBhvr>
                                        <p:cTn id="34" dur="500"/>
                                        <p:tgtEl>
                                          <p:spTgt spid="113722"/>
                                        </p:tgtEl>
                                      </p:cBhvr>
                                    </p:animEffect>
                                  </p:childTnLst>
                                </p:cTn>
                              </p:par>
                            </p:childTnLst>
                          </p:cTn>
                        </p:par>
                        <p:par>
                          <p:cTn id="35" fill="hold" nodeType="afterGroup">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nodeType="afterGroup">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13705"/>
                                        </p:tgtEl>
                                        <p:attrNameLst>
                                          <p:attrName>style.visibility</p:attrName>
                                        </p:attrNameLst>
                                      </p:cBhvr>
                                      <p:to>
                                        <p:strVal val="visible"/>
                                      </p:to>
                                    </p:set>
                                    <p:animEffect transition="in" filter="fade">
                                      <p:cBhvr>
                                        <p:cTn id="42" dur="500"/>
                                        <p:tgtEl>
                                          <p:spTgt spid="11370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animEffect transition="in" filter="wipe(left)">
                                      <p:cBhvr>
                                        <p:cTn id="47" dur="500"/>
                                        <p:tgtEl>
                                          <p:spTgt spid="5">
                                            <p:txEl>
                                              <p:pRg st="0" end="0"/>
                                            </p:txEl>
                                          </p:spTgt>
                                        </p:tgtEl>
                                      </p:cBhvr>
                                    </p:animEffect>
                                  </p:childTnLst>
                                </p:cTn>
                              </p:par>
                            </p:childTnLst>
                          </p:cTn>
                        </p:par>
                        <p:par>
                          <p:cTn id="48" fill="hold" nodeType="afterGroup">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5">
                                            <p:txEl>
                                              <p:pRg st="1" end="1"/>
                                            </p:txEl>
                                          </p:spTgt>
                                        </p:tgtEl>
                                        <p:attrNameLst>
                                          <p:attrName>style.visibility</p:attrName>
                                        </p:attrNameLst>
                                      </p:cBhvr>
                                      <p:to>
                                        <p:strVal val="visible"/>
                                      </p:to>
                                    </p:set>
                                    <p:animEffect transition="in" filter="wipe(left)">
                                      <p:cBhvr>
                                        <p:cTn id="51" dur="500"/>
                                        <p:tgtEl>
                                          <p:spTgt spid="5">
                                            <p:txEl>
                                              <p:pRg st="1" end="1"/>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9974"/>
                                        </p:tgtEl>
                                        <p:attrNameLst>
                                          <p:attrName>style.visibility</p:attrName>
                                        </p:attrNameLst>
                                      </p:cBhvr>
                                      <p:to>
                                        <p:strVal val="visible"/>
                                      </p:to>
                                    </p:set>
                                    <p:animEffect transition="in" filter="wipe(left)">
                                      <p:cBhvr>
                                        <p:cTn id="56" dur="500"/>
                                        <p:tgtEl>
                                          <p:spTgt spid="39974"/>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9975"/>
                                        </p:tgtEl>
                                        <p:attrNameLst>
                                          <p:attrName>style.visibility</p:attrName>
                                        </p:attrNameLst>
                                      </p:cBhvr>
                                      <p:to>
                                        <p:strVal val="visible"/>
                                      </p:to>
                                    </p:set>
                                    <p:animEffect transition="in" filter="wipe(left)">
                                      <p:cBhvr>
                                        <p:cTn id="61"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p:bldP spid="113705" grpId="0" animBg="1"/>
      <p:bldP spid="113719" grpId="0"/>
      <p:bldP spid="113720" grpId="0"/>
      <p:bldP spid="5" grpId="0" build="p"/>
      <p:bldP spid="28" grpId="0"/>
      <p:bldP spid="39975" grpId="0"/>
      <p:bldP spid="399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Усеченная пирамида</a:t>
            </a:r>
            <a:r>
              <a:rPr lang="ru-RU" altLang="ru-RU" smtClean="0"/>
              <a:t>.</a:t>
            </a:r>
          </a:p>
        </p:txBody>
      </p:sp>
      <p:sp>
        <p:nvSpPr>
          <p:cNvPr id="4096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42"/>
          <p:cNvGrpSpPr>
            <a:grpSpLocks/>
          </p:cNvGrpSpPr>
          <p:nvPr/>
        </p:nvGrpSpPr>
        <p:grpSpPr bwMode="auto">
          <a:xfrm>
            <a:off x="3708400" y="4797425"/>
            <a:ext cx="5435600" cy="1836738"/>
            <a:chOff x="2336" y="2840"/>
            <a:chExt cx="3424" cy="1276"/>
          </a:xfrm>
        </p:grpSpPr>
        <p:sp>
          <p:nvSpPr>
            <p:cNvPr id="13334" name="AutoShape 22"/>
            <p:cNvSpPr>
              <a:spLocks noChangeArrowheads="1"/>
            </p:cNvSpPr>
            <p:nvPr/>
          </p:nvSpPr>
          <p:spPr bwMode="auto">
            <a:xfrm>
              <a:off x="2336" y="2840"/>
              <a:ext cx="3424" cy="1276"/>
            </a:xfrm>
            <a:prstGeom prst="parallelogram">
              <a:avLst>
                <a:gd name="adj" fmla="val 74999"/>
              </a:avLst>
            </a:prstGeom>
            <a:solidFill>
              <a:srgbClr val="CCFFCC">
                <a:alpha val="68000"/>
              </a:srgbClr>
            </a:solidFill>
            <a:ln w="12700">
              <a:solidFill>
                <a:schemeClr val="accent5">
                  <a:lumMod val="75000"/>
                </a:schemeClr>
              </a:solidFill>
              <a:miter lim="800000"/>
              <a:headEnd/>
              <a:tailEnd/>
            </a:ln>
            <a:effectLst/>
          </p:spPr>
          <p:txBody>
            <a:bodyPr wrap="none" anchor="ctr"/>
            <a:lstStyle/>
            <a:p>
              <a:pPr>
                <a:defRPr/>
              </a:pPr>
              <a:endParaRPr lang="ru-RU">
                <a:ln>
                  <a:solidFill>
                    <a:schemeClr val="accent1">
                      <a:lumMod val="75000"/>
                    </a:schemeClr>
                  </a:solidFill>
                </a:ln>
                <a:cs typeface="+mn-cs"/>
              </a:endParaRPr>
            </a:p>
          </p:txBody>
        </p:sp>
        <p:sp>
          <p:nvSpPr>
            <p:cNvPr id="13342" name="Rectangle 30"/>
            <p:cNvSpPr>
              <a:spLocks noChangeArrowheads="1"/>
            </p:cNvSpPr>
            <p:nvPr/>
          </p:nvSpPr>
          <p:spPr bwMode="auto">
            <a:xfrm>
              <a:off x="2511" y="3861"/>
              <a:ext cx="198" cy="231"/>
            </a:xfrm>
            <a:prstGeom prst="rect">
              <a:avLst/>
            </a:prstGeom>
            <a:noFill/>
            <a:ln w="12700">
              <a:noFill/>
              <a:miter lim="800000"/>
              <a:headEnd/>
              <a:tailEnd/>
            </a:ln>
            <a:effectLst/>
          </p:spPr>
          <p:txBody>
            <a:bodyPr wrap="none" anchor="ctr"/>
            <a:lstStyle/>
            <a:p>
              <a:pPr>
                <a:defRPr/>
              </a:pPr>
              <a:r>
                <a:rPr lang="el-GR" b="1" i="1" dirty="0">
                  <a:ln>
                    <a:solidFill>
                      <a:schemeClr val="accent1">
                        <a:lumMod val="75000"/>
                      </a:schemeClr>
                    </a:solidFill>
                  </a:ln>
                  <a:solidFill>
                    <a:srgbClr val="002060"/>
                  </a:solidFill>
                  <a:cs typeface="+mn-cs"/>
                </a:rPr>
                <a:t>α</a:t>
              </a:r>
              <a:endParaRPr lang="ru-RU" b="1" i="1" dirty="0">
                <a:ln>
                  <a:solidFill>
                    <a:schemeClr val="accent1">
                      <a:lumMod val="75000"/>
                    </a:schemeClr>
                  </a:solidFill>
                </a:ln>
                <a:solidFill>
                  <a:srgbClr val="002060"/>
                </a:solidFill>
                <a:cs typeface="+mn-cs"/>
              </a:endParaRPr>
            </a:p>
          </p:txBody>
        </p:sp>
      </p:grpSp>
      <p:grpSp>
        <p:nvGrpSpPr>
          <p:cNvPr id="3" name="Group 142"/>
          <p:cNvGrpSpPr>
            <a:grpSpLocks/>
          </p:cNvGrpSpPr>
          <p:nvPr/>
        </p:nvGrpSpPr>
        <p:grpSpPr bwMode="auto">
          <a:xfrm>
            <a:off x="4427538" y="3141663"/>
            <a:ext cx="3776662" cy="3178175"/>
            <a:chOff x="2789" y="1979"/>
            <a:chExt cx="2379" cy="2002"/>
          </a:xfrm>
        </p:grpSpPr>
        <p:sp>
          <p:nvSpPr>
            <p:cNvPr id="41003" name="Полилиния 72"/>
            <p:cNvSpPr>
              <a:spLocks/>
            </p:cNvSpPr>
            <p:nvPr/>
          </p:nvSpPr>
          <p:spPr bwMode="auto">
            <a:xfrm>
              <a:off x="4059" y="1979"/>
              <a:ext cx="1109" cy="1996"/>
            </a:xfrm>
            <a:custGeom>
              <a:avLst/>
              <a:gdLst>
                <a:gd name="T0" fmla="*/ 0 w 1740023"/>
                <a:gd name="T1" fmla="*/ 0 h 3124940"/>
                <a:gd name="T2" fmla="*/ 0 w 1740023"/>
                <a:gd name="T3" fmla="*/ 0 h 3124940"/>
                <a:gd name="T4" fmla="*/ 0 w 1740023"/>
                <a:gd name="T5" fmla="*/ 0 h 3124940"/>
                <a:gd name="T6" fmla="*/ 0 w 1740023"/>
                <a:gd name="T7" fmla="*/ 0 h 3124940"/>
                <a:gd name="T8" fmla="*/ 0 w 1740023"/>
                <a:gd name="T9" fmla="*/ 0 h 3124940"/>
                <a:gd name="T10" fmla="*/ 0 60000 65536"/>
                <a:gd name="T11" fmla="*/ 0 60000 65536"/>
                <a:gd name="T12" fmla="*/ 0 60000 65536"/>
                <a:gd name="T13" fmla="*/ 0 60000 65536"/>
                <a:gd name="T14" fmla="*/ 0 60000 65536"/>
                <a:gd name="T15" fmla="*/ 0 w 1740023"/>
                <a:gd name="T16" fmla="*/ 0 h 3124940"/>
                <a:gd name="T17" fmla="*/ 1740023 w 1740023"/>
                <a:gd name="T18" fmla="*/ 3124940 h 3124940"/>
              </a:gdLst>
              <a:ahLst/>
              <a:cxnLst>
                <a:cxn ang="T10">
                  <a:pos x="T0" y="T1"/>
                </a:cxn>
                <a:cxn ang="T11">
                  <a:pos x="T2" y="T3"/>
                </a:cxn>
                <a:cxn ang="T12">
                  <a:pos x="T4" y="T5"/>
                </a:cxn>
                <a:cxn ang="T13">
                  <a:pos x="T6" y="T7"/>
                </a:cxn>
                <a:cxn ang="T14">
                  <a:pos x="T8" y="T9"/>
                </a:cxn>
              </a:cxnLst>
              <a:rect l="T15" t="T16" r="T17" b="T18"/>
              <a:pathLst>
                <a:path w="1740023" h="3124940">
                  <a:moveTo>
                    <a:pt x="0" y="745725"/>
                  </a:moveTo>
                  <a:lnTo>
                    <a:pt x="807868" y="0"/>
                  </a:lnTo>
                  <a:lnTo>
                    <a:pt x="1740023" y="1811045"/>
                  </a:lnTo>
                  <a:lnTo>
                    <a:pt x="204186" y="3124940"/>
                  </a:lnTo>
                  <a:lnTo>
                    <a:pt x="0" y="745725"/>
                  </a:lnTo>
                  <a:close/>
                </a:path>
              </a:pathLst>
            </a:custGeom>
            <a:gradFill rotWithShape="1">
              <a:gsLst>
                <a:gs pos="0">
                  <a:srgbClr val="FFCCFF"/>
                </a:gs>
                <a:gs pos="100000">
                  <a:srgbClr val="FF99CC"/>
                </a:gs>
              </a:gsLst>
              <a:lin ang="5400000" scaled="1"/>
            </a:gradFill>
            <a:ln>
              <a:noFill/>
            </a:ln>
            <a:extLst>
              <a:ext uri="{91240B29-F687-4F45-9708-019B960494DF}">
                <a14:hiddenLine xmlns:a14="http://schemas.microsoft.com/office/drawing/2010/main" w="19050">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1004" name="Freeform 12"/>
            <p:cNvSpPr>
              <a:spLocks/>
            </p:cNvSpPr>
            <p:nvPr/>
          </p:nvSpPr>
          <p:spPr bwMode="auto">
            <a:xfrm>
              <a:off x="2789" y="2478"/>
              <a:ext cx="1400" cy="1503"/>
            </a:xfrm>
            <a:custGeom>
              <a:avLst/>
              <a:gdLst>
                <a:gd name="T0" fmla="*/ 0 w 1588"/>
                <a:gd name="T1" fmla="*/ 967 h 1678"/>
                <a:gd name="T2" fmla="*/ 826 w 1588"/>
                <a:gd name="T3" fmla="*/ 967 h 1678"/>
                <a:gd name="T4" fmla="*/ 756 w 1588"/>
                <a:gd name="T5" fmla="*/ 0 h 1678"/>
                <a:gd name="T6" fmla="*/ 331 w 1588"/>
                <a:gd name="T7" fmla="*/ 0 h 1678"/>
                <a:gd name="T8" fmla="*/ 0 w 1588"/>
                <a:gd name="T9" fmla="*/ 967 h 1678"/>
                <a:gd name="T10" fmla="*/ 0 60000 65536"/>
                <a:gd name="T11" fmla="*/ 0 60000 65536"/>
                <a:gd name="T12" fmla="*/ 0 60000 65536"/>
                <a:gd name="T13" fmla="*/ 0 60000 65536"/>
                <a:gd name="T14" fmla="*/ 0 60000 65536"/>
                <a:gd name="T15" fmla="*/ 0 w 1588"/>
                <a:gd name="T16" fmla="*/ 0 h 1678"/>
                <a:gd name="T17" fmla="*/ 1588 w 1588"/>
                <a:gd name="T18" fmla="*/ 1678 h 1678"/>
              </a:gdLst>
              <a:ahLst/>
              <a:cxnLst>
                <a:cxn ang="T10">
                  <a:pos x="T0" y="T1"/>
                </a:cxn>
                <a:cxn ang="T11">
                  <a:pos x="T2" y="T3"/>
                </a:cxn>
                <a:cxn ang="T12">
                  <a:pos x="T4" y="T5"/>
                </a:cxn>
                <a:cxn ang="T13">
                  <a:pos x="T6" y="T7"/>
                </a:cxn>
                <a:cxn ang="T14">
                  <a:pos x="T8" y="T9"/>
                </a:cxn>
              </a:cxnLst>
              <a:rect l="T15" t="T16" r="T17" b="T18"/>
              <a:pathLst>
                <a:path w="1588" h="1678">
                  <a:moveTo>
                    <a:pt x="0" y="1678"/>
                  </a:moveTo>
                  <a:lnTo>
                    <a:pt x="1588" y="1678"/>
                  </a:lnTo>
                  <a:lnTo>
                    <a:pt x="1452" y="0"/>
                  </a:lnTo>
                  <a:lnTo>
                    <a:pt x="635" y="0"/>
                  </a:lnTo>
                  <a:lnTo>
                    <a:pt x="0" y="1678"/>
                  </a:lnTo>
                  <a:close/>
                </a:path>
              </a:pathLst>
            </a:custGeom>
            <a:gradFill rotWithShape="1">
              <a:gsLst>
                <a:gs pos="0">
                  <a:srgbClr val="FFCCFF"/>
                </a:gs>
                <a:gs pos="100000">
                  <a:srgbClr val="FF99CC"/>
                </a:gs>
              </a:gsLst>
              <a:lin ang="5400000" scaled="1"/>
            </a:gradFill>
            <a:ln>
              <a:noFill/>
            </a:ln>
            <a:extLst>
              <a:ext uri="{91240B29-F687-4F45-9708-019B960494DF}">
                <a14:hiddenLine xmlns:a14="http://schemas.microsoft.com/office/drawing/2010/main" w="19050">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40966" name="Text Box 24"/>
          <p:cNvSpPr txBox="1">
            <a:spLocks noChangeArrowheads="1"/>
          </p:cNvSpPr>
          <p:nvPr/>
        </p:nvSpPr>
        <p:spPr bwMode="auto">
          <a:xfrm>
            <a:off x="996950" y="243998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3341" name="Rectangle 29"/>
          <p:cNvSpPr>
            <a:spLocks noChangeArrowheads="1"/>
          </p:cNvSpPr>
          <p:nvPr/>
        </p:nvSpPr>
        <p:spPr bwMode="auto">
          <a:xfrm>
            <a:off x="0" y="1341438"/>
            <a:ext cx="5832475"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3200">
                <a:solidFill>
                  <a:schemeClr val="accent2"/>
                </a:solidFill>
                <a:latin typeface="Cambria" pitchFamily="18" charset="0"/>
              </a:rPr>
              <a:t>Многогранник </a:t>
            </a:r>
            <a:r>
              <a:rPr lang="en-US" altLang="ru-RU" sz="3200">
                <a:solidFill>
                  <a:schemeClr val="accent2"/>
                </a:solidFill>
                <a:latin typeface="Cambria" pitchFamily="18" charset="0"/>
              </a:rPr>
              <a:t>ABCDA</a:t>
            </a:r>
            <a:r>
              <a:rPr lang="en-US" altLang="ru-RU" sz="3200" baseline="-25000">
                <a:solidFill>
                  <a:schemeClr val="accent2"/>
                </a:solidFill>
                <a:latin typeface="Cambria" pitchFamily="18" charset="0"/>
              </a:rPr>
              <a:t>1</a:t>
            </a:r>
            <a:r>
              <a:rPr lang="en-US" altLang="ru-RU" sz="3200">
                <a:solidFill>
                  <a:schemeClr val="accent2"/>
                </a:solidFill>
                <a:latin typeface="Cambria" pitchFamily="18" charset="0"/>
              </a:rPr>
              <a:t>B</a:t>
            </a:r>
            <a:r>
              <a:rPr lang="en-US" altLang="ru-RU" sz="3200" baseline="-25000">
                <a:solidFill>
                  <a:schemeClr val="accent2"/>
                </a:solidFill>
                <a:latin typeface="Cambria" pitchFamily="18" charset="0"/>
              </a:rPr>
              <a:t>1</a:t>
            </a:r>
            <a:r>
              <a:rPr lang="en-US" altLang="ru-RU" sz="3200">
                <a:solidFill>
                  <a:schemeClr val="accent2"/>
                </a:solidFill>
                <a:latin typeface="Cambria" pitchFamily="18" charset="0"/>
              </a:rPr>
              <a:t>C</a:t>
            </a:r>
            <a:r>
              <a:rPr lang="en-US" altLang="ru-RU" sz="3200" baseline="-25000">
                <a:solidFill>
                  <a:schemeClr val="accent2"/>
                </a:solidFill>
                <a:latin typeface="Cambria" pitchFamily="18" charset="0"/>
              </a:rPr>
              <a:t>1</a:t>
            </a:r>
            <a:r>
              <a:rPr lang="en-US" altLang="ru-RU" sz="3200">
                <a:solidFill>
                  <a:schemeClr val="accent2"/>
                </a:solidFill>
                <a:latin typeface="Cambria" pitchFamily="18" charset="0"/>
              </a:rPr>
              <a:t>D</a:t>
            </a:r>
            <a:r>
              <a:rPr lang="en-US" altLang="ru-RU" sz="3200" baseline="-25000">
                <a:solidFill>
                  <a:schemeClr val="accent2"/>
                </a:solidFill>
                <a:latin typeface="Cambria" pitchFamily="18" charset="0"/>
              </a:rPr>
              <a:t>1</a:t>
            </a:r>
            <a:r>
              <a:rPr lang="en-US" altLang="ru-RU" sz="3200">
                <a:solidFill>
                  <a:schemeClr val="accent2"/>
                </a:solidFill>
                <a:latin typeface="Cambria" pitchFamily="18" charset="0"/>
              </a:rPr>
              <a:t> – </a:t>
            </a:r>
            <a:r>
              <a:rPr lang="ru-RU" altLang="ru-RU" sz="3200">
                <a:solidFill>
                  <a:schemeClr val="accent2"/>
                </a:solidFill>
                <a:latin typeface="Cambria" pitchFamily="18" charset="0"/>
              </a:rPr>
              <a:t>называется </a:t>
            </a:r>
            <a:r>
              <a:rPr lang="ru-RU" altLang="ru-RU" sz="3200" b="1" i="1">
                <a:solidFill>
                  <a:schemeClr val="accent2"/>
                </a:solidFill>
                <a:latin typeface="Cambria" pitchFamily="18" charset="0"/>
              </a:rPr>
              <a:t>усечённой пирамидой</a:t>
            </a:r>
            <a:r>
              <a:rPr lang="ru-RU" altLang="ru-RU" sz="3200">
                <a:solidFill>
                  <a:schemeClr val="accent2"/>
                </a:solidFill>
                <a:latin typeface="Cambria" pitchFamily="18" charset="0"/>
              </a:rPr>
              <a:t>. </a:t>
            </a:r>
          </a:p>
        </p:txBody>
      </p:sp>
      <p:sp>
        <p:nvSpPr>
          <p:cNvPr id="13357" name="Text Box 45"/>
          <p:cNvSpPr txBox="1">
            <a:spLocks noChangeArrowheads="1"/>
          </p:cNvSpPr>
          <p:nvPr/>
        </p:nvSpPr>
        <p:spPr bwMode="auto">
          <a:xfrm>
            <a:off x="107950" y="3149600"/>
            <a:ext cx="39274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rgbClr val="008000"/>
                </a:solidFill>
                <a:latin typeface="Monotype Corsiva" pitchFamily="66" charset="0"/>
              </a:rPr>
              <a:t>Нижнее и верхнее основания</a:t>
            </a:r>
          </a:p>
        </p:txBody>
      </p:sp>
      <p:sp>
        <p:nvSpPr>
          <p:cNvPr id="13366" name="Text Box 54"/>
          <p:cNvSpPr txBox="1">
            <a:spLocks noChangeArrowheads="1"/>
          </p:cNvSpPr>
          <p:nvPr/>
        </p:nvSpPr>
        <p:spPr bwMode="auto">
          <a:xfrm>
            <a:off x="6950075" y="1349375"/>
            <a:ext cx="20955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rgbClr val="008000"/>
                </a:solidFill>
                <a:latin typeface="Monotype Corsiva" pitchFamily="66" charset="0"/>
              </a:rPr>
              <a:t>Боковые ребра</a:t>
            </a:r>
          </a:p>
        </p:txBody>
      </p:sp>
      <p:sp>
        <p:nvSpPr>
          <p:cNvPr id="13371" name="Text Box 59"/>
          <p:cNvSpPr txBox="1">
            <a:spLocks noChangeArrowheads="1"/>
          </p:cNvSpPr>
          <p:nvPr/>
        </p:nvSpPr>
        <p:spPr bwMode="auto">
          <a:xfrm>
            <a:off x="2627313" y="4292600"/>
            <a:ext cx="14398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chemeClr val="accent2"/>
                </a:solidFill>
                <a:latin typeface="Monotype Corsiva" pitchFamily="66" charset="0"/>
              </a:rPr>
              <a:t>Высота</a:t>
            </a:r>
          </a:p>
        </p:txBody>
      </p:sp>
      <p:sp>
        <p:nvSpPr>
          <p:cNvPr id="13379" name="Line 67"/>
          <p:cNvSpPr>
            <a:spLocks noChangeShapeType="1"/>
          </p:cNvSpPr>
          <p:nvPr/>
        </p:nvSpPr>
        <p:spPr bwMode="auto">
          <a:xfrm flipV="1">
            <a:off x="4049713" y="4500563"/>
            <a:ext cx="2205037" cy="0"/>
          </a:xfrm>
          <a:prstGeom prst="line">
            <a:avLst/>
          </a:prstGeom>
          <a:noFill/>
          <a:ln w="1905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grpSp>
        <p:nvGrpSpPr>
          <p:cNvPr id="4" name="Group 84"/>
          <p:cNvGrpSpPr>
            <a:grpSpLocks/>
          </p:cNvGrpSpPr>
          <p:nvPr/>
        </p:nvGrpSpPr>
        <p:grpSpPr bwMode="auto">
          <a:xfrm>
            <a:off x="4398963" y="2852738"/>
            <a:ext cx="3744912" cy="1455737"/>
            <a:chOff x="2931" y="1842"/>
            <a:chExt cx="2359" cy="917"/>
          </a:xfrm>
        </p:grpSpPr>
        <p:sp>
          <p:nvSpPr>
            <p:cNvPr id="13335" name="AutoShape 23"/>
            <p:cNvSpPr>
              <a:spLocks noChangeArrowheads="1"/>
            </p:cNvSpPr>
            <p:nvPr/>
          </p:nvSpPr>
          <p:spPr bwMode="auto">
            <a:xfrm>
              <a:off x="2931" y="1899"/>
              <a:ext cx="2359" cy="822"/>
            </a:xfrm>
            <a:prstGeom prst="parallelogram">
              <a:avLst>
                <a:gd name="adj" fmla="val 93168"/>
              </a:avLst>
            </a:prstGeom>
            <a:solidFill>
              <a:srgbClr val="CCFFCC">
                <a:alpha val="68000"/>
              </a:srgbClr>
            </a:solidFill>
            <a:ln w="12700">
              <a:solidFill>
                <a:schemeClr val="accent5">
                  <a:lumMod val="75000"/>
                </a:schemeClr>
              </a:solidFill>
              <a:miter lim="800000"/>
              <a:headEnd/>
              <a:tailEnd/>
            </a:ln>
            <a:effectLst/>
          </p:spPr>
          <p:txBody>
            <a:bodyPr wrap="none" anchor="ctr"/>
            <a:lstStyle/>
            <a:p>
              <a:pPr>
                <a:defRPr/>
              </a:pPr>
              <a:endParaRPr lang="ru-RU">
                <a:ln>
                  <a:solidFill>
                    <a:schemeClr val="accent1">
                      <a:lumMod val="75000"/>
                    </a:schemeClr>
                  </a:solidFill>
                </a:ln>
                <a:cs typeface="+mn-cs"/>
              </a:endParaRPr>
            </a:p>
          </p:txBody>
        </p:sp>
        <p:sp>
          <p:nvSpPr>
            <p:cNvPr id="40998" name="Полилиния 71"/>
            <p:cNvSpPr>
              <a:spLocks/>
            </p:cNvSpPr>
            <p:nvPr/>
          </p:nvSpPr>
          <p:spPr bwMode="auto">
            <a:xfrm>
              <a:off x="3515" y="2069"/>
              <a:ext cx="1219" cy="454"/>
            </a:xfrm>
            <a:custGeom>
              <a:avLst/>
              <a:gdLst>
                <a:gd name="T0" fmla="*/ 0 w 1926455"/>
                <a:gd name="T1" fmla="*/ 0 h 736847"/>
                <a:gd name="T2" fmla="*/ 0 w 1926455"/>
                <a:gd name="T3" fmla="*/ 0 h 736847"/>
                <a:gd name="T4" fmla="*/ 0 w 1926455"/>
                <a:gd name="T5" fmla="*/ 0 h 736847"/>
                <a:gd name="T6" fmla="*/ 0 w 1926455"/>
                <a:gd name="T7" fmla="*/ 0 h 736847"/>
                <a:gd name="T8" fmla="*/ 0 w 1926455"/>
                <a:gd name="T9" fmla="*/ 0 h 736847"/>
                <a:gd name="T10" fmla="*/ 0 60000 65536"/>
                <a:gd name="T11" fmla="*/ 0 60000 65536"/>
                <a:gd name="T12" fmla="*/ 0 60000 65536"/>
                <a:gd name="T13" fmla="*/ 0 60000 65536"/>
                <a:gd name="T14" fmla="*/ 0 60000 65536"/>
                <a:gd name="T15" fmla="*/ 0 w 1926455"/>
                <a:gd name="T16" fmla="*/ 0 h 736847"/>
                <a:gd name="T17" fmla="*/ 1926455 w 1926455"/>
                <a:gd name="T18" fmla="*/ 736847 h 736847"/>
              </a:gdLst>
              <a:ahLst/>
              <a:cxnLst>
                <a:cxn ang="T10">
                  <a:pos x="T0" y="T1"/>
                </a:cxn>
                <a:cxn ang="T11">
                  <a:pos x="T2" y="T3"/>
                </a:cxn>
                <a:cxn ang="T12">
                  <a:pos x="T4" y="T5"/>
                </a:cxn>
                <a:cxn ang="T13">
                  <a:pos x="T6" y="T7"/>
                </a:cxn>
                <a:cxn ang="T14">
                  <a:pos x="T8" y="T9"/>
                </a:cxn>
              </a:cxnLst>
              <a:rect l="T15" t="T16" r="T17" b="T18"/>
              <a:pathLst>
                <a:path w="1926455" h="736847">
                  <a:moveTo>
                    <a:pt x="763480" y="0"/>
                  </a:moveTo>
                  <a:lnTo>
                    <a:pt x="1926455" y="0"/>
                  </a:lnTo>
                  <a:lnTo>
                    <a:pt x="1127464" y="736847"/>
                  </a:lnTo>
                  <a:lnTo>
                    <a:pt x="0" y="736847"/>
                  </a:lnTo>
                  <a:lnTo>
                    <a:pt x="763480" y="0"/>
                  </a:lnTo>
                  <a:close/>
                </a:path>
              </a:pathLst>
            </a:custGeom>
            <a:gradFill rotWithShape="1">
              <a:gsLst>
                <a:gs pos="0">
                  <a:srgbClr val="FFCCFF">
                    <a:alpha val="51999"/>
                  </a:srgbClr>
                </a:gs>
                <a:gs pos="100000">
                  <a:srgbClr val="FF99CC"/>
                </a:gs>
              </a:gsLst>
              <a:lin ang="5400000" scaled="1"/>
            </a:gradFill>
            <a:ln w="19050">
              <a:solidFill>
                <a:srgbClr val="00206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0999" name="Text Box 59"/>
            <p:cNvSpPr txBox="1">
              <a:spLocks noChangeArrowheads="1"/>
            </p:cNvSpPr>
            <p:nvPr/>
          </p:nvSpPr>
          <p:spPr bwMode="auto">
            <a:xfrm>
              <a:off x="3198" y="2341"/>
              <a:ext cx="36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a:solidFill>
                    <a:schemeClr val="accent2"/>
                  </a:solidFill>
                  <a:latin typeface="Bookman Old Style" pitchFamily="18" charset="0"/>
                </a:rPr>
                <a:t>A</a:t>
              </a:r>
              <a:r>
                <a:rPr lang="en-US" altLang="ru-RU" sz="2800" baseline="-25000">
                  <a:solidFill>
                    <a:schemeClr val="accent2"/>
                  </a:solidFill>
                  <a:latin typeface="Bookman Old Style" pitchFamily="18" charset="0"/>
                </a:rPr>
                <a:t>1</a:t>
              </a:r>
              <a:endParaRPr lang="ru-RU" altLang="ru-RU" sz="2800">
                <a:solidFill>
                  <a:schemeClr val="accent2"/>
                </a:solidFill>
                <a:latin typeface="Bookman Old Style" pitchFamily="18" charset="0"/>
              </a:endParaRPr>
            </a:p>
          </p:txBody>
        </p:sp>
        <p:sp>
          <p:nvSpPr>
            <p:cNvPr id="41000" name="Text Box 59"/>
            <p:cNvSpPr txBox="1">
              <a:spLocks noChangeArrowheads="1"/>
            </p:cNvSpPr>
            <p:nvPr/>
          </p:nvSpPr>
          <p:spPr bwMode="auto">
            <a:xfrm>
              <a:off x="3696" y="1842"/>
              <a:ext cx="40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a:solidFill>
                    <a:schemeClr val="accent2"/>
                  </a:solidFill>
                  <a:latin typeface="Bookman Old Style" pitchFamily="18" charset="0"/>
                </a:rPr>
                <a:t>B</a:t>
              </a:r>
              <a:r>
                <a:rPr lang="en-US" altLang="ru-RU" sz="2800" baseline="-25000">
                  <a:solidFill>
                    <a:schemeClr val="accent2"/>
                  </a:solidFill>
                  <a:latin typeface="Bookman Old Style" pitchFamily="18" charset="0"/>
                </a:rPr>
                <a:t>1</a:t>
              </a:r>
              <a:endParaRPr lang="ru-RU" altLang="ru-RU" sz="2800">
                <a:solidFill>
                  <a:schemeClr val="accent2"/>
                </a:solidFill>
                <a:latin typeface="Bookman Old Style" pitchFamily="18" charset="0"/>
              </a:endParaRPr>
            </a:p>
          </p:txBody>
        </p:sp>
        <p:sp>
          <p:nvSpPr>
            <p:cNvPr id="41001" name="Text Box 59"/>
            <p:cNvSpPr txBox="1">
              <a:spLocks noChangeArrowheads="1"/>
            </p:cNvSpPr>
            <p:nvPr/>
          </p:nvSpPr>
          <p:spPr bwMode="auto">
            <a:xfrm>
              <a:off x="4694" y="1888"/>
              <a:ext cx="40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a:solidFill>
                    <a:schemeClr val="accent2"/>
                  </a:solidFill>
                  <a:latin typeface="Bookman Old Style" pitchFamily="18" charset="0"/>
                </a:rPr>
                <a:t>C</a:t>
              </a:r>
              <a:r>
                <a:rPr lang="en-US" altLang="ru-RU" sz="2800" baseline="-25000">
                  <a:solidFill>
                    <a:schemeClr val="accent2"/>
                  </a:solidFill>
                  <a:latin typeface="Bookman Old Style" pitchFamily="18" charset="0"/>
                </a:rPr>
                <a:t>1</a:t>
              </a:r>
              <a:endParaRPr lang="ru-RU" altLang="ru-RU" sz="2800">
                <a:solidFill>
                  <a:schemeClr val="accent2"/>
                </a:solidFill>
                <a:latin typeface="Bookman Old Style" pitchFamily="18" charset="0"/>
              </a:endParaRPr>
            </a:p>
          </p:txBody>
        </p:sp>
        <p:sp>
          <p:nvSpPr>
            <p:cNvPr id="41002" name="Text Box 59"/>
            <p:cNvSpPr txBox="1">
              <a:spLocks noChangeArrowheads="1"/>
            </p:cNvSpPr>
            <p:nvPr/>
          </p:nvSpPr>
          <p:spPr bwMode="auto">
            <a:xfrm>
              <a:off x="4195" y="2432"/>
              <a:ext cx="40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a:solidFill>
                    <a:schemeClr val="accent2"/>
                  </a:solidFill>
                  <a:latin typeface="Bookman Old Style" pitchFamily="18" charset="0"/>
                </a:rPr>
                <a:t>D</a:t>
              </a:r>
              <a:r>
                <a:rPr lang="en-US" altLang="ru-RU" sz="2800" baseline="-25000">
                  <a:solidFill>
                    <a:schemeClr val="accent2"/>
                  </a:solidFill>
                  <a:latin typeface="Bookman Old Style" pitchFamily="18" charset="0"/>
                </a:rPr>
                <a:t>1</a:t>
              </a:r>
              <a:endParaRPr lang="ru-RU" altLang="ru-RU" sz="2800">
                <a:solidFill>
                  <a:schemeClr val="accent2"/>
                </a:solidFill>
                <a:latin typeface="Bookman Old Style" pitchFamily="18" charset="0"/>
              </a:endParaRPr>
            </a:p>
          </p:txBody>
        </p:sp>
      </p:grpSp>
      <p:grpSp>
        <p:nvGrpSpPr>
          <p:cNvPr id="5" name="Group 125"/>
          <p:cNvGrpSpPr>
            <a:grpSpLocks/>
          </p:cNvGrpSpPr>
          <p:nvPr/>
        </p:nvGrpSpPr>
        <p:grpSpPr bwMode="auto">
          <a:xfrm>
            <a:off x="4067175" y="893763"/>
            <a:ext cx="4608513" cy="5775325"/>
            <a:chOff x="204" y="682"/>
            <a:chExt cx="2903" cy="3638"/>
          </a:xfrm>
        </p:grpSpPr>
        <p:sp>
          <p:nvSpPr>
            <p:cNvPr id="40983" name="Line 57"/>
            <p:cNvSpPr>
              <a:spLocks noChangeShapeType="1"/>
            </p:cNvSpPr>
            <p:nvPr/>
          </p:nvSpPr>
          <p:spPr bwMode="auto">
            <a:xfrm flipV="1">
              <a:off x="431" y="981"/>
              <a:ext cx="1166" cy="309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0984" name="Line 58"/>
            <p:cNvSpPr>
              <a:spLocks noChangeShapeType="1"/>
            </p:cNvSpPr>
            <p:nvPr/>
          </p:nvSpPr>
          <p:spPr bwMode="auto">
            <a:xfrm flipH="1" flipV="1">
              <a:off x="1610" y="981"/>
              <a:ext cx="1180" cy="2268"/>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txBody>
            <a:bodyPr/>
            <a:lstStyle/>
            <a:p>
              <a:endParaRPr lang="ru-RU"/>
            </a:p>
          </p:txBody>
        </p:sp>
        <p:grpSp>
          <p:nvGrpSpPr>
            <p:cNvPr id="40985" name="Группа 68"/>
            <p:cNvGrpSpPr>
              <a:grpSpLocks/>
            </p:cNvGrpSpPr>
            <p:nvPr/>
          </p:nvGrpSpPr>
          <p:grpSpPr bwMode="auto">
            <a:xfrm>
              <a:off x="430" y="3267"/>
              <a:ext cx="2381" cy="850"/>
              <a:chOff x="4732011" y="4749904"/>
              <a:chExt cx="3737222" cy="1346671"/>
            </a:xfrm>
          </p:grpSpPr>
          <p:sp>
            <p:nvSpPr>
              <p:cNvPr id="40995" name="Полилиния 64"/>
              <p:cNvSpPr>
                <a:spLocks/>
              </p:cNvSpPr>
              <p:nvPr/>
            </p:nvSpPr>
            <p:spPr bwMode="auto">
              <a:xfrm>
                <a:off x="4732011" y="6050629"/>
                <a:ext cx="2225729" cy="45946"/>
              </a:xfrm>
              <a:custGeom>
                <a:avLst/>
                <a:gdLst>
                  <a:gd name="T0" fmla="*/ 0 w 2246050"/>
                  <a:gd name="T1" fmla="*/ 45946 h 45946"/>
                  <a:gd name="T2" fmla="*/ 2165860 w 2246050"/>
                  <a:gd name="T3" fmla="*/ 45946 h 45946"/>
                  <a:gd name="T4" fmla="*/ 0 60000 65536"/>
                  <a:gd name="T5" fmla="*/ 0 60000 65536"/>
                  <a:gd name="T6" fmla="*/ 0 w 2246050"/>
                  <a:gd name="T7" fmla="*/ 0 h 45946"/>
                  <a:gd name="T8" fmla="*/ 2246050 w 2246050"/>
                  <a:gd name="T9" fmla="*/ 45946 h 45946"/>
                </a:gdLst>
                <a:ahLst/>
                <a:cxnLst>
                  <a:cxn ang="T4">
                    <a:pos x="T0" y="T1"/>
                  </a:cxn>
                  <a:cxn ang="T5">
                    <a:pos x="T2" y="T3"/>
                  </a:cxn>
                </a:cxnLst>
                <a:rect l="T6" t="T7" r="T8" b="T9"/>
                <a:pathLst>
                  <a:path w="2246050" h="45946">
                    <a:moveTo>
                      <a:pt x="0" y="0"/>
                    </a:moveTo>
                    <a:lnTo>
                      <a:pt x="2246050" y="0"/>
                    </a:lnTo>
                  </a:path>
                </a:pathLst>
              </a:custGeom>
              <a:solidFill>
                <a:srgbClr val="00FF00"/>
              </a:solidFill>
              <a:ln w="28575" algn="ctr">
                <a:solidFill>
                  <a:srgbClr val="002060"/>
                </a:solidFill>
                <a:round/>
                <a:headEnd/>
                <a:tailEnd/>
              </a:ln>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67" name="Прямая соединительная линия 66"/>
              <p:cNvCxnSpPr>
                <a:stCxn id="12328" idx="1"/>
                <a:endCxn id="40984" idx="0"/>
              </p:cNvCxnSpPr>
              <p:nvPr/>
            </p:nvCxnSpPr>
            <p:spPr>
              <a:xfrm flipV="1">
                <a:off x="6929453" y="4749903"/>
                <a:ext cx="1539780" cy="130231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53" name="Полилиния 52"/>
            <p:cNvSpPr/>
            <p:nvPr/>
          </p:nvSpPr>
          <p:spPr>
            <a:xfrm>
              <a:off x="430" y="3267"/>
              <a:ext cx="2381" cy="822"/>
            </a:xfrm>
            <a:custGeom>
              <a:avLst/>
              <a:gdLst>
                <a:gd name="connsiteX0" fmla="*/ 0 w 3764132"/>
                <a:gd name="connsiteY0" fmla="*/ 1278385 h 1278385"/>
                <a:gd name="connsiteX1" fmla="*/ 1553592 w 3764132"/>
                <a:gd name="connsiteY1" fmla="*/ 0 h 1278385"/>
                <a:gd name="connsiteX2" fmla="*/ 3764132 w 3764132"/>
                <a:gd name="connsiteY2" fmla="*/ 8878 h 1278385"/>
              </a:gdLst>
              <a:ahLst/>
              <a:cxnLst>
                <a:cxn ang="0">
                  <a:pos x="connsiteX0" y="connsiteY0"/>
                </a:cxn>
                <a:cxn ang="0">
                  <a:pos x="connsiteX1" y="connsiteY1"/>
                </a:cxn>
                <a:cxn ang="0">
                  <a:pos x="connsiteX2" y="connsiteY2"/>
                </a:cxn>
              </a:cxnLst>
              <a:rect l="l" t="t" r="r" b="b"/>
              <a:pathLst>
                <a:path w="3764132" h="1278385">
                  <a:moveTo>
                    <a:pt x="0" y="1278385"/>
                  </a:moveTo>
                  <a:lnTo>
                    <a:pt x="1553592" y="0"/>
                  </a:lnTo>
                  <a:lnTo>
                    <a:pt x="3764132" y="8878"/>
                  </a:lnTo>
                </a:path>
              </a:pathLst>
            </a:custGeom>
            <a:ln w="28575">
              <a:solidFill>
                <a:srgbClr val="00206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40987" name="Text Box 59"/>
            <p:cNvSpPr txBox="1">
              <a:spLocks noChangeArrowheads="1"/>
            </p:cNvSpPr>
            <p:nvPr/>
          </p:nvSpPr>
          <p:spPr bwMode="auto">
            <a:xfrm>
              <a:off x="204" y="394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a:solidFill>
                    <a:schemeClr val="accent2"/>
                  </a:solidFill>
                  <a:latin typeface="Bookman Old Style" pitchFamily="18" charset="0"/>
                </a:rPr>
                <a:t>A</a:t>
              </a:r>
              <a:endParaRPr lang="ru-RU" altLang="ru-RU" sz="2800">
                <a:solidFill>
                  <a:schemeClr val="accent2"/>
                </a:solidFill>
                <a:latin typeface="Bookman Old Style" pitchFamily="18" charset="0"/>
              </a:endParaRPr>
            </a:p>
          </p:txBody>
        </p:sp>
        <p:sp>
          <p:nvSpPr>
            <p:cNvPr id="40988" name="Text Box 59"/>
            <p:cNvSpPr txBox="1">
              <a:spLocks noChangeArrowheads="1"/>
            </p:cNvSpPr>
            <p:nvPr/>
          </p:nvSpPr>
          <p:spPr bwMode="auto">
            <a:xfrm>
              <a:off x="1111" y="3040"/>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a:solidFill>
                    <a:schemeClr val="accent2"/>
                  </a:solidFill>
                  <a:latin typeface="Bookman Old Style" pitchFamily="18" charset="0"/>
                </a:rPr>
                <a:t>B</a:t>
              </a:r>
              <a:endParaRPr lang="ru-RU" altLang="ru-RU" sz="2800">
                <a:solidFill>
                  <a:schemeClr val="accent2"/>
                </a:solidFill>
                <a:latin typeface="Bookman Old Style" pitchFamily="18" charset="0"/>
              </a:endParaRPr>
            </a:p>
          </p:txBody>
        </p:sp>
        <p:sp>
          <p:nvSpPr>
            <p:cNvPr id="40989" name="Text Box 59"/>
            <p:cNvSpPr txBox="1">
              <a:spLocks noChangeArrowheads="1"/>
            </p:cNvSpPr>
            <p:nvPr/>
          </p:nvSpPr>
          <p:spPr bwMode="auto">
            <a:xfrm>
              <a:off x="2789" y="3086"/>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a:solidFill>
                    <a:schemeClr val="accent2"/>
                  </a:solidFill>
                  <a:latin typeface="Bookman Old Style" pitchFamily="18" charset="0"/>
                </a:rPr>
                <a:t>C</a:t>
              </a:r>
              <a:endParaRPr lang="ru-RU" altLang="ru-RU" sz="2800">
                <a:solidFill>
                  <a:schemeClr val="accent2"/>
                </a:solidFill>
                <a:latin typeface="Bookman Old Style" pitchFamily="18" charset="0"/>
              </a:endParaRPr>
            </a:p>
          </p:txBody>
        </p:sp>
        <p:sp>
          <p:nvSpPr>
            <p:cNvPr id="40990" name="Text Box 59"/>
            <p:cNvSpPr txBox="1">
              <a:spLocks noChangeArrowheads="1"/>
            </p:cNvSpPr>
            <p:nvPr/>
          </p:nvSpPr>
          <p:spPr bwMode="auto">
            <a:xfrm>
              <a:off x="1836" y="3993"/>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a:solidFill>
                    <a:schemeClr val="accent2"/>
                  </a:solidFill>
                  <a:latin typeface="Bookman Old Style" pitchFamily="18" charset="0"/>
                </a:rPr>
                <a:t>D</a:t>
              </a:r>
              <a:endParaRPr lang="ru-RU" altLang="ru-RU" sz="2800">
                <a:solidFill>
                  <a:schemeClr val="accent2"/>
                </a:solidFill>
                <a:latin typeface="Bookman Old Style" pitchFamily="18" charset="0"/>
              </a:endParaRPr>
            </a:p>
          </p:txBody>
        </p:sp>
        <p:sp>
          <p:nvSpPr>
            <p:cNvPr id="40991" name="Полилиния 71"/>
            <p:cNvSpPr>
              <a:spLocks/>
            </p:cNvSpPr>
            <p:nvPr/>
          </p:nvSpPr>
          <p:spPr bwMode="auto">
            <a:xfrm>
              <a:off x="448" y="3267"/>
              <a:ext cx="2359" cy="817"/>
            </a:xfrm>
            <a:custGeom>
              <a:avLst/>
              <a:gdLst>
                <a:gd name="T0" fmla="*/ 0 w 1926455"/>
                <a:gd name="T1" fmla="*/ 0 h 736847"/>
                <a:gd name="T2" fmla="*/ 0 w 1926455"/>
                <a:gd name="T3" fmla="*/ 0 h 736847"/>
                <a:gd name="T4" fmla="*/ 0 w 1926455"/>
                <a:gd name="T5" fmla="*/ 0 h 736847"/>
                <a:gd name="T6" fmla="*/ 0 w 1926455"/>
                <a:gd name="T7" fmla="*/ 0 h 736847"/>
                <a:gd name="T8" fmla="*/ 0 w 1926455"/>
                <a:gd name="T9" fmla="*/ 0 h 736847"/>
                <a:gd name="T10" fmla="*/ 0 60000 65536"/>
                <a:gd name="T11" fmla="*/ 0 60000 65536"/>
                <a:gd name="T12" fmla="*/ 0 60000 65536"/>
                <a:gd name="T13" fmla="*/ 0 60000 65536"/>
                <a:gd name="T14" fmla="*/ 0 60000 65536"/>
                <a:gd name="T15" fmla="*/ 0 w 1926455"/>
                <a:gd name="T16" fmla="*/ 0 h 736847"/>
                <a:gd name="T17" fmla="*/ 1926455 w 1926455"/>
                <a:gd name="T18" fmla="*/ 736847 h 736847"/>
              </a:gdLst>
              <a:ahLst/>
              <a:cxnLst>
                <a:cxn ang="T10">
                  <a:pos x="T0" y="T1"/>
                </a:cxn>
                <a:cxn ang="T11">
                  <a:pos x="T2" y="T3"/>
                </a:cxn>
                <a:cxn ang="T12">
                  <a:pos x="T4" y="T5"/>
                </a:cxn>
                <a:cxn ang="T13">
                  <a:pos x="T6" y="T7"/>
                </a:cxn>
                <a:cxn ang="T14">
                  <a:pos x="T8" y="T9"/>
                </a:cxn>
              </a:cxnLst>
              <a:rect l="T15" t="T16" r="T17" b="T18"/>
              <a:pathLst>
                <a:path w="1926455" h="736847">
                  <a:moveTo>
                    <a:pt x="763480" y="0"/>
                  </a:moveTo>
                  <a:lnTo>
                    <a:pt x="1926455" y="0"/>
                  </a:lnTo>
                  <a:lnTo>
                    <a:pt x="1127464" y="736847"/>
                  </a:lnTo>
                  <a:lnTo>
                    <a:pt x="0" y="736847"/>
                  </a:lnTo>
                  <a:lnTo>
                    <a:pt x="763480" y="0"/>
                  </a:lnTo>
                  <a:close/>
                </a:path>
              </a:pathLst>
            </a:custGeom>
            <a:gradFill rotWithShape="1">
              <a:gsLst>
                <a:gs pos="0">
                  <a:srgbClr val="FFCCFF">
                    <a:alpha val="51999"/>
                  </a:srgbClr>
                </a:gs>
                <a:gs pos="100000">
                  <a:srgbClr val="FF99CC"/>
                </a:gs>
              </a:gsLst>
              <a:lin ang="5400000" scaled="1"/>
            </a:gradFill>
            <a:ln w="19050">
              <a:solidFill>
                <a:srgbClr val="002060"/>
              </a:solidFill>
              <a:prstDash val="dash"/>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0992" name="Line 58"/>
            <p:cNvSpPr>
              <a:spLocks noChangeShapeType="1"/>
            </p:cNvSpPr>
            <p:nvPr/>
          </p:nvSpPr>
          <p:spPr bwMode="auto">
            <a:xfrm flipH="1" flipV="1">
              <a:off x="1629" y="981"/>
              <a:ext cx="189" cy="3103"/>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0993" name="Text Box 59"/>
            <p:cNvSpPr txBox="1">
              <a:spLocks noChangeArrowheads="1"/>
            </p:cNvSpPr>
            <p:nvPr/>
          </p:nvSpPr>
          <p:spPr bwMode="auto">
            <a:xfrm>
              <a:off x="1428" y="682"/>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800">
                  <a:solidFill>
                    <a:schemeClr val="accent2"/>
                  </a:solidFill>
                  <a:latin typeface="Bookman Old Style" pitchFamily="18" charset="0"/>
                </a:rPr>
                <a:t>S</a:t>
              </a:r>
              <a:endParaRPr lang="ru-RU" altLang="ru-RU" sz="2800">
                <a:solidFill>
                  <a:schemeClr val="accent2"/>
                </a:solidFill>
                <a:latin typeface="Bookman Old Style" pitchFamily="18" charset="0"/>
              </a:endParaRPr>
            </a:p>
          </p:txBody>
        </p:sp>
        <p:sp>
          <p:nvSpPr>
            <p:cNvPr id="40994" name="Line 139"/>
            <p:cNvSpPr>
              <a:spLocks noChangeShapeType="1"/>
            </p:cNvSpPr>
            <p:nvPr/>
          </p:nvSpPr>
          <p:spPr bwMode="auto">
            <a:xfrm flipV="1">
              <a:off x="1383" y="981"/>
              <a:ext cx="227" cy="2268"/>
            </a:xfrm>
            <a:prstGeom prst="line">
              <a:avLst/>
            </a:prstGeom>
            <a:noFill/>
            <a:ln w="1905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13367" name="Line 55"/>
          <p:cNvSpPr>
            <a:spLocks noChangeShapeType="1"/>
          </p:cNvSpPr>
          <p:nvPr/>
        </p:nvSpPr>
        <p:spPr bwMode="auto">
          <a:xfrm flipH="1">
            <a:off x="7642225" y="1935163"/>
            <a:ext cx="269875" cy="1979612"/>
          </a:xfrm>
          <a:prstGeom prst="line">
            <a:avLst/>
          </a:prstGeom>
          <a:noFill/>
          <a:ln w="19050">
            <a:solidFill>
              <a:srgbClr val="008000"/>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13368" name="Line 56"/>
          <p:cNvSpPr>
            <a:spLocks noChangeShapeType="1"/>
          </p:cNvSpPr>
          <p:nvPr/>
        </p:nvSpPr>
        <p:spPr bwMode="auto">
          <a:xfrm flipH="1">
            <a:off x="6516688" y="1935163"/>
            <a:ext cx="1395412" cy="2924175"/>
          </a:xfrm>
          <a:prstGeom prst="line">
            <a:avLst/>
          </a:prstGeom>
          <a:noFill/>
          <a:ln w="19050">
            <a:solidFill>
              <a:srgbClr val="008000"/>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12300" name="Line 47"/>
          <p:cNvSpPr>
            <a:spLocks noChangeShapeType="1"/>
          </p:cNvSpPr>
          <p:nvPr/>
        </p:nvSpPr>
        <p:spPr bwMode="auto">
          <a:xfrm>
            <a:off x="4095750" y="3384550"/>
            <a:ext cx="1393825" cy="2565400"/>
          </a:xfrm>
          <a:prstGeom prst="line">
            <a:avLst/>
          </a:prstGeom>
          <a:noFill/>
          <a:ln w="19050">
            <a:solidFill>
              <a:srgbClr val="008000"/>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12319" name="Line 46"/>
          <p:cNvSpPr>
            <a:spLocks noChangeShapeType="1"/>
          </p:cNvSpPr>
          <p:nvPr/>
        </p:nvSpPr>
        <p:spPr bwMode="auto">
          <a:xfrm>
            <a:off x="4095750" y="3384550"/>
            <a:ext cx="1844675" cy="404813"/>
          </a:xfrm>
          <a:prstGeom prst="line">
            <a:avLst/>
          </a:prstGeom>
          <a:noFill/>
          <a:ln w="19050">
            <a:solidFill>
              <a:srgbClr val="008000"/>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grpSp>
        <p:nvGrpSpPr>
          <p:cNvPr id="7" name="Group 66"/>
          <p:cNvGrpSpPr>
            <a:grpSpLocks/>
          </p:cNvGrpSpPr>
          <p:nvPr/>
        </p:nvGrpSpPr>
        <p:grpSpPr bwMode="auto">
          <a:xfrm>
            <a:off x="6227763" y="3573463"/>
            <a:ext cx="269875" cy="2120900"/>
            <a:chOff x="2767" y="910"/>
            <a:chExt cx="170" cy="1336"/>
          </a:xfrm>
        </p:grpSpPr>
        <p:sp>
          <p:nvSpPr>
            <p:cNvPr id="40979" name="Line 62"/>
            <p:cNvSpPr>
              <a:spLocks noChangeShapeType="1"/>
            </p:cNvSpPr>
            <p:nvPr/>
          </p:nvSpPr>
          <p:spPr bwMode="auto">
            <a:xfrm flipH="1">
              <a:off x="2796" y="913"/>
              <a:ext cx="0" cy="1333"/>
            </a:xfrm>
            <a:prstGeom prst="line">
              <a:avLst/>
            </a:prstGeom>
            <a:noFill/>
            <a:ln w="2857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40980" name="Oval 61"/>
            <p:cNvSpPr>
              <a:spLocks noChangeArrowheads="1"/>
            </p:cNvSpPr>
            <p:nvPr/>
          </p:nvSpPr>
          <p:spPr bwMode="auto">
            <a:xfrm>
              <a:off x="2767" y="2198"/>
              <a:ext cx="45" cy="45"/>
            </a:xfrm>
            <a:prstGeom prst="ellipse">
              <a:avLst/>
            </a:prstGeom>
            <a:solidFill>
              <a:schemeClr val="accent2"/>
            </a:solidFill>
            <a:ln w="9525">
              <a:solidFill>
                <a:schemeClr val="accent2"/>
              </a:solidFill>
              <a:round/>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0" name="Полилиния 49"/>
            <p:cNvSpPr/>
            <p:nvPr/>
          </p:nvSpPr>
          <p:spPr>
            <a:xfrm>
              <a:off x="2796" y="2076"/>
              <a:ext cx="141" cy="170"/>
            </a:xfrm>
            <a:custGeom>
              <a:avLst/>
              <a:gdLst>
                <a:gd name="connsiteX0" fmla="*/ 0 w 213064"/>
                <a:gd name="connsiteY0" fmla="*/ 0 h 292963"/>
                <a:gd name="connsiteX1" fmla="*/ 213064 w 213064"/>
                <a:gd name="connsiteY1" fmla="*/ 8878 h 292963"/>
                <a:gd name="connsiteX2" fmla="*/ 213064 w 213064"/>
                <a:gd name="connsiteY2" fmla="*/ 292963 h 292963"/>
              </a:gdLst>
              <a:ahLst/>
              <a:cxnLst>
                <a:cxn ang="0">
                  <a:pos x="connsiteX0" y="connsiteY0"/>
                </a:cxn>
                <a:cxn ang="0">
                  <a:pos x="connsiteX1" y="connsiteY1"/>
                </a:cxn>
                <a:cxn ang="0">
                  <a:pos x="connsiteX2" y="connsiteY2"/>
                </a:cxn>
              </a:cxnLst>
              <a:rect l="l" t="t" r="r" b="b"/>
              <a:pathLst>
                <a:path w="213064" h="292963">
                  <a:moveTo>
                    <a:pt x="0" y="0"/>
                  </a:moveTo>
                  <a:lnTo>
                    <a:pt x="213064" y="8878"/>
                  </a:lnTo>
                  <a:lnTo>
                    <a:pt x="213064" y="292963"/>
                  </a:lnTo>
                </a:path>
              </a:pathLst>
            </a:custGeom>
            <a:ln w="19050">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40982" name="Oval 61"/>
            <p:cNvSpPr>
              <a:spLocks noChangeArrowheads="1"/>
            </p:cNvSpPr>
            <p:nvPr/>
          </p:nvSpPr>
          <p:spPr bwMode="auto">
            <a:xfrm>
              <a:off x="2767" y="910"/>
              <a:ext cx="45" cy="45"/>
            </a:xfrm>
            <a:prstGeom prst="ellipse">
              <a:avLst/>
            </a:prstGeom>
            <a:solidFill>
              <a:schemeClr val="accent2"/>
            </a:solidFill>
            <a:ln w="9525">
              <a:solidFill>
                <a:schemeClr val="accent2"/>
              </a:solidFill>
              <a:round/>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3341"/>
                                        </p:tgtEl>
                                        <p:attrNameLst>
                                          <p:attrName>style.visibility</p:attrName>
                                        </p:attrNameLst>
                                      </p:cBhvr>
                                      <p:to>
                                        <p:strVal val="visible"/>
                                      </p:to>
                                    </p:set>
                                    <p:animEffect transition="in" filter="wipe(up)">
                                      <p:cBhvr>
                                        <p:cTn id="21" dur="500"/>
                                        <p:tgtEl>
                                          <p:spTgt spid="13341"/>
                                        </p:tgtEl>
                                      </p:cBhvr>
                                    </p:animEffect>
                                  </p:childTnLst>
                                </p:cTn>
                              </p:par>
                            </p:childTnLst>
                          </p:cTn>
                        </p:par>
                        <p:par>
                          <p:cTn id="22" fill="hold" nodeType="afterGroup">
                            <p:stCondLst>
                              <p:cond delay="500"/>
                            </p:stCondLst>
                            <p:childTnLst>
                              <p:par>
                                <p:cTn id="23" presetID="10"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300"/>
                                        </p:tgtEl>
                                        <p:attrNameLst>
                                          <p:attrName>style.visibility</p:attrName>
                                        </p:attrNameLst>
                                      </p:cBhvr>
                                      <p:to>
                                        <p:strVal val="visible"/>
                                      </p:to>
                                    </p:set>
                                    <p:animEffect transition="in" filter="fade">
                                      <p:cBhvr>
                                        <p:cTn id="30" dur="500"/>
                                        <p:tgtEl>
                                          <p:spTgt spid="1230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319"/>
                                        </p:tgtEl>
                                        <p:attrNameLst>
                                          <p:attrName>style.visibility</p:attrName>
                                        </p:attrNameLst>
                                      </p:cBhvr>
                                      <p:to>
                                        <p:strVal val="visible"/>
                                      </p:to>
                                    </p:set>
                                    <p:animEffect transition="in" filter="fade">
                                      <p:cBhvr>
                                        <p:cTn id="33" dur="500"/>
                                        <p:tgtEl>
                                          <p:spTgt spid="123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357"/>
                                        </p:tgtEl>
                                        <p:attrNameLst>
                                          <p:attrName>style.visibility</p:attrName>
                                        </p:attrNameLst>
                                      </p:cBhvr>
                                      <p:to>
                                        <p:strVal val="visible"/>
                                      </p:to>
                                    </p:set>
                                    <p:animEffect transition="in" filter="fade">
                                      <p:cBhvr>
                                        <p:cTn id="36" dur="500"/>
                                        <p:tgtEl>
                                          <p:spTgt spid="1335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3367"/>
                                        </p:tgtEl>
                                        <p:attrNameLst>
                                          <p:attrName>style.visibility</p:attrName>
                                        </p:attrNameLst>
                                      </p:cBhvr>
                                      <p:to>
                                        <p:strVal val="visible"/>
                                      </p:to>
                                    </p:set>
                                    <p:animEffect transition="in" filter="fade">
                                      <p:cBhvr>
                                        <p:cTn id="41" dur="500"/>
                                        <p:tgtEl>
                                          <p:spTgt spid="1336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368"/>
                                        </p:tgtEl>
                                        <p:attrNameLst>
                                          <p:attrName>style.visibility</p:attrName>
                                        </p:attrNameLst>
                                      </p:cBhvr>
                                      <p:to>
                                        <p:strVal val="visible"/>
                                      </p:to>
                                    </p:set>
                                    <p:animEffect transition="in" filter="fade">
                                      <p:cBhvr>
                                        <p:cTn id="44" dur="500"/>
                                        <p:tgtEl>
                                          <p:spTgt spid="1336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3366"/>
                                        </p:tgtEl>
                                        <p:attrNameLst>
                                          <p:attrName>style.visibility</p:attrName>
                                        </p:attrNameLst>
                                      </p:cBhvr>
                                      <p:to>
                                        <p:strVal val="visible"/>
                                      </p:to>
                                    </p:set>
                                    <p:animEffect transition="in" filter="fade">
                                      <p:cBhvr>
                                        <p:cTn id="47" dur="500"/>
                                        <p:tgtEl>
                                          <p:spTgt spid="1336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par>
                          <p:cTn id="53" fill="hold" nodeType="afterGroup">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3371"/>
                                        </p:tgtEl>
                                        <p:attrNameLst>
                                          <p:attrName>style.visibility</p:attrName>
                                        </p:attrNameLst>
                                      </p:cBhvr>
                                      <p:to>
                                        <p:strVal val="visible"/>
                                      </p:to>
                                    </p:set>
                                    <p:animEffect transition="in" filter="fade">
                                      <p:cBhvr>
                                        <p:cTn id="56" dur="500"/>
                                        <p:tgtEl>
                                          <p:spTgt spid="1337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379"/>
                                        </p:tgtEl>
                                        <p:attrNameLst>
                                          <p:attrName>style.visibility</p:attrName>
                                        </p:attrNameLst>
                                      </p:cBhvr>
                                      <p:to>
                                        <p:strVal val="visible"/>
                                      </p:to>
                                    </p:set>
                                    <p:animEffect transition="in" filter="fade">
                                      <p:cBhvr>
                                        <p:cTn id="59" dur="500"/>
                                        <p:tgtEl>
                                          <p:spTgt spid="13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1" grpId="0"/>
      <p:bldP spid="13357" grpId="0"/>
      <p:bldP spid="13366" grpId="0"/>
      <p:bldP spid="13371" grpId="0"/>
      <p:bldP spid="13379" grpId="0" animBg="1"/>
      <p:bldP spid="13367" grpId="0" animBg="1"/>
      <p:bldP spid="13368" grpId="0" animBg="1"/>
      <p:bldP spid="12300" grpId="0" animBg="1"/>
      <p:bldP spid="1231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Усеченная пирамида</a:t>
            </a:r>
            <a:r>
              <a:rPr lang="ru-RU" altLang="ru-RU" smtClean="0"/>
              <a:t>.</a:t>
            </a:r>
          </a:p>
        </p:txBody>
      </p:sp>
      <p:sp>
        <p:nvSpPr>
          <p:cNvPr id="4198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4338" name="Rectangle 2"/>
          <p:cNvSpPr>
            <a:spLocks noChangeArrowheads="1"/>
          </p:cNvSpPr>
          <p:nvPr/>
        </p:nvSpPr>
        <p:spPr bwMode="auto">
          <a:xfrm>
            <a:off x="179388" y="1484313"/>
            <a:ext cx="8713787"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ru-RU" altLang="ru-RU" sz="2800">
                <a:solidFill>
                  <a:schemeClr val="accent2"/>
                </a:solidFill>
                <a:latin typeface="Monotype Corsiva" pitchFamily="66" charset="0"/>
              </a:rPr>
              <a:t>Все боковые грани усеченной пирамиды - трапеции</a:t>
            </a:r>
          </a:p>
        </p:txBody>
      </p:sp>
      <p:grpSp>
        <p:nvGrpSpPr>
          <p:cNvPr id="2" name="Group 73"/>
          <p:cNvGrpSpPr>
            <a:grpSpLocks/>
          </p:cNvGrpSpPr>
          <p:nvPr/>
        </p:nvGrpSpPr>
        <p:grpSpPr bwMode="auto">
          <a:xfrm>
            <a:off x="2771775" y="3573463"/>
            <a:ext cx="2881313" cy="2736850"/>
            <a:chOff x="1565" y="2795"/>
            <a:chExt cx="1406" cy="1179"/>
          </a:xfrm>
        </p:grpSpPr>
        <p:grpSp>
          <p:nvGrpSpPr>
            <p:cNvPr id="42005" name="Group 71"/>
            <p:cNvGrpSpPr>
              <a:grpSpLocks/>
            </p:cNvGrpSpPr>
            <p:nvPr/>
          </p:nvGrpSpPr>
          <p:grpSpPr bwMode="auto">
            <a:xfrm>
              <a:off x="1565" y="2795"/>
              <a:ext cx="1406" cy="1179"/>
              <a:chOff x="1565" y="2795"/>
              <a:chExt cx="1406" cy="1179"/>
            </a:xfrm>
          </p:grpSpPr>
          <p:sp>
            <p:nvSpPr>
              <p:cNvPr id="42008" name="AutoShape 68"/>
              <p:cNvSpPr>
                <a:spLocks noChangeArrowheads="1"/>
              </p:cNvSpPr>
              <p:nvPr/>
            </p:nvSpPr>
            <p:spPr bwMode="auto">
              <a:xfrm>
                <a:off x="1882" y="2795"/>
                <a:ext cx="816" cy="408"/>
              </a:xfrm>
              <a:prstGeom prst="triangle">
                <a:avLst>
                  <a:gd name="adj" fmla="val 73398"/>
                </a:avLst>
              </a:prstGeom>
              <a:gradFill rotWithShape="1">
                <a:gsLst>
                  <a:gs pos="0">
                    <a:srgbClr val="FFFF99"/>
                  </a:gs>
                  <a:gs pos="100000">
                    <a:srgbClr val="99FFCC"/>
                  </a:gs>
                </a:gsLst>
                <a:lin ang="5400000" scaled="1"/>
              </a:gradFill>
              <a:ln w="19050">
                <a:solidFill>
                  <a:srgbClr val="00206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2009" name="Freeform 70"/>
              <p:cNvSpPr>
                <a:spLocks/>
              </p:cNvSpPr>
              <p:nvPr/>
            </p:nvSpPr>
            <p:spPr bwMode="auto">
              <a:xfrm>
                <a:off x="1565" y="3203"/>
                <a:ext cx="1406" cy="771"/>
              </a:xfrm>
              <a:custGeom>
                <a:avLst/>
                <a:gdLst>
                  <a:gd name="T0" fmla="*/ 0 w 1406"/>
                  <a:gd name="T1" fmla="*/ 771 h 771"/>
                  <a:gd name="T2" fmla="*/ 1406 w 1406"/>
                  <a:gd name="T3" fmla="*/ 771 h 771"/>
                  <a:gd name="T4" fmla="*/ 1134 w 1406"/>
                  <a:gd name="T5" fmla="*/ 0 h 771"/>
                  <a:gd name="T6" fmla="*/ 317 w 1406"/>
                  <a:gd name="T7" fmla="*/ 0 h 771"/>
                  <a:gd name="T8" fmla="*/ 0 w 1406"/>
                  <a:gd name="T9" fmla="*/ 771 h 771"/>
                  <a:gd name="T10" fmla="*/ 0 60000 65536"/>
                  <a:gd name="T11" fmla="*/ 0 60000 65536"/>
                  <a:gd name="T12" fmla="*/ 0 60000 65536"/>
                  <a:gd name="T13" fmla="*/ 0 60000 65536"/>
                  <a:gd name="T14" fmla="*/ 0 60000 65536"/>
                  <a:gd name="T15" fmla="*/ 0 w 1406"/>
                  <a:gd name="T16" fmla="*/ 0 h 771"/>
                  <a:gd name="T17" fmla="*/ 1406 w 1406"/>
                  <a:gd name="T18" fmla="*/ 771 h 771"/>
                </a:gdLst>
                <a:ahLst/>
                <a:cxnLst>
                  <a:cxn ang="T10">
                    <a:pos x="T0" y="T1"/>
                  </a:cxn>
                  <a:cxn ang="T11">
                    <a:pos x="T2" y="T3"/>
                  </a:cxn>
                  <a:cxn ang="T12">
                    <a:pos x="T4" y="T5"/>
                  </a:cxn>
                  <a:cxn ang="T13">
                    <a:pos x="T6" y="T7"/>
                  </a:cxn>
                  <a:cxn ang="T14">
                    <a:pos x="T8" y="T9"/>
                  </a:cxn>
                </a:cxnLst>
                <a:rect l="T15" t="T16" r="T17" b="T18"/>
                <a:pathLst>
                  <a:path w="1406" h="771">
                    <a:moveTo>
                      <a:pt x="0" y="771"/>
                    </a:moveTo>
                    <a:lnTo>
                      <a:pt x="1406" y="771"/>
                    </a:lnTo>
                    <a:lnTo>
                      <a:pt x="1134" y="0"/>
                    </a:lnTo>
                    <a:lnTo>
                      <a:pt x="317" y="0"/>
                    </a:lnTo>
                    <a:lnTo>
                      <a:pt x="0" y="771"/>
                    </a:lnTo>
                    <a:close/>
                  </a:path>
                </a:pathLst>
              </a:custGeom>
              <a:gradFill rotWithShape="1">
                <a:gsLst>
                  <a:gs pos="0">
                    <a:srgbClr val="FFFF99"/>
                  </a:gs>
                  <a:gs pos="100000">
                    <a:srgbClr val="99FFCC"/>
                  </a:gs>
                </a:gsLst>
                <a:lin ang="5400000" scaled="1"/>
              </a:gradFill>
              <a:ln w="19050">
                <a:solidFill>
                  <a:srgbClr val="002060"/>
                </a:solidFill>
                <a:round/>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42006" name="AutoShape 67"/>
            <p:cNvSpPr>
              <a:spLocks noChangeArrowheads="1"/>
            </p:cNvSpPr>
            <p:nvPr/>
          </p:nvSpPr>
          <p:spPr bwMode="auto">
            <a:xfrm>
              <a:off x="1565" y="3339"/>
              <a:ext cx="1406" cy="635"/>
            </a:xfrm>
            <a:prstGeom prst="triangle">
              <a:avLst>
                <a:gd name="adj" fmla="val 74630"/>
              </a:avLst>
            </a:prstGeom>
            <a:noFill/>
            <a:ln w="19050">
              <a:solidFill>
                <a:srgbClr val="00206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2007" name="Line 72"/>
            <p:cNvSpPr>
              <a:spLocks noChangeShapeType="1"/>
            </p:cNvSpPr>
            <p:nvPr/>
          </p:nvSpPr>
          <p:spPr bwMode="auto">
            <a:xfrm flipH="1" flipV="1">
              <a:off x="2472" y="2795"/>
              <a:ext cx="136" cy="544"/>
            </a:xfrm>
            <a:prstGeom prst="line">
              <a:avLst/>
            </a:prstGeom>
            <a:noFill/>
            <a:ln w="19050">
              <a:solidFill>
                <a:srgbClr val="00206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grpSp>
        <p:nvGrpSpPr>
          <p:cNvPr id="4" name="Group 74"/>
          <p:cNvGrpSpPr>
            <a:grpSpLocks/>
          </p:cNvGrpSpPr>
          <p:nvPr/>
        </p:nvGrpSpPr>
        <p:grpSpPr bwMode="auto">
          <a:xfrm>
            <a:off x="5435600" y="3068638"/>
            <a:ext cx="2960688" cy="1944687"/>
            <a:chOff x="703" y="1661"/>
            <a:chExt cx="1865" cy="1225"/>
          </a:xfrm>
        </p:grpSpPr>
        <p:grpSp>
          <p:nvGrpSpPr>
            <p:cNvPr id="41998" name="Group 75"/>
            <p:cNvGrpSpPr>
              <a:grpSpLocks/>
            </p:cNvGrpSpPr>
            <p:nvPr/>
          </p:nvGrpSpPr>
          <p:grpSpPr bwMode="auto">
            <a:xfrm>
              <a:off x="703" y="1661"/>
              <a:ext cx="1865" cy="1225"/>
              <a:chOff x="697" y="1797"/>
              <a:chExt cx="1865" cy="1225"/>
            </a:xfrm>
          </p:grpSpPr>
          <p:sp>
            <p:nvSpPr>
              <p:cNvPr id="42001" name="Freeform 76"/>
              <p:cNvSpPr>
                <a:spLocks/>
              </p:cNvSpPr>
              <p:nvPr/>
            </p:nvSpPr>
            <p:spPr bwMode="auto">
              <a:xfrm>
                <a:off x="1111" y="2251"/>
                <a:ext cx="1134" cy="771"/>
              </a:xfrm>
              <a:custGeom>
                <a:avLst/>
                <a:gdLst>
                  <a:gd name="T0" fmla="*/ 0 w 1134"/>
                  <a:gd name="T1" fmla="*/ 771 h 771"/>
                  <a:gd name="T2" fmla="*/ 318 w 1134"/>
                  <a:gd name="T3" fmla="*/ 0 h 771"/>
                  <a:gd name="T4" fmla="*/ 907 w 1134"/>
                  <a:gd name="T5" fmla="*/ 0 h 771"/>
                  <a:gd name="T6" fmla="*/ 1134 w 1134"/>
                  <a:gd name="T7" fmla="*/ 771 h 771"/>
                  <a:gd name="T8" fmla="*/ 0 w 1134"/>
                  <a:gd name="T9" fmla="*/ 771 h 771"/>
                  <a:gd name="T10" fmla="*/ 0 60000 65536"/>
                  <a:gd name="T11" fmla="*/ 0 60000 65536"/>
                  <a:gd name="T12" fmla="*/ 0 60000 65536"/>
                  <a:gd name="T13" fmla="*/ 0 60000 65536"/>
                  <a:gd name="T14" fmla="*/ 0 60000 65536"/>
                  <a:gd name="T15" fmla="*/ 0 w 1134"/>
                  <a:gd name="T16" fmla="*/ 0 h 771"/>
                  <a:gd name="T17" fmla="*/ 1134 w 1134"/>
                  <a:gd name="T18" fmla="*/ 771 h 771"/>
                </a:gdLst>
                <a:ahLst/>
                <a:cxnLst>
                  <a:cxn ang="T10">
                    <a:pos x="T0" y="T1"/>
                  </a:cxn>
                  <a:cxn ang="T11">
                    <a:pos x="T2" y="T3"/>
                  </a:cxn>
                  <a:cxn ang="T12">
                    <a:pos x="T4" y="T5"/>
                  </a:cxn>
                  <a:cxn ang="T13">
                    <a:pos x="T6" y="T7"/>
                  </a:cxn>
                  <a:cxn ang="T14">
                    <a:pos x="T8" y="T9"/>
                  </a:cxn>
                </a:cxnLst>
                <a:rect l="T15" t="T16" r="T17" b="T18"/>
                <a:pathLst>
                  <a:path w="1134" h="771">
                    <a:moveTo>
                      <a:pt x="0" y="771"/>
                    </a:moveTo>
                    <a:lnTo>
                      <a:pt x="318" y="0"/>
                    </a:lnTo>
                    <a:lnTo>
                      <a:pt x="907" y="0"/>
                    </a:lnTo>
                    <a:lnTo>
                      <a:pt x="1134" y="771"/>
                    </a:lnTo>
                    <a:lnTo>
                      <a:pt x="0" y="771"/>
                    </a:lnTo>
                    <a:close/>
                  </a:path>
                </a:pathLst>
              </a:custGeom>
              <a:gradFill rotWithShape="1">
                <a:gsLst>
                  <a:gs pos="0">
                    <a:srgbClr val="CCFFCC"/>
                  </a:gs>
                  <a:gs pos="100000">
                    <a:srgbClr val="FF99FF"/>
                  </a:gs>
                </a:gsLst>
                <a:lin ang="5400000" scaled="1"/>
              </a:gradFill>
              <a:ln w="19050">
                <a:solidFill>
                  <a:srgbClr val="00206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2002" name="Freeform 77"/>
              <p:cNvSpPr>
                <a:spLocks/>
              </p:cNvSpPr>
              <p:nvPr/>
            </p:nvSpPr>
            <p:spPr bwMode="auto">
              <a:xfrm>
                <a:off x="2018" y="1979"/>
                <a:ext cx="544" cy="1043"/>
              </a:xfrm>
              <a:custGeom>
                <a:avLst/>
                <a:gdLst>
                  <a:gd name="T0" fmla="*/ 227 w 544"/>
                  <a:gd name="T1" fmla="*/ 1043 h 1043"/>
                  <a:gd name="T2" fmla="*/ 0 w 544"/>
                  <a:gd name="T3" fmla="*/ 272 h 1043"/>
                  <a:gd name="T4" fmla="*/ 136 w 544"/>
                  <a:gd name="T5" fmla="*/ 0 h 1043"/>
                  <a:gd name="T6" fmla="*/ 544 w 544"/>
                  <a:gd name="T7" fmla="*/ 589 h 1043"/>
                  <a:gd name="T8" fmla="*/ 227 w 544"/>
                  <a:gd name="T9" fmla="*/ 1043 h 1043"/>
                  <a:gd name="T10" fmla="*/ 0 60000 65536"/>
                  <a:gd name="T11" fmla="*/ 0 60000 65536"/>
                  <a:gd name="T12" fmla="*/ 0 60000 65536"/>
                  <a:gd name="T13" fmla="*/ 0 60000 65536"/>
                  <a:gd name="T14" fmla="*/ 0 60000 65536"/>
                  <a:gd name="T15" fmla="*/ 0 w 544"/>
                  <a:gd name="T16" fmla="*/ 0 h 1043"/>
                  <a:gd name="T17" fmla="*/ 544 w 544"/>
                  <a:gd name="T18" fmla="*/ 1043 h 1043"/>
                </a:gdLst>
                <a:ahLst/>
                <a:cxnLst>
                  <a:cxn ang="T10">
                    <a:pos x="T0" y="T1"/>
                  </a:cxn>
                  <a:cxn ang="T11">
                    <a:pos x="T2" y="T3"/>
                  </a:cxn>
                  <a:cxn ang="T12">
                    <a:pos x="T4" y="T5"/>
                  </a:cxn>
                  <a:cxn ang="T13">
                    <a:pos x="T6" y="T7"/>
                  </a:cxn>
                  <a:cxn ang="T14">
                    <a:pos x="T8" y="T9"/>
                  </a:cxn>
                </a:cxnLst>
                <a:rect l="T15" t="T16" r="T17" b="T18"/>
                <a:pathLst>
                  <a:path w="544" h="1043">
                    <a:moveTo>
                      <a:pt x="227" y="1043"/>
                    </a:moveTo>
                    <a:lnTo>
                      <a:pt x="0" y="272"/>
                    </a:lnTo>
                    <a:lnTo>
                      <a:pt x="136" y="0"/>
                    </a:lnTo>
                    <a:lnTo>
                      <a:pt x="544" y="589"/>
                    </a:lnTo>
                    <a:lnTo>
                      <a:pt x="227" y="1043"/>
                    </a:lnTo>
                    <a:close/>
                  </a:path>
                </a:pathLst>
              </a:custGeom>
              <a:gradFill rotWithShape="1">
                <a:gsLst>
                  <a:gs pos="0">
                    <a:srgbClr val="CCFFCC"/>
                  </a:gs>
                  <a:gs pos="100000">
                    <a:srgbClr val="FF99FF"/>
                  </a:gs>
                </a:gsLst>
                <a:lin ang="5400000" scaled="1"/>
              </a:gradFill>
              <a:ln w="19050">
                <a:solidFill>
                  <a:srgbClr val="00206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2003" name="Freeform 78"/>
              <p:cNvSpPr>
                <a:spLocks/>
              </p:cNvSpPr>
              <p:nvPr/>
            </p:nvSpPr>
            <p:spPr bwMode="auto">
              <a:xfrm rot="72657" flipH="1">
                <a:off x="697" y="1976"/>
                <a:ext cx="726" cy="1043"/>
              </a:xfrm>
              <a:custGeom>
                <a:avLst/>
                <a:gdLst>
                  <a:gd name="T0" fmla="*/ 960 w 544"/>
                  <a:gd name="T1" fmla="*/ 1043 h 1043"/>
                  <a:gd name="T2" fmla="*/ 0 w 544"/>
                  <a:gd name="T3" fmla="*/ 272 h 1043"/>
                  <a:gd name="T4" fmla="*/ 577 w 544"/>
                  <a:gd name="T5" fmla="*/ 0 h 1043"/>
                  <a:gd name="T6" fmla="*/ 2303 w 544"/>
                  <a:gd name="T7" fmla="*/ 589 h 1043"/>
                  <a:gd name="T8" fmla="*/ 960 w 544"/>
                  <a:gd name="T9" fmla="*/ 1043 h 1043"/>
                  <a:gd name="T10" fmla="*/ 0 60000 65536"/>
                  <a:gd name="T11" fmla="*/ 0 60000 65536"/>
                  <a:gd name="T12" fmla="*/ 0 60000 65536"/>
                  <a:gd name="T13" fmla="*/ 0 60000 65536"/>
                  <a:gd name="T14" fmla="*/ 0 60000 65536"/>
                  <a:gd name="T15" fmla="*/ 0 w 544"/>
                  <a:gd name="T16" fmla="*/ 0 h 1043"/>
                  <a:gd name="T17" fmla="*/ 544 w 544"/>
                  <a:gd name="T18" fmla="*/ 1043 h 1043"/>
                </a:gdLst>
                <a:ahLst/>
                <a:cxnLst>
                  <a:cxn ang="T10">
                    <a:pos x="T0" y="T1"/>
                  </a:cxn>
                  <a:cxn ang="T11">
                    <a:pos x="T2" y="T3"/>
                  </a:cxn>
                  <a:cxn ang="T12">
                    <a:pos x="T4" y="T5"/>
                  </a:cxn>
                  <a:cxn ang="T13">
                    <a:pos x="T6" y="T7"/>
                  </a:cxn>
                  <a:cxn ang="T14">
                    <a:pos x="T8" y="T9"/>
                  </a:cxn>
                </a:cxnLst>
                <a:rect l="T15" t="T16" r="T17" b="T18"/>
                <a:pathLst>
                  <a:path w="544" h="1043">
                    <a:moveTo>
                      <a:pt x="227" y="1043"/>
                    </a:moveTo>
                    <a:lnTo>
                      <a:pt x="0" y="272"/>
                    </a:lnTo>
                    <a:lnTo>
                      <a:pt x="136" y="0"/>
                    </a:lnTo>
                    <a:lnTo>
                      <a:pt x="544" y="589"/>
                    </a:lnTo>
                    <a:lnTo>
                      <a:pt x="227" y="1043"/>
                    </a:lnTo>
                    <a:close/>
                  </a:path>
                </a:pathLst>
              </a:custGeom>
              <a:gradFill rotWithShape="1">
                <a:gsLst>
                  <a:gs pos="0">
                    <a:srgbClr val="CCFFCC"/>
                  </a:gs>
                  <a:gs pos="100000">
                    <a:srgbClr val="FF99FF"/>
                  </a:gs>
                </a:gsLst>
                <a:lin ang="5400000" scaled="1"/>
              </a:gradFill>
              <a:ln w="19050">
                <a:solidFill>
                  <a:srgbClr val="00206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2004" name="Freeform 79"/>
              <p:cNvSpPr>
                <a:spLocks/>
              </p:cNvSpPr>
              <p:nvPr/>
            </p:nvSpPr>
            <p:spPr bwMode="auto">
              <a:xfrm>
                <a:off x="1247" y="1797"/>
                <a:ext cx="907" cy="454"/>
              </a:xfrm>
              <a:custGeom>
                <a:avLst/>
                <a:gdLst>
                  <a:gd name="T0" fmla="*/ 0 w 907"/>
                  <a:gd name="T1" fmla="*/ 182 h 454"/>
                  <a:gd name="T2" fmla="*/ 182 w 907"/>
                  <a:gd name="T3" fmla="*/ 454 h 454"/>
                  <a:gd name="T4" fmla="*/ 771 w 907"/>
                  <a:gd name="T5" fmla="*/ 454 h 454"/>
                  <a:gd name="T6" fmla="*/ 907 w 907"/>
                  <a:gd name="T7" fmla="*/ 182 h 454"/>
                  <a:gd name="T8" fmla="*/ 227 w 907"/>
                  <a:gd name="T9" fmla="*/ 0 h 454"/>
                  <a:gd name="T10" fmla="*/ 0 w 907"/>
                  <a:gd name="T11" fmla="*/ 182 h 454"/>
                  <a:gd name="T12" fmla="*/ 0 60000 65536"/>
                  <a:gd name="T13" fmla="*/ 0 60000 65536"/>
                  <a:gd name="T14" fmla="*/ 0 60000 65536"/>
                  <a:gd name="T15" fmla="*/ 0 60000 65536"/>
                  <a:gd name="T16" fmla="*/ 0 60000 65536"/>
                  <a:gd name="T17" fmla="*/ 0 60000 65536"/>
                  <a:gd name="T18" fmla="*/ 0 w 907"/>
                  <a:gd name="T19" fmla="*/ 0 h 454"/>
                  <a:gd name="T20" fmla="*/ 907 w 907"/>
                  <a:gd name="T21" fmla="*/ 454 h 454"/>
                </a:gdLst>
                <a:ahLst/>
                <a:cxnLst>
                  <a:cxn ang="T12">
                    <a:pos x="T0" y="T1"/>
                  </a:cxn>
                  <a:cxn ang="T13">
                    <a:pos x="T2" y="T3"/>
                  </a:cxn>
                  <a:cxn ang="T14">
                    <a:pos x="T4" y="T5"/>
                  </a:cxn>
                  <a:cxn ang="T15">
                    <a:pos x="T6" y="T7"/>
                  </a:cxn>
                  <a:cxn ang="T16">
                    <a:pos x="T8" y="T9"/>
                  </a:cxn>
                  <a:cxn ang="T17">
                    <a:pos x="T10" y="T11"/>
                  </a:cxn>
                </a:cxnLst>
                <a:rect l="T18" t="T19" r="T20" b="T21"/>
                <a:pathLst>
                  <a:path w="907" h="454">
                    <a:moveTo>
                      <a:pt x="0" y="182"/>
                    </a:moveTo>
                    <a:lnTo>
                      <a:pt x="182" y="454"/>
                    </a:lnTo>
                    <a:lnTo>
                      <a:pt x="771" y="454"/>
                    </a:lnTo>
                    <a:lnTo>
                      <a:pt x="907" y="182"/>
                    </a:lnTo>
                    <a:lnTo>
                      <a:pt x="227" y="0"/>
                    </a:lnTo>
                    <a:lnTo>
                      <a:pt x="0" y="182"/>
                    </a:lnTo>
                    <a:close/>
                  </a:path>
                </a:pathLst>
              </a:custGeom>
              <a:gradFill rotWithShape="1">
                <a:gsLst>
                  <a:gs pos="0">
                    <a:srgbClr val="CCFFCC"/>
                  </a:gs>
                  <a:gs pos="100000">
                    <a:srgbClr val="FF99FF"/>
                  </a:gs>
                </a:gsLst>
                <a:lin ang="5400000" scaled="1"/>
              </a:gradFill>
              <a:ln w="19050">
                <a:solidFill>
                  <a:srgbClr val="00206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41999" name="Line 80"/>
            <p:cNvSpPr>
              <a:spLocks noChangeShapeType="1"/>
            </p:cNvSpPr>
            <p:nvPr/>
          </p:nvSpPr>
          <p:spPr bwMode="auto">
            <a:xfrm flipH="1">
              <a:off x="703" y="2115"/>
              <a:ext cx="635" cy="308"/>
            </a:xfrm>
            <a:prstGeom prst="line">
              <a:avLst/>
            </a:prstGeom>
            <a:noFill/>
            <a:ln w="19050">
              <a:solidFill>
                <a:srgbClr val="00206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42000" name="Freeform 81"/>
            <p:cNvSpPr>
              <a:spLocks/>
            </p:cNvSpPr>
            <p:nvPr/>
          </p:nvSpPr>
          <p:spPr bwMode="auto">
            <a:xfrm>
              <a:off x="1338" y="1661"/>
              <a:ext cx="1224" cy="771"/>
            </a:xfrm>
            <a:custGeom>
              <a:avLst/>
              <a:gdLst>
                <a:gd name="T0" fmla="*/ 1224 w 1224"/>
                <a:gd name="T1" fmla="*/ 771 h 771"/>
                <a:gd name="T2" fmla="*/ 0 w 1224"/>
                <a:gd name="T3" fmla="*/ 454 h 771"/>
                <a:gd name="T4" fmla="*/ 136 w 1224"/>
                <a:gd name="T5" fmla="*/ 0 h 771"/>
                <a:gd name="T6" fmla="*/ 0 60000 65536"/>
                <a:gd name="T7" fmla="*/ 0 60000 65536"/>
                <a:gd name="T8" fmla="*/ 0 60000 65536"/>
                <a:gd name="T9" fmla="*/ 0 w 1224"/>
                <a:gd name="T10" fmla="*/ 0 h 771"/>
                <a:gd name="T11" fmla="*/ 1224 w 1224"/>
                <a:gd name="T12" fmla="*/ 771 h 771"/>
              </a:gdLst>
              <a:ahLst/>
              <a:cxnLst>
                <a:cxn ang="T6">
                  <a:pos x="T0" y="T1"/>
                </a:cxn>
                <a:cxn ang="T7">
                  <a:pos x="T2" y="T3"/>
                </a:cxn>
                <a:cxn ang="T8">
                  <a:pos x="T4" y="T5"/>
                </a:cxn>
              </a:cxnLst>
              <a:rect l="T9" t="T10" r="T11" b="T12"/>
              <a:pathLst>
                <a:path w="1224" h="771">
                  <a:moveTo>
                    <a:pt x="1224" y="771"/>
                  </a:moveTo>
                  <a:lnTo>
                    <a:pt x="0" y="454"/>
                  </a:lnTo>
                  <a:lnTo>
                    <a:pt x="136" y="0"/>
                  </a:lnTo>
                </a:path>
              </a:pathLst>
            </a:custGeom>
            <a:noFill/>
            <a:ln w="19050">
              <a:solidFill>
                <a:srgbClr val="00206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grpSp>
        <p:nvGrpSpPr>
          <p:cNvPr id="6" name="Group 30"/>
          <p:cNvGrpSpPr>
            <a:grpSpLocks/>
          </p:cNvGrpSpPr>
          <p:nvPr/>
        </p:nvGrpSpPr>
        <p:grpSpPr bwMode="auto">
          <a:xfrm>
            <a:off x="250825" y="2997200"/>
            <a:ext cx="3154363" cy="2101850"/>
            <a:chOff x="295" y="1434"/>
            <a:chExt cx="1987" cy="1324"/>
          </a:xfrm>
        </p:grpSpPr>
        <p:grpSp>
          <p:nvGrpSpPr>
            <p:cNvPr id="41992" name="Group 27"/>
            <p:cNvGrpSpPr>
              <a:grpSpLocks/>
            </p:cNvGrpSpPr>
            <p:nvPr/>
          </p:nvGrpSpPr>
          <p:grpSpPr bwMode="auto">
            <a:xfrm>
              <a:off x="295" y="1434"/>
              <a:ext cx="1987" cy="1324"/>
              <a:chOff x="2970" y="1926"/>
              <a:chExt cx="2350" cy="1914"/>
            </a:xfrm>
          </p:grpSpPr>
          <p:sp>
            <p:nvSpPr>
              <p:cNvPr id="41994" name="Freeform 21"/>
              <p:cNvSpPr>
                <a:spLocks/>
              </p:cNvSpPr>
              <p:nvPr/>
            </p:nvSpPr>
            <p:spPr bwMode="auto">
              <a:xfrm>
                <a:off x="2970" y="2337"/>
                <a:ext cx="1400" cy="1501"/>
              </a:xfrm>
              <a:custGeom>
                <a:avLst/>
                <a:gdLst>
                  <a:gd name="T0" fmla="*/ 0 w 1588"/>
                  <a:gd name="T1" fmla="*/ 961 h 1678"/>
                  <a:gd name="T2" fmla="*/ 845 w 1588"/>
                  <a:gd name="T3" fmla="*/ 961 h 1678"/>
                  <a:gd name="T4" fmla="*/ 772 w 1588"/>
                  <a:gd name="T5" fmla="*/ 0 h 1678"/>
                  <a:gd name="T6" fmla="*/ 339 w 1588"/>
                  <a:gd name="T7" fmla="*/ 0 h 1678"/>
                  <a:gd name="T8" fmla="*/ 0 w 1588"/>
                  <a:gd name="T9" fmla="*/ 961 h 1678"/>
                  <a:gd name="T10" fmla="*/ 0 60000 65536"/>
                  <a:gd name="T11" fmla="*/ 0 60000 65536"/>
                  <a:gd name="T12" fmla="*/ 0 60000 65536"/>
                  <a:gd name="T13" fmla="*/ 0 60000 65536"/>
                  <a:gd name="T14" fmla="*/ 0 60000 65536"/>
                  <a:gd name="T15" fmla="*/ 0 w 1588"/>
                  <a:gd name="T16" fmla="*/ 0 h 1678"/>
                  <a:gd name="T17" fmla="*/ 1588 w 1588"/>
                  <a:gd name="T18" fmla="*/ 1678 h 1678"/>
                </a:gdLst>
                <a:ahLst/>
                <a:cxnLst>
                  <a:cxn ang="T10">
                    <a:pos x="T0" y="T1"/>
                  </a:cxn>
                  <a:cxn ang="T11">
                    <a:pos x="T2" y="T3"/>
                  </a:cxn>
                  <a:cxn ang="T12">
                    <a:pos x="T4" y="T5"/>
                  </a:cxn>
                  <a:cxn ang="T13">
                    <a:pos x="T6" y="T7"/>
                  </a:cxn>
                  <a:cxn ang="T14">
                    <a:pos x="T8" y="T9"/>
                  </a:cxn>
                </a:cxnLst>
                <a:rect l="T15" t="T16" r="T17" b="T18"/>
                <a:pathLst>
                  <a:path w="1588" h="1678">
                    <a:moveTo>
                      <a:pt x="0" y="1678"/>
                    </a:moveTo>
                    <a:lnTo>
                      <a:pt x="1588" y="1678"/>
                    </a:lnTo>
                    <a:lnTo>
                      <a:pt x="1452" y="0"/>
                    </a:lnTo>
                    <a:lnTo>
                      <a:pt x="635" y="0"/>
                    </a:lnTo>
                    <a:lnTo>
                      <a:pt x="0" y="1678"/>
                    </a:lnTo>
                    <a:close/>
                  </a:path>
                </a:pathLst>
              </a:custGeom>
              <a:gradFill rotWithShape="1">
                <a:gsLst>
                  <a:gs pos="0">
                    <a:srgbClr val="99CCFF"/>
                  </a:gs>
                  <a:gs pos="50000">
                    <a:srgbClr val="00FFFF"/>
                  </a:gs>
                  <a:gs pos="100000">
                    <a:srgbClr val="99CCFF"/>
                  </a:gs>
                </a:gsLst>
                <a:lin ang="5400000" scaled="1"/>
              </a:gradFill>
              <a:ln w="19050">
                <a:solidFill>
                  <a:srgbClr val="00206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1995" name="Freeform 22"/>
              <p:cNvSpPr>
                <a:spLocks/>
              </p:cNvSpPr>
              <p:nvPr/>
            </p:nvSpPr>
            <p:spPr bwMode="auto">
              <a:xfrm>
                <a:off x="4241" y="1933"/>
                <a:ext cx="1079" cy="1907"/>
              </a:xfrm>
              <a:custGeom>
                <a:avLst/>
                <a:gdLst>
                  <a:gd name="T0" fmla="*/ 72 w 1224"/>
                  <a:gd name="T1" fmla="*/ 1221 h 2132"/>
                  <a:gd name="T2" fmla="*/ 651 w 1224"/>
                  <a:gd name="T3" fmla="*/ 701 h 2132"/>
                  <a:gd name="T4" fmla="*/ 314 w 1224"/>
                  <a:gd name="T5" fmla="*/ 0 h 2132"/>
                  <a:gd name="T6" fmla="*/ 0 w 1224"/>
                  <a:gd name="T7" fmla="*/ 260 h 2132"/>
                  <a:gd name="T8" fmla="*/ 72 w 1224"/>
                  <a:gd name="T9" fmla="*/ 1221 h 2132"/>
                  <a:gd name="T10" fmla="*/ 0 60000 65536"/>
                  <a:gd name="T11" fmla="*/ 0 60000 65536"/>
                  <a:gd name="T12" fmla="*/ 0 60000 65536"/>
                  <a:gd name="T13" fmla="*/ 0 60000 65536"/>
                  <a:gd name="T14" fmla="*/ 0 60000 65536"/>
                  <a:gd name="T15" fmla="*/ 0 w 1224"/>
                  <a:gd name="T16" fmla="*/ 0 h 2132"/>
                  <a:gd name="T17" fmla="*/ 1224 w 1224"/>
                  <a:gd name="T18" fmla="*/ 2132 h 2132"/>
                </a:gdLst>
                <a:ahLst/>
                <a:cxnLst>
                  <a:cxn ang="T10">
                    <a:pos x="T0" y="T1"/>
                  </a:cxn>
                  <a:cxn ang="T11">
                    <a:pos x="T2" y="T3"/>
                  </a:cxn>
                  <a:cxn ang="T12">
                    <a:pos x="T4" y="T5"/>
                  </a:cxn>
                  <a:cxn ang="T13">
                    <a:pos x="T6" y="T7"/>
                  </a:cxn>
                  <a:cxn ang="T14">
                    <a:pos x="T8" y="T9"/>
                  </a:cxn>
                </a:cxnLst>
                <a:rect l="T15" t="T16" r="T17" b="T18"/>
                <a:pathLst>
                  <a:path w="1224" h="2132">
                    <a:moveTo>
                      <a:pt x="136" y="2132"/>
                    </a:moveTo>
                    <a:lnTo>
                      <a:pt x="1224" y="1225"/>
                    </a:lnTo>
                    <a:lnTo>
                      <a:pt x="589" y="0"/>
                    </a:lnTo>
                    <a:lnTo>
                      <a:pt x="0" y="454"/>
                    </a:lnTo>
                    <a:lnTo>
                      <a:pt x="136" y="2132"/>
                    </a:lnTo>
                    <a:close/>
                  </a:path>
                </a:pathLst>
              </a:custGeom>
              <a:gradFill rotWithShape="1">
                <a:gsLst>
                  <a:gs pos="0">
                    <a:srgbClr val="99CCFF"/>
                  </a:gs>
                  <a:gs pos="50000">
                    <a:srgbClr val="00FFFF"/>
                  </a:gs>
                  <a:gs pos="100000">
                    <a:srgbClr val="99CCFF"/>
                  </a:gs>
                </a:gsLst>
                <a:lin ang="5400000" scaled="1"/>
              </a:gradFill>
              <a:ln w="19050">
                <a:solidFill>
                  <a:srgbClr val="00206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1996" name="Freeform 25"/>
              <p:cNvSpPr>
                <a:spLocks/>
              </p:cNvSpPr>
              <p:nvPr/>
            </p:nvSpPr>
            <p:spPr bwMode="auto">
              <a:xfrm>
                <a:off x="3533" y="1926"/>
                <a:ext cx="1239" cy="406"/>
              </a:xfrm>
              <a:custGeom>
                <a:avLst/>
                <a:gdLst>
                  <a:gd name="T0" fmla="*/ 0 w 1406"/>
                  <a:gd name="T1" fmla="*/ 260 h 454"/>
                  <a:gd name="T2" fmla="*/ 434 w 1406"/>
                  <a:gd name="T3" fmla="*/ 260 h 454"/>
                  <a:gd name="T4" fmla="*/ 747 w 1406"/>
                  <a:gd name="T5" fmla="*/ 0 h 454"/>
                  <a:gd name="T6" fmla="*/ 314 w 1406"/>
                  <a:gd name="T7" fmla="*/ 0 h 454"/>
                  <a:gd name="T8" fmla="*/ 0 w 1406"/>
                  <a:gd name="T9" fmla="*/ 260 h 454"/>
                  <a:gd name="T10" fmla="*/ 0 60000 65536"/>
                  <a:gd name="T11" fmla="*/ 0 60000 65536"/>
                  <a:gd name="T12" fmla="*/ 0 60000 65536"/>
                  <a:gd name="T13" fmla="*/ 0 60000 65536"/>
                  <a:gd name="T14" fmla="*/ 0 60000 65536"/>
                  <a:gd name="T15" fmla="*/ 0 w 1406"/>
                  <a:gd name="T16" fmla="*/ 0 h 454"/>
                  <a:gd name="T17" fmla="*/ 1406 w 1406"/>
                  <a:gd name="T18" fmla="*/ 454 h 454"/>
                </a:gdLst>
                <a:ahLst/>
                <a:cxnLst>
                  <a:cxn ang="T10">
                    <a:pos x="T0" y="T1"/>
                  </a:cxn>
                  <a:cxn ang="T11">
                    <a:pos x="T2" y="T3"/>
                  </a:cxn>
                  <a:cxn ang="T12">
                    <a:pos x="T4" y="T5"/>
                  </a:cxn>
                  <a:cxn ang="T13">
                    <a:pos x="T6" y="T7"/>
                  </a:cxn>
                  <a:cxn ang="T14">
                    <a:pos x="T8" y="T9"/>
                  </a:cxn>
                </a:cxnLst>
                <a:rect l="T15" t="T16" r="T17" b="T18"/>
                <a:pathLst>
                  <a:path w="1406" h="454">
                    <a:moveTo>
                      <a:pt x="0" y="454"/>
                    </a:moveTo>
                    <a:lnTo>
                      <a:pt x="817" y="454"/>
                    </a:lnTo>
                    <a:lnTo>
                      <a:pt x="1406" y="0"/>
                    </a:lnTo>
                    <a:lnTo>
                      <a:pt x="590" y="0"/>
                    </a:lnTo>
                    <a:lnTo>
                      <a:pt x="0" y="454"/>
                    </a:lnTo>
                    <a:close/>
                  </a:path>
                </a:pathLst>
              </a:custGeom>
              <a:gradFill rotWithShape="1">
                <a:gsLst>
                  <a:gs pos="0">
                    <a:srgbClr val="99CCFF"/>
                  </a:gs>
                  <a:gs pos="50000">
                    <a:srgbClr val="00FFFF"/>
                  </a:gs>
                  <a:gs pos="100000">
                    <a:srgbClr val="99CCFF"/>
                  </a:gs>
                </a:gsLst>
                <a:lin ang="5400000" scaled="1"/>
              </a:gradFill>
              <a:ln w="19050">
                <a:solidFill>
                  <a:srgbClr val="00206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1997" name="Line 24"/>
              <p:cNvSpPr>
                <a:spLocks noChangeShapeType="1"/>
              </p:cNvSpPr>
              <p:nvPr/>
            </p:nvSpPr>
            <p:spPr bwMode="auto">
              <a:xfrm flipV="1">
                <a:off x="3930" y="1933"/>
                <a:ext cx="129" cy="1094"/>
              </a:xfrm>
              <a:prstGeom prst="line">
                <a:avLst/>
              </a:prstGeom>
              <a:noFill/>
              <a:ln w="19050">
                <a:solidFill>
                  <a:srgbClr val="00206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31" name="Полилиния 30"/>
            <p:cNvSpPr/>
            <p:nvPr/>
          </p:nvSpPr>
          <p:spPr>
            <a:xfrm>
              <a:off x="300" y="2188"/>
              <a:ext cx="1980" cy="567"/>
            </a:xfrm>
            <a:custGeom>
              <a:avLst/>
              <a:gdLst>
                <a:gd name="connsiteX0" fmla="*/ 0 w 3142695"/>
                <a:gd name="connsiteY0" fmla="*/ 878890 h 878890"/>
                <a:gd name="connsiteX1" fmla="*/ 1287262 w 3142695"/>
                <a:gd name="connsiteY1" fmla="*/ 0 h 878890"/>
                <a:gd name="connsiteX2" fmla="*/ 3142695 w 3142695"/>
                <a:gd name="connsiteY2" fmla="*/ 0 h 878890"/>
              </a:gdLst>
              <a:ahLst/>
              <a:cxnLst>
                <a:cxn ang="0">
                  <a:pos x="connsiteX0" y="connsiteY0"/>
                </a:cxn>
                <a:cxn ang="0">
                  <a:pos x="connsiteX1" y="connsiteY1"/>
                </a:cxn>
                <a:cxn ang="0">
                  <a:pos x="connsiteX2" y="connsiteY2"/>
                </a:cxn>
              </a:cxnLst>
              <a:rect l="l" t="t" r="r" b="b"/>
              <a:pathLst>
                <a:path w="3142695" h="878890">
                  <a:moveTo>
                    <a:pt x="0" y="878890"/>
                  </a:moveTo>
                  <a:lnTo>
                    <a:pt x="1287262" y="0"/>
                  </a:lnTo>
                  <a:lnTo>
                    <a:pt x="3142695" y="0"/>
                  </a:lnTo>
                </a:path>
              </a:pathLst>
            </a:custGeom>
            <a:ln w="19050">
              <a:solidFill>
                <a:srgbClr val="00206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38"/>
                                        </p:tgtEl>
                                        <p:attrNameLst>
                                          <p:attrName>style.visibility</p:attrName>
                                        </p:attrNameLst>
                                      </p:cBhvr>
                                      <p:to>
                                        <p:strVal val="visible"/>
                                      </p:to>
                                    </p:set>
                                    <p:anim calcmode="discrete" valueType="clr">
                                      <p:cBhvr override="childStyle">
                                        <p:cTn id="7" dur="80"/>
                                        <p:tgtEl>
                                          <p:spTgt spid="1433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8"/>
                                        </p:tgtEl>
                                        <p:attrNameLst>
                                          <p:attrName>fillcolor</p:attrName>
                                        </p:attrNameLst>
                                      </p:cBhvr>
                                      <p:tavLst>
                                        <p:tav tm="0">
                                          <p:val>
                                            <p:clrVal>
                                              <a:schemeClr val="accent2"/>
                                            </p:clrVal>
                                          </p:val>
                                        </p:tav>
                                        <p:tav tm="50000">
                                          <p:val>
                                            <p:clrVal>
                                              <a:schemeClr val="hlink"/>
                                            </p:clrVal>
                                          </p:val>
                                        </p:tav>
                                      </p:tavLst>
                                    </p:anim>
                                    <p:set>
                                      <p:cBhvr>
                                        <p:cTn id="9" dur="80"/>
                                        <p:tgtEl>
                                          <p:spTgt spid="14338"/>
                                        </p:tgtEl>
                                        <p:attrNameLst>
                                          <p:attrName>fill.type</p:attrName>
                                        </p:attrNameLst>
                                      </p:cBhvr>
                                      <p:to>
                                        <p:strVal val="solid"/>
                                      </p:to>
                                    </p:set>
                                  </p:childTnLst>
                                </p:cTn>
                              </p:par>
                            </p:childTnLst>
                          </p:cTn>
                        </p:par>
                        <p:par>
                          <p:cTn id="10" fill="hold" nodeType="afterGroup">
                            <p:stCondLst>
                              <p:cond delay="1680"/>
                            </p:stCondLst>
                            <p:childTnLst>
                              <p:par>
                                <p:cTn id="11" presetID="17"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2180"/>
                            </p:stCondLst>
                            <p:childTnLst>
                              <p:par>
                                <p:cTn id="16" presetID="17"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2680"/>
                            </p:stCondLst>
                            <p:childTnLst>
                              <p:par>
                                <p:cTn id="21" presetID="17"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title" idx="4294967295"/>
          </p:nvPr>
        </p:nvSpPr>
        <p:spPr/>
        <p:txBody>
          <a:bodyPr/>
          <a:lstStyle/>
          <a:p>
            <a:pPr eaLnBrk="1" hangingPunct="1"/>
            <a:r>
              <a:rPr lang="ru-RU" altLang="ru-RU" sz="4000" smtClean="0">
                <a:latin typeface="Arial" charset="0"/>
              </a:rPr>
              <a:t>Понятие многогранника</a:t>
            </a:r>
            <a:r>
              <a:rPr lang="ru-RU" altLang="ru-RU" sz="4000" smtClean="0"/>
              <a:t>.</a:t>
            </a:r>
          </a:p>
        </p:txBody>
      </p:sp>
      <p:sp>
        <p:nvSpPr>
          <p:cNvPr id="10367" name="Rectangle 127"/>
          <p:cNvSpPr>
            <a:spLocks noGrp="1" noChangeArrowheads="1"/>
          </p:cNvSpPr>
          <p:nvPr>
            <p:ph type="body" idx="4294967295"/>
          </p:nvPr>
        </p:nvSpPr>
        <p:spPr>
          <a:xfrm>
            <a:off x="468313" y="4581525"/>
            <a:ext cx="8229600" cy="1871663"/>
          </a:xfrm>
        </p:spPr>
        <p:txBody>
          <a:bodyPr/>
          <a:lstStyle/>
          <a:p>
            <a:pPr>
              <a:lnSpc>
                <a:spcPct val="80000"/>
              </a:lnSpc>
              <a:buFontTx/>
              <a:buNone/>
            </a:pPr>
            <a:r>
              <a:rPr lang="ru-RU" altLang="ru-RU" sz="2800" i="1" smtClean="0">
                <a:latin typeface="Arial" charset="0"/>
              </a:rPr>
              <a:t>Определение</a:t>
            </a:r>
            <a:r>
              <a:rPr lang="ru-RU" altLang="ru-RU" sz="2800" smtClean="0">
                <a:latin typeface="Arial" charset="0"/>
              </a:rPr>
              <a:t>. Поверхность, составленная из многоугольников и ограничивающая геометрическое тело, называется </a:t>
            </a:r>
            <a:r>
              <a:rPr lang="ru-RU" altLang="ru-RU" sz="2800" i="1" smtClean="0">
                <a:latin typeface="Arial" charset="0"/>
              </a:rPr>
              <a:t>многогранной поверхностью</a:t>
            </a:r>
            <a:r>
              <a:rPr lang="ru-RU" altLang="ru-RU" sz="2800" smtClean="0">
                <a:latin typeface="Arial" charset="0"/>
              </a:rPr>
              <a:t> или </a:t>
            </a:r>
            <a:r>
              <a:rPr lang="ru-RU" altLang="ru-RU" sz="2800" b="1" i="1" smtClean="0">
                <a:latin typeface="Arial" charset="0"/>
              </a:rPr>
              <a:t>многогранником.</a:t>
            </a:r>
          </a:p>
        </p:txBody>
      </p:sp>
      <p:sp>
        <p:nvSpPr>
          <p:cNvPr id="10244"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38"/>
          <p:cNvGrpSpPr>
            <a:grpSpLocks/>
          </p:cNvGrpSpPr>
          <p:nvPr/>
        </p:nvGrpSpPr>
        <p:grpSpPr bwMode="auto">
          <a:xfrm>
            <a:off x="468313" y="1341438"/>
            <a:ext cx="2735262" cy="2495550"/>
            <a:chOff x="249" y="786"/>
            <a:chExt cx="2398" cy="2442"/>
          </a:xfrm>
        </p:grpSpPr>
        <p:grpSp>
          <p:nvGrpSpPr>
            <p:cNvPr id="10277" name="Group 42"/>
            <p:cNvGrpSpPr>
              <a:grpSpLocks/>
            </p:cNvGrpSpPr>
            <p:nvPr/>
          </p:nvGrpSpPr>
          <p:grpSpPr bwMode="auto">
            <a:xfrm>
              <a:off x="491" y="786"/>
              <a:ext cx="1799" cy="2139"/>
              <a:chOff x="1791" y="1603"/>
              <a:chExt cx="1379" cy="1640"/>
            </a:xfrm>
          </p:grpSpPr>
          <p:cxnSp>
            <p:nvCxnSpPr>
              <p:cNvPr id="10285" name="AutoShape 9"/>
              <p:cNvCxnSpPr>
                <a:cxnSpLocks noChangeShapeType="1"/>
              </p:cNvCxnSpPr>
              <p:nvPr/>
            </p:nvCxnSpPr>
            <p:spPr bwMode="auto">
              <a:xfrm rot="5400000" flipH="1" flipV="1">
                <a:off x="1635" y="2358"/>
                <a:ext cx="1446" cy="324"/>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0286" name="AutoShape 10"/>
              <p:cNvCxnSpPr>
                <a:cxnSpLocks noChangeShapeType="1"/>
              </p:cNvCxnSpPr>
              <p:nvPr/>
            </p:nvCxnSpPr>
            <p:spPr bwMode="auto">
              <a:xfrm rot="5400000" flipH="1" flipV="1">
                <a:off x="1638" y="1950"/>
                <a:ext cx="1031" cy="72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0287" name="AutoShape 11"/>
              <p:cNvCxnSpPr>
                <a:cxnSpLocks noChangeShapeType="1"/>
              </p:cNvCxnSpPr>
              <p:nvPr/>
            </p:nvCxnSpPr>
            <p:spPr bwMode="auto">
              <a:xfrm rot="16200000" flipV="1">
                <a:off x="2328" y="1986"/>
                <a:ext cx="1031" cy="65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0288" name="Text Box 15"/>
              <p:cNvSpPr txBox="1">
                <a:spLocks noChangeArrowheads="1"/>
              </p:cNvSpPr>
              <p:nvPr/>
            </p:nvSpPr>
            <p:spPr bwMode="auto">
              <a:xfrm>
                <a:off x="2373" y="1603"/>
                <a:ext cx="295"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D</a:t>
                </a:r>
                <a:endParaRPr lang="ru-RU" altLang="ru-RU"/>
              </a:p>
            </p:txBody>
          </p:sp>
        </p:grpSp>
        <p:grpSp>
          <p:nvGrpSpPr>
            <p:cNvPr id="10278" name="Group 41"/>
            <p:cNvGrpSpPr>
              <a:grpSpLocks/>
            </p:cNvGrpSpPr>
            <p:nvPr/>
          </p:nvGrpSpPr>
          <p:grpSpPr bwMode="auto">
            <a:xfrm>
              <a:off x="249" y="2205"/>
              <a:ext cx="2398" cy="1023"/>
              <a:chOff x="521" y="2750"/>
              <a:chExt cx="1838" cy="784"/>
            </a:xfrm>
          </p:grpSpPr>
          <p:sp>
            <p:nvSpPr>
              <p:cNvPr id="10279" name="AutoShape 6"/>
              <p:cNvSpPr>
                <a:spLocks noChangeArrowheads="1"/>
              </p:cNvSpPr>
              <p:nvPr/>
            </p:nvSpPr>
            <p:spPr bwMode="auto">
              <a:xfrm rot="10800000">
                <a:off x="709" y="2885"/>
                <a:ext cx="1379" cy="415"/>
              </a:xfrm>
              <a:prstGeom prst="triangle">
                <a:avLst>
                  <a:gd name="adj" fmla="val 70866"/>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0280" name="AutoShape 12"/>
              <p:cNvCxnSpPr>
                <a:cxnSpLocks noChangeShapeType="1"/>
                <a:stCxn id="10279" idx="0"/>
                <a:endCxn id="10279" idx="2"/>
              </p:cNvCxnSpPr>
              <p:nvPr/>
            </p:nvCxnSpPr>
            <p:spPr bwMode="auto">
              <a:xfrm flipV="1">
                <a:off x="1111" y="2886"/>
                <a:ext cx="977" cy="415"/>
              </a:xfrm>
              <a:prstGeom prst="straightConnector1">
                <a:avLst/>
              </a:prstGeom>
              <a:noFill/>
              <a:ln w="12700">
                <a:solidFill>
                  <a:schemeClr val="tx1"/>
                </a:solidFill>
                <a:round/>
                <a:headEnd/>
                <a:tailEnd/>
              </a:ln>
              <a:extLst>
                <a:ext uri="{909E8E84-426E-40DD-AFC4-6F175D3DCCD1}">
                  <a14:hiddenFill xmlns:a14="http://schemas.microsoft.com/office/drawing/2010/main">
                    <a:noFill/>
                  </a14:hiddenFill>
                </a:ext>
              </a:extLst>
            </p:spPr>
          </p:cxnSp>
          <p:cxnSp>
            <p:nvCxnSpPr>
              <p:cNvPr id="10281" name="AutoShape 13"/>
              <p:cNvCxnSpPr>
                <a:cxnSpLocks noChangeShapeType="1"/>
                <a:stCxn id="10279" idx="0"/>
                <a:endCxn id="10279" idx="4"/>
              </p:cNvCxnSpPr>
              <p:nvPr/>
            </p:nvCxnSpPr>
            <p:spPr bwMode="auto">
              <a:xfrm flipH="1" flipV="1">
                <a:off x="709" y="2886"/>
                <a:ext cx="402" cy="415"/>
              </a:xfrm>
              <a:prstGeom prst="straightConnector1">
                <a:avLst/>
              </a:prstGeom>
              <a:noFill/>
              <a:ln w="12700">
                <a:solidFill>
                  <a:schemeClr val="tx1"/>
                </a:solidFill>
                <a:round/>
                <a:headEnd/>
                <a:tailEnd/>
              </a:ln>
              <a:extLst>
                <a:ext uri="{909E8E84-426E-40DD-AFC4-6F175D3DCCD1}">
                  <a14:hiddenFill xmlns:a14="http://schemas.microsoft.com/office/drawing/2010/main">
                    <a:noFill/>
                  </a14:hiddenFill>
                </a:ext>
              </a:extLst>
            </p:spPr>
          </p:cxnSp>
          <p:sp>
            <p:nvSpPr>
              <p:cNvPr id="10282" name="Text Box 14"/>
              <p:cNvSpPr txBox="1">
                <a:spLocks noChangeArrowheads="1"/>
              </p:cNvSpPr>
              <p:nvPr/>
            </p:nvSpPr>
            <p:spPr bwMode="auto">
              <a:xfrm>
                <a:off x="521" y="2750"/>
                <a:ext cx="247"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p>
            </p:txBody>
          </p:sp>
          <p:sp>
            <p:nvSpPr>
              <p:cNvPr id="10283" name="Text Box 16"/>
              <p:cNvSpPr txBox="1">
                <a:spLocks noChangeArrowheads="1"/>
              </p:cNvSpPr>
              <p:nvPr/>
            </p:nvSpPr>
            <p:spPr bwMode="auto">
              <a:xfrm>
                <a:off x="1103" y="3258"/>
                <a:ext cx="295"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С</a:t>
                </a:r>
              </a:p>
            </p:txBody>
          </p:sp>
          <p:sp>
            <p:nvSpPr>
              <p:cNvPr id="10284" name="Text Box 18"/>
              <p:cNvSpPr txBox="1">
                <a:spLocks noChangeArrowheads="1"/>
              </p:cNvSpPr>
              <p:nvPr/>
            </p:nvSpPr>
            <p:spPr bwMode="auto">
              <a:xfrm>
                <a:off x="2064" y="2795"/>
                <a:ext cx="295"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B</a:t>
                </a:r>
                <a:endParaRPr lang="ru-RU" altLang="ru-RU"/>
              </a:p>
            </p:txBody>
          </p:sp>
        </p:grpSp>
      </p:grpSp>
      <p:grpSp>
        <p:nvGrpSpPr>
          <p:cNvPr id="5" name="Group 23"/>
          <p:cNvGrpSpPr>
            <a:grpSpLocks/>
          </p:cNvGrpSpPr>
          <p:nvPr/>
        </p:nvGrpSpPr>
        <p:grpSpPr bwMode="auto">
          <a:xfrm>
            <a:off x="2555875" y="1341438"/>
            <a:ext cx="3457575" cy="3240087"/>
            <a:chOff x="1111" y="1752"/>
            <a:chExt cx="2472" cy="2358"/>
          </a:xfrm>
        </p:grpSpPr>
        <p:sp>
          <p:nvSpPr>
            <p:cNvPr id="10264" name="Text Box 24"/>
            <p:cNvSpPr txBox="1">
              <a:spLocks noChangeArrowheads="1"/>
            </p:cNvSpPr>
            <p:nvPr/>
          </p:nvSpPr>
          <p:spPr bwMode="auto">
            <a:xfrm>
              <a:off x="1225" y="3158"/>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10265" name="Text Box 25"/>
            <p:cNvSpPr txBox="1">
              <a:spLocks noChangeArrowheads="1"/>
            </p:cNvSpPr>
            <p:nvPr/>
          </p:nvSpPr>
          <p:spPr bwMode="auto">
            <a:xfrm>
              <a:off x="1111" y="1797"/>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10266" name="Text Box 26"/>
            <p:cNvSpPr txBox="1">
              <a:spLocks noChangeArrowheads="1"/>
            </p:cNvSpPr>
            <p:nvPr/>
          </p:nvSpPr>
          <p:spPr bwMode="auto">
            <a:xfrm>
              <a:off x="3061" y="1752"/>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10267" name="Text Box 27"/>
            <p:cNvSpPr txBox="1">
              <a:spLocks noChangeArrowheads="1"/>
            </p:cNvSpPr>
            <p:nvPr/>
          </p:nvSpPr>
          <p:spPr bwMode="auto">
            <a:xfrm>
              <a:off x="1882" y="2478"/>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10268" name="Text Box 28"/>
            <p:cNvSpPr txBox="1">
              <a:spLocks noChangeArrowheads="1"/>
            </p:cNvSpPr>
            <p:nvPr/>
          </p:nvSpPr>
          <p:spPr bwMode="auto">
            <a:xfrm>
              <a:off x="1882" y="3789"/>
              <a:ext cx="363"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10269" name="Text Box 30"/>
            <p:cNvSpPr txBox="1">
              <a:spLocks noChangeArrowheads="1"/>
            </p:cNvSpPr>
            <p:nvPr/>
          </p:nvSpPr>
          <p:spPr bwMode="auto">
            <a:xfrm>
              <a:off x="3107" y="3153"/>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10270" name="AutoShape 16"/>
            <p:cNvSpPr>
              <a:spLocks noChangeArrowheads="1"/>
            </p:cNvSpPr>
            <p:nvPr/>
          </p:nvSpPr>
          <p:spPr bwMode="auto">
            <a:xfrm rot="10800000">
              <a:off x="1474" y="2024"/>
              <a:ext cx="1633" cy="545"/>
            </a:xfrm>
            <a:prstGeom prst="triangle">
              <a:avLst>
                <a:gd name="adj" fmla="val 73046"/>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0271" name="AutoShape 17"/>
            <p:cNvSpPr>
              <a:spLocks noChangeArrowheads="1"/>
            </p:cNvSpPr>
            <p:nvPr/>
          </p:nvSpPr>
          <p:spPr bwMode="auto">
            <a:xfrm rot="10800000">
              <a:off x="1519" y="3290"/>
              <a:ext cx="1633" cy="545"/>
            </a:xfrm>
            <a:prstGeom prst="triangle">
              <a:avLst>
                <a:gd name="adj" fmla="val 73046"/>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0272" name="AutoShape 18"/>
            <p:cNvCxnSpPr>
              <a:cxnSpLocks noChangeShapeType="1"/>
              <a:stCxn id="10270" idx="4"/>
              <a:endCxn id="10271" idx="4"/>
            </p:cNvCxnSpPr>
            <p:nvPr/>
          </p:nvCxnSpPr>
          <p:spPr bwMode="auto">
            <a:xfrm>
              <a:off x="1475" y="2025"/>
              <a:ext cx="45" cy="126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0273" name="AutoShape 19"/>
            <p:cNvCxnSpPr>
              <a:cxnSpLocks noChangeShapeType="1"/>
              <a:stCxn id="10270" idx="0"/>
              <a:endCxn id="10271" idx="0"/>
            </p:cNvCxnSpPr>
            <p:nvPr/>
          </p:nvCxnSpPr>
          <p:spPr bwMode="auto">
            <a:xfrm>
              <a:off x="1915" y="2570"/>
              <a:ext cx="45" cy="126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0274" name="AutoShape 20"/>
            <p:cNvCxnSpPr>
              <a:cxnSpLocks noChangeShapeType="1"/>
              <a:stCxn id="10270" idx="2"/>
              <a:endCxn id="10271" idx="2"/>
            </p:cNvCxnSpPr>
            <p:nvPr/>
          </p:nvCxnSpPr>
          <p:spPr bwMode="auto">
            <a:xfrm>
              <a:off x="3108" y="2025"/>
              <a:ext cx="45" cy="126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0275" name="AutoShape 21"/>
            <p:cNvCxnSpPr>
              <a:cxnSpLocks noChangeShapeType="1"/>
              <a:stCxn id="10271" idx="4"/>
              <a:endCxn id="10271" idx="0"/>
            </p:cNvCxnSpPr>
            <p:nvPr/>
          </p:nvCxnSpPr>
          <p:spPr bwMode="auto">
            <a:xfrm>
              <a:off x="1520" y="3291"/>
              <a:ext cx="440" cy="54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0276" name="AutoShape 22"/>
            <p:cNvCxnSpPr>
              <a:cxnSpLocks noChangeShapeType="1"/>
              <a:stCxn id="10271" idx="0"/>
              <a:endCxn id="10271" idx="2"/>
            </p:cNvCxnSpPr>
            <p:nvPr/>
          </p:nvCxnSpPr>
          <p:spPr bwMode="auto">
            <a:xfrm flipV="1">
              <a:off x="1960" y="3291"/>
              <a:ext cx="1193" cy="54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grpSp>
        <p:nvGrpSpPr>
          <p:cNvPr id="6" name="Group 24"/>
          <p:cNvGrpSpPr>
            <a:grpSpLocks/>
          </p:cNvGrpSpPr>
          <p:nvPr/>
        </p:nvGrpSpPr>
        <p:grpSpPr bwMode="auto">
          <a:xfrm>
            <a:off x="5608638" y="1341438"/>
            <a:ext cx="3535362" cy="2593975"/>
            <a:chOff x="199" y="889"/>
            <a:chExt cx="2227" cy="1634"/>
          </a:xfrm>
        </p:grpSpPr>
        <p:sp>
          <p:nvSpPr>
            <p:cNvPr id="10248" name="Text Box 15"/>
            <p:cNvSpPr txBox="1">
              <a:spLocks noChangeArrowheads="1"/>
            </p:cNvSpPr>
            <p:nvPr/>
          </p:nvSpPr>
          <p:spPr bwMode="auto">
            <a:xfrm>
              <a:off x="1542" y="2292"/>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D</a:t>
              </a:r>
              <a:endParaRPr lang="ru-RU" altLang="ru-RU"/>
            </a:p>
          </p:txBody>
        </p:sp>
        <p:sp>
          <p:nvSpPr>
            <p:cNvPr id="10249" name="Text Box 14"/>
            <p:cNvSpPr txBox="1">
              <a:spLocks noChangeArrowheads="1"/>
            </p:cNvSpPr>
            <p:nvPr/>
          </p:nvSpPr>
          <p:spPr bwMode="auto">
            <a:xfrm>
              <a:off x="426" y="2292"/>
              <a:ext cx="32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p>
          </p:txBody>
        </p:sp>
        <p:sp>
          <p:nvSpPr>
            <p:cNvPr id="10250" name="Text Box 16"/>
            <p:cNvSpPr txBox="1">
              <a:spLocks noChangeArrowheads="1"/>
            </p:cNvSpPr>
            <p:nvPr/>
          </p:nvSpPr>
          <p:spPr bwMode="auto">
            <a:xfrm>
              <a:off x="2041" y="1752"/>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С</a:t>
              </a:r>
            </a:p>
          </p:txBody>
        </p:sp>
        <p:sp>
          <p:nvSpPr>
            <p:cNvPr id="10251" name="Text Box 18"/>
            <p:cNvSpPr txBox="1">
              <a:spLocks noChangeArrowheads="1"/>
            </p:cNvSpPr>
            <p:nvPr/>
          </p:nvSpPr>
          <p:spPr bwMode="auto">
            <a:xfrm>
              <a:off x="884" y="1706"/>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B</a:t>
              </a:r>
              <a:endParaRPr lang="ru-RU" altLang="ru-RU"/>
            </a:p>
          </p:txBody>
        </p:sp>
        <p:sp>
          <p:nvSpPr>
            <p:cNvPr id="10252" name="AutoShape 9"/>
            <p:cNvSpPr>
              <a:spLocks noChangeArrowheads="1"/>
            </p:cNvSpPr>
            <p:nvPr/>
          </p:nvSpPr>
          <p:spPr bwMode="auto">
            <a:xfrm>
              <a:off x="612" y="1888"/>
              <a:ext cx="1451" cy="408"/>
            </a:xfrm>
            <a:prstGeom prst="parallelogram">
              <a:avLst>
                <a:gd name="adj" fmla="val 125000"/>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0253" name="Text Box 15"/>
            <p:cNvSpPr txBox="1">
              <a:spLocks noChangeArrowheads="1"/>
            </p:cNvSpPr>
            <p:nvPr/>
          </p:nvSpPr>
          <p:spPr bwMode="auto">
            <a:xfrm>
              <a:off x="1315" y="1475"/>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D</a:t>
              </a:r>
              <a:r>
                <a:rPr lang="ru-RU" altLang="ru-RU" baseline="-25000"/>
                <a:t>1</a:t>
              </a:r>
              <a:endParaRPr lang="ru-RU" altLang="ru-RU"/>
            </a:p>
          </p:txBody>
        </p:sp>
        <p:sp>
          <p:nvSpPr>
            <p:cNvPr id="10254" name="Text Box 14"/>
            <p:cNvSpPr txBox="1">
              <a:spLocks noChangeArrowheads="1"/>
            </p:cNvSpPr>
            <p:nvPr/>
          </p:nvSpPr>
          <p:spPr bwMode="auto">
            <a:xfrm>
              <a:off x="199" y="1475"/>
              <a:ext cx="32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0255" name="Text Box 16"/>
            <p:cNvSpPr txBox="1">
              <a:spLocks noChangeArrowheads="1"/>
            </p:cNvSpPr>
            <p:nvPr/>
          </p:nvSpPr>
          <p:spPr bwMode="auto">
            <a:xfrm>
              <a:off x="1814" y="935"/>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С</a:t>
              </a:r>
              <a:r>
                <a:rPr lang="ru-RU" altLang="ru-RU" baseline="-25000"/>
                <a:t>1</a:t>
              </a:r>
              <a:endParaRPr lang="ru-RU" altLang="ru-RU"/>
            </a:p>
          </p:txBody>
        </p:sp>
        <p:sp>
          <p:nvSpPr>
            <p:cNvPr id="10256" name="Text Box 18"/>
            <p:cNvSpPr txBox="1">
              <a:spLocks noChangeArrowheads="1"/>
            </p:cNvSpPr>
            <p:nvPr/>
          </p:nvSpPr>
          <p:spPr bwMode="auto">
            <a:xfrm>
              <a:off x="657" y="889"/>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B</a:t>
              </a:r>
              <a:r>
                <a:rPr lang="ru-RU" altLang="ru-RU" baseline="-25000"/>
                <a:t>1</a:t>
              </a:r>
              <a:endParaRPr lang="ru-RU" altLang="ru-RU"/>
            </a:p>
          </p:txBody>
        </p:sp>
        <p:sp>
          <p:nvSpPr>
            <p:cNvPr id="10257" name="AutoShape 14"/>
            <p:cNvSpPr>
              <a:spLocks noChangeArrowheads="1"/>
            </p:cNvSpPr>
            <p:nvPr/>
          </p:nvSpPr>
          <p:spPr bwMode="auto">
            <a:xfrm>
              <a:off x="385" y="1071"/>
              <a:ext cx="1451" cy="408"/>
            </a:xfrm>
            <a:prstGeom prst="parallelogram">
              <a:avLst>
                <a:gd name="adj" fmla="val 12500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0258" name="Line 15"/>
            <p:cNvSpPr>
              <a:spLocks noChangeShapeType="1"/>
            </p:cNvSpPr>
            <p:nvPr/>
          </p:nvSpPr>
          <p:spPr bwMode="auto">
            <a:xfrm>
              <a:off x="385" y="1480"/>
              <a:ext cx="227" cy="81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0259" name="Line 16"/>
            <p:cNvSpPr>
              <a:spLocks noChangeShapeType="1"/>
            </p:cNvSpPr>
            <p:nvPr/>
          </p:nvSpPr>
          <p:spPr bwMode="auto">
            <a:xfrm>
              <a:off x="1329" y="1479"/>
              <a:ext cx="227" cy="81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0260" name="Line 17"/>
            <p:cNvSpPr>
              <a:spLocks noChangeShapeType="1"/>
            </p:cNvSpPr>
            <p:nvPr/>
          </p:nvSpPr>
          <p:spPr bwMode="auto">
            <a:xfrm>
              <a:off x="1837" y="1071"/>
              <a:ext cx="227" cy="81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0261" name="Line 18"/>
            <p:cNvSpPr>
              <a:spLocks noChangeShapeType="1"/>
            </p:cNvSpPr>
            <p:nvPr/>
          </p:nvSpPr>
          <p:spPr bwMode="auto">
            <a:xfrm>
              <a:off x="890" y="1071"/>
              <a:ext cx="227" cy="81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0262" name="Line 19"/>
            <p:cNvSpPr>
              <a:spLocks noChangeShapeType="1"/>
            </p:cNvSpPr>
            <p:nvPr/>
          </p:nvSpPr>
          <p:spPr bwMode="auto">
            <a:xfrm>
              <a:off x="608" y="2296"/>
              <a:ext cx="953"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0263" name="Line 20"/>
            <p:cNvSpPr>
              <a:spLocks noChangeShapeType="1"/>
            </p:cNvSpPr>
            <p:nvPr/>
          </p:nvSpPr>
          <p:spPr bwMode="auto">
            <a:xfrm flipH="1">
              <a:off x="1556" y="1888"/>
              <a:ext cx="508" cy="40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499"/>
                                          </p:stCondLst>
                                        </p:cTn>
                                        <p:tgtEl>
                                          <p:spTgt spid="5"/>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nodeType="afterEffect">
                                  <p:stCondLst>
                                    <p:cond delay="0"/>
                                  </p:stCondLst>
                                  <p:childTnLst>
                                    <p:set>
                                      <p:cBhvr>
                                        <p:cTn id="12" dur="1" fill="hold">
                                          <p:stCondLst>
                                            <p:cond delay="499"/>
                                          </p:stCondLst>
                                        </p:cTn>
                                        <p:tgtEl>
                                          <p:spTgt spid="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367">
                                            <p:txEl>
                                              <p:pRg st="0" end="0"/>
                                            </p:txEl>
                                          </p:spTgt>
                                        </p:tgtEl>
                                        <p:attrNameLst>
                                          <p:attrName>style.visibility</p:attrName>
                                        </p:attrNameLst>
                                      </p:cBhvr>
                                      <p:to>
                                        <p:strVal val="visible"/>
                                      </p:to>
                                    </p:set>
                                    <p:animEffect transition="in" filter="wipe(up)">
                                      <p:cBhvr>
                                        <p:cTn id="17" dur="500"/>
                                        <p:tgtEl>
                                          <p:spTgt spid="103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67"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Усеченная пирамида</a:t>
            </a:r>
            <a:r>
              <a:rPr lang="ru-RU" altLang="ru-RU" smtClean="0"/>
              <a:t>.</a:t>
            </a:r>
          </a:p>
        </p:txBody>
      </p:sp>
      <p:sp>
        <p:nvSpPr>
          <p:cNvPr id="4301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5382" name="Text Box 22"/>
          <p:cNvSpPr txBox="1">
            <a:spLocks noChangeArrowheads="1"/>
          </p:cNvSpPr>
          <p:nvPr/>
        </p:nvSpPr>
        <p:spPr bwMode="auto">
          <a:xfrm>
            <a:off x="468313" y="1420813"/>
            <a:ext cx="74168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3200">
                <a:solidFill>
                  <a:schemeClr val="accent2"/>
                </a:solidFill>
                <a:latin typeface="Cambria" pitchFamily="18" charset="0"/>
              </a:rPr>
              <a:t>Усеченная пирамида называется </a:t>
            </a:r>
            <a:r>
              <a:rPr lang="ru-RU" altLang="ru-RU" sz="3200">
                <a:solidFill>
                  <a:schemeClr val="hlink"/>
                </a:solidFill>
                <a:latin typeface="Cambria" pitchFamily="18" charset="0"/>
              </a:rPr>
              <a:t>правильной,</a:t>
            </a:r>
            <a:r>
              <a:rPr lang="ru-RU" altLang="ru-RU" sz="3200">
                <a:solidFill>
                  <a:schemeClr val="accent2"/>
                </a:solidFill>
                <a:latin typeface="Cambria" pitchFamily="18" charset="0"/>
              </a:rPr>
              <a:t> если она получена сечением правильной пирамиды плоскостью, параллельной основанию.</a:t>
            </a:r>
          </a:p>
        </p:txBody>
      </p:sp>
      <p:grpSp>
        <p:nvGrpSpPr>
          <p:cNvPr id="2" name="Group 28"/>
          <p:cNvGrpSpPr>
            <a:grpSpLocks/>
          </p:cNvGrpSpPr>
          <p:nvPr/>
        </p:nvGrpSpPr>
        <p:grpSpPr bwMode="auto">
          <a:xfrm>
            <a:off x="4716463" y="3933825"/>
            <a:ext cx="3317875" cy="1971675"/>
            <a:chOff x="2965" y="1990"/>
            <a:chExt cx="2090" cy="1242"/>
          </a:xfrm>
        </p:grpSpPr>
        <p:grpSp>
          <p:nvGrpSpPr>
            <p:cNvPr id="43020" name="Group 23"/>
            <p:cNvGrpSpPr>
              <a:grpSpLocks/>
            </p:cNvGrpSpPr>
            <p:nvPr/>
          </p:nvGrpSpPr>
          <p:grpSpPr bwMode="auto">
            <a:xfrm>
              <a:off x="2965" y="1990"/>
              <a:ext cx="2086" cy="1239"/>
              <a:chOff x="2562" y="2463"/>
              <a:chExt cx="2359" cy="1557"/>
            </a:xfrm>
          </p:grpSpPr>
          <p:sp>
            <p:nvSpPr>
              <p:cNvPr id="43024" name="Freeform 24"/>
              <p:cNvSpPr>
                <a:spLocks/>
              </p:cNvSpPr>
              <p:nvPr/>
            </p:nvSpPr>
            <p:spPr bwMode="auto">
              <a:xfrm flipH="1">
                <a:off x="4060" y="2704"/>
                <a:ext cx="861" cy="1316"/>
              </a:xfrm>
              <a:custGeom>
                <a:avLst/>
                <a:gdLst>
                  <a:gd name="T0" fmla="*/ 585 w 862"/>
                  <a:gd name="T1" fmla="*/ 1316 h 1316"/>
                  <a:gd name="T2" fmla="*/ 857 w 862"/>
                  <a:gd name="T3" fmla="*/ 227 h 1316"/>
                  <a:gd name="T4" fmla="*/ 540 w 862"/>
                  <a:gd name="T5" fmla="*/ 0 h 1316"/>
                  <a:gd name="T6" fmla="*/ 0 w 862"/>
                  <a:gd name="T7" fmla="*/ 862 h 1316"/>
                  <a:gd name="T8" fmla="*/ 585 w 862"/>
                  <a:gd name="T9" fmla="*/ 1316 h 1316"/>
                  <a:gd name="T10" fmla="*/ 0 60000 65536"/>
                  <a:gd name="T11" fmla="*/ 0 60000 65536"/>
                  <a:gd name="T12" fmla="*/ 0 60000 65536"/>
                  <a:gd name="T13" fmla="*/ 0 60000 65536"/>
                  <a:gd name="T14" fmla="*/ 0 60000 65536"/>
                  <a:gd name="T15" fmla="*/ 0 w 862"/>
                  <a:gd name="T16" fmla="*/ 0 h 1316"/>
                  <a:gd name="T17" fmla="*/ 862 w 862"/>
                  <a:gd name="T18" fmla="*/ 1316 h 1316"/>
                </a:gdLst>
                <a:ahLst/>
                <a:cxnLst>
                  <a:cxn ang="T10">
                    <a:pos x="T0" y="T1"/>
                  </a:cxn>
                  <a:cxn ang="T11">
                    <a:pos x="T2" y="T3"/>
                  </a:cxn>
                  <a:cxn ang="T12">
                    <a:pos x="T4" y="T5"/>
                  </a:cxn>
                  <a:cxn ang="T13">
                    <a:pos x="T6" y="T7"/>
                  </a:cxn>
                  <a:cxn ang="T14">
                    <a:pos x="T8" y="T9"/>
                  </a:cxn>
                </a:cxnLst>
                <a:rect l="T15" t="T16" r="T17" b="T18"/>
                <a:pathLst>
                  <a:path w="862" h="1316">
                    <a:moveTo>
                      <a:pt x="590" y="1316"/>
                    </a:moveTo>
                    <a:lnTo>
                      <a:pt x="862" y="227"/>
                    </a:lnTo>
                    <a:lnTo>
                      <a:pt x="545" y="0"/>
                    </a:lnTo>
                    <a:lnTo>
                      <a:pt x="0" y="862"/>
                    </a:lnTo>
                    <a:lnTo>
                      <a:pt x="590" y="1316"/>
                    </a:lnTo>
                    <a:close/>
                  </a:path>
                </a:pathLst>
              </a:custGeom>
              <a:gradFill rotWithShape="1">
                <a:gsLst>
                  <a:gs pos="0">
                    <a:srgbClr val="FF9999"/>
                  </a:gs>
                  <a:gs pos="50000">
                    <a:srgbClr val="FFCC00"/>
                  </a:gs>
                  <a:gs pos="100000">
                    <a:srgbClr val="FF9999"/>
                  </a:gs>
                </a:gsLst>
                <a:lin ang="5400000" scaled="1"/>
              </a:gradFill>
              <a:ln w="9525">
                <a:solidFill>
                  <a:srgbClr val="C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43025" name="Group 25"/>
              <p:cNvGrpSpPr>
                <a:grpSpLocks/>
              </p:cNvGrpSpPr>
              <p:nvPr/>
            </p:nvGrpSpPr>
            <p:grpSpPr bwMode="auto">
              <a:xfrm>
                <a:off x="2562" y="2463"/>
                <a:ext cx="1821" cy="1557"/>
                <a:chOff x="2562" y="2463"/>
                <a:chExt cx="1821" cy="1557"/>
              </a:xfrm>
            </p:grpSpPr>
            <p:sp>
              <p:nvSpPr>
                <p:cNvPr id="43026" name="Freeform 34"/>
                <p:cNvSpPr>
                  <a:spLocks/>
                </p:cNvSpPr>
                <p:nvPr/>
              </p:nvSpPr>
              <p:spPr bwMode="auto">
                <a:xfrm>
                  <a:off x="3107" y="2463"/>
                  <a:ext cx="1276" cy="477"/>
                </a:xfrm>
                <a:custGeom>
                  <a:avLst/>
                  <a:gdLst>
                    <a:gd name="T0" fmla="*/ 0 w 2358"/>
                    <a:gd name="T1" fmla="*/ 18 h 907"/>
                    <a:gd name="T2" fmla="*/ 28 w 2358"/>
                    <a:gd name="T3" fmla="*/ 36 h 907"/>
                    <a:gd name="T4" fmla="*/ 82 w 2358"/>
                    <a:gd name="T5" fmla="*/ 36 h 907"/>
                    <a:gd name="T6" fmla="*/ 109 w 2358"/>
                    <a:gd name="T7" fmla="*/ 18 h 907"/>
                    <a:gd name="T8" fmla="*/ 82 w 2358"/>
                    <a:gd name="T9" fmla="*/ 0 h 907"/>
                    <a:gd name="T10" fmla="*/ 28 w 2358"/>
                    <a:gd name="T11" fmla="*/ 0 h 907"/>
                    <a:gd name="T12" fmla="*/ 0 w 2358"/>
                    <a:gd name="T13" fmla="*/ 18 h 907"/>
                    <a:gd name="T14" fmla="*/ 0 60000 65536"/>
                    <a:gd name="T15" fmla="*/ 0 60000 65536"/>
                    <a:gd name="T16" fmla="*/ 0 60000 65536"/>
                    <a:gd name="T17" fmla="*/ 0 60000 65536"/>
                    <a:gd name="T18" fmla="*/ 0 60000 65536"/>
                    <a:gd name="T19" fmla="*/ 0 60000 65536"/>
                    <a:gd name="T20" fmla="*/ 0 60000 65536"/>
                    <a:gd name="T21" fmla="*/ 0 w 2358"/>
                    <a:gd name="T22" fmla="*/ 0 h 907"/>
                    <a:gd name="T23" fmla="*/ 2358 w 2358"/>
                    <a:gd name="T24" fmla="*/ 907 h 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8" h="907">
                      <a:moveTo>
                        <a:pt x="0" y="454"/>
                      </a:moveTo>
                      <a:lnTo>
                        <a:pt x="589" y="907"/>
                      </a:lnTo>
                      <a:lnTo>
                        <a:pt x="1769" y="907"/>
                      </a:lnTo>
                      <a:lnTo>
                        <a:pt x="2358" y="454"/>
                      </a:lnTo>
                      <a:lnTo>
                        <a:pt x="1769" y="0"/>
                      </a:lnTo>
                      <a:lnTo>
                        <a:pt x="589" y="0"/>
                      </a:lnTo>
                      <a:lnTo>
                        <a:pt x="0" y="454"/>
                      </a:lnTo>
                      <a:close/>
                    </a:path>
                  </a:pathLst>
                </a:custGeom>
                <a:gradFill rotWithShape="1">
                  <a:gsLst>
                    <a:gs pos="0">
                      <a:srgbClr val="FF9999"/>
                    </a:gs>
                    <a:gs pos="50000">
                      <a:srgbClr val="FFCC00"/>
                    </a:gs>
                    <a:gs pos="100000">
                      <a:srgbClr val="FF9999"/>
                    </a:gs>
                  </a:gsLst>
                  <a:lin ang="5400000" scaled="1"/>
                </a:gradFill>
                <a:ln w="9525">
                  <a:solidFill>
                    <a:srgbClr val="C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3027" name="Freeform 26"/>
                <p:cNvSpPr>
                  <a:spLocks/>
                </p:cNvSpPr>
                <p:nvPr/>
              </p:nvSpPr>
              <p:spPr bwMode="auto">
                <a:xfrm>
                  <a:off x="2562" y="2704"/>
                  <a:ext cx="862" cy="1316"/>
                </a:xfrm>
                <a:custGeom>
                  <a:avLst/>
                  <a:gdLst>
                    <a:gd name="T0" fmla="*/ 590 w 862"/>
                    <a:gd name="T1" fmla="*/ 1316 h 1316"/>
                    <a:gd name="T2" fmla="*/ 862 w 862"/>
                    <a:gd name="T3" fmla="*/ 227 h 1316"/>
                    <a:gd name="T4" fmla="*/ 545 w 862"/>
                    <a:gd name="T5" fmla="*/ 0 h 1316"/>
                    <a:gd name="T6" fmla="*/ 0 w 862"/>
                    <a:gd name="T7" fmla="*/ 862 h 1316"/>
                    <a:gd name="T8" fmla="*/ 590 w 862"/>
                    <a:gd name="T9" fmla="*/ 1316 h 1316"/>
                    <a:gd name="T10" fmla="*/ 0 60000 65536"/>
                    <a:gd name="T11" fmla="*/ 0 60000 65536"/>
                    <a:gd name="T12" fmla="*/ 0 60000 65536"/>
                    <a:gd name="T13" fmla="*/ 0 60000 65536"/>
                    <a:gd name="T14" fmla="*/ 0 60000 65536"/>
                    <a:gd name="T15" fmla="*/ 0 w 862"/>
                    <a:gd name="T16" fmla="*/ 0 h 1316"/>
                    <a:gd name="T17" fmla="*/ 862 w 862"/>
                    <a:gd name="T18" fmla="*/ 1316 h 1316"/>
                  </a:gdLst>
                  <a:ahLst/>
                  <a:cxnLst>
                    <a:cxn ang="T10">
                      <a:pos x="T0" y="T1"/>
                    </a:cxn>
                    <a:cxn ang="T11">
                      <a:pos x="T2" y="T3"/>
                    </a:cxn>
                    <a:cxn ang="T12">
                      <a:pos x="T4" y="T5"/>
                    </a:cxn>
                    <a:cxn ang="T13">
                      <a:pos x="T6" y="T7"/>
                    </a:cxn>
                    <a:cxn ang="T14">
                      <a:pos x="T8" y="T9"/>
                    </a:cxn>
                  </a:cxnLst>
                  <a:rect l="T15" t="T16" r="T17" b="T18"/>
                  <a:pathLst>
                    <a:path w="862" h="1316">
                      <a:moveTo>
                        <a:pt x="590" y="1316"/>
                      </a:moveTo>
                      <a:lnTo>
                        <a:pt x="862" y="227"/>
                      </a:lnTo>
                      <a:lnTo>
                        <a:pt x="545" y="0"/>
                      </a:lnTo>
                      <a:lnTo>
                        <a:pt x="0" y="862"/>
                      </a:lnTo>
                      <a:lnTo>
                        <a:pt x="590" y="1316"/>
                      </a:lnTo>
                      <a:close/>
                    </a:path>
                  </a:pathLst>
                </a:custGeom>
                <a:gradFill rotWithShape="1">
                  <a:gsLst>
                    <a:gs pos="0">
                      <a:srgbClr val="FF9999"/>
                    </a:gs>
                    <a:gs pos="50000">
                      <a:srgbClr val="FFCC00"/>
                    </a:gs>
                    <a:gs pos="100000">
                      <a:srgbClr val="FF9999"/>
                    </a:gs>
                  </a:gsLst>
                  <a:lin ang="5400000" scaled="1"/>
                </a:gradFill>
                <a:ln w="9525">
                  <a:solidFill>
                    <a:srgbClr val="C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3028" name="Freeform 27"/>
                <p:cNvSpPr>
                  <a:spLocks/>
                </p:cNvSpPr>
                <p:nvPr/>
              </p:nvSpPr>
              <p:spPr bwMode="auto">
                <a:xfrm>
                  <a:off x="3152" y="2931"/>
                  <a:ext cx="1180" cy="1089"/>
                </a:xfrm>
                <a:custGeom>
                  <a:avLst/>
                  <a:gdLst>
                    <a:gd name="T0" fmla="*/ 0 w 1180"/>
                    <a:gd name="T1" fmla="*/ 1089 h 1089"/>
                    <a:gd name="T2" fmla="*/ 272 w 1180"/>
                    <a:gd name="T3" fmla="*/ 0 h 1089"/>
                    <a:gd name="T4" fmla="*/ 907 w 1180"/>
                    <a:gd name="T5" fmla="*/ 0 h 1089"/>
                    <a:gd name="T6" fmla="*/ 1180 w 1180"/>
                    <a:gd name="T7" fmla="*/ 1089 h 1089"/>
                    <a:gd name="T8" fmla="*/ 0 w 1180"/>
                    <a:gd name="T9" fmla="*/ 1089 h 1089"/>
                    <a:gd name="T10" fmla="*/ 0 60000 65536"/>
                    <a:gd name="T11" fmla="*/ 0 60000 65536"/>
                    <a:gd name="T12" fmla="*/ 0 60000 65536"/>
                    <a:gd name="T13" fmla="*/ 0 60000 65536"/>
                    <a:gd name="T14" fmla="*/ 0 60000 65536"/>
                    <a:gd name="T15" fmla="*/ 0 w 1180"/>
                    <a:gd name="T16" fmla="*/ 0 h 1089"/>
                    <a:gd name="T17" fmla="*/ 1180 w 1180"/>
                    <a:gd name="T18" fmla="*/ 1089 h 1089"/>
                  </a:gdLst>
                  <a:ahLst/>
                  <a:cxnLst>
                    <a:cxn ang="T10">
                      <a:pos x="T0" y="T1"/>
                    </a:cxn>
                    <a:cxn ang="T11">
                      <a:pos x="T2" y="T3"/>
                    </a:cxn>
                    <a:cxn ang="T12">
                      <a:pos x="T4" y="T5"/>
                    </a:cxn>
                    <a:cxn ang="T13">
                      <a:pos x="T6" y="T7"/>
                    </a:cxn>
                    <a:cxn ang="T14">
                      <a:pos x="T8" y="T9"/>
                    </a:cxn>
                  </a:cxnLst>
                  <a:rect l="T15" t="T16" r="T17" b="T18"/>
                  <a:pathLst>
                    <a:path w="1180" h="1089">
                      <a:moveTo>
                        <a:pt x="0" y="1089"/>
                      </a:moveTo>
                      <a:lnTo>
                        <a:pt x="272" y="0"/>
                      </a:lnTo>
                      <a:lnTo>
                        <a:pt x="907" y="0"/>
                      </a:lnTo>
                      <a:lnTo>
                        <a:pt x="1180" y="1089"/>
                      </a:lnTo>
                      <a:lnTo>
                        <a:pt x="0" y="1089"/>
                      </a:lnTo>
                      <a:close/>
                    </a:path>
                  </a:pathLst>
                </a:custGeom>
                <a:gradFill rotWithShape="1">
                  <a:gsLst>
                    <a:gs pos="0">
                      <a:srgbClr val="FF9999"/>
                    </a:gs>
                    <a:gs pos="50000">
                      <a:srgbClr val="FFCC00"/>
                    </a:gs>
                    <a:gs pos="100000">
                      <a:srgbClr val="FF9999"/>
                    </a:gs>
                  </a:gsLst>
                  <a:lin ang="5400000" scaled="1"/>
                </a:gradFill>
                <a:ln w="9525">
                  <a:solidFill>
                    <a:srgbClr val="C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43029" name="Group 28"/>
                <p:cNvGrpSpPr>
                  <a:grpSpLocks/>
                </p:cNvGrpSpPr>
                <p:nvPr/>
              </p:nvGrpSpPr>
              <p:grpSpPr bwMode="auto">
                <a:xfrm>
                  <a:off x="3152" y="2478"/>
                  <a:ext cx="1180" cy="635"/>
                  <a:chOff x="3152" y="2478"/>
                  <a:chExt cx="1180" cy="635"/>
                </a:xfrm>
              </p:grpSpPr>
              <p:sp>
                <p:nvSpPr>
                  <p:cNvPr id="43030" name="Line 32"/>
                  <p:cNvSpPr>
                    <a:spLocks noChangeShapeType="1"/>
                  </p:cNvSpPr>
                  <p:nvPr/>
                </p:nvSpPr>
                <p:spPr bwMode="auto">
                  <a:xfrm flipV="1">
                    <a:off x="3152" y="2478"/>
                    <a:ext cx="272" cy="635"/>
                  </a:xfrm>
                  <a:prstGeom prst="line">
                    <a:avLst/>
                  </a:prstGeom>
                  <a:noFill/>
                  <a:ln w="19050">
                    <a:solidFill>
                      <a:srgbClr val="C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43031" name="Line 33"/>
                  <p:cNvSpPr>
                    <a:spLocks noChangeShapeType="1"/>
                  </p:cNvSpPr>
                  <p:nvPr/>
                </p:nvSpPr>
                <p:spPr bwMode="auto">
                  <a:xfrm flipH="1" flipV="1">
                    <a:off x="4059" y="2478"/>
                    <a:ext cx="273" cy="635"/>
                  </a:xfrm>
                  <a:prstGeom prst="line">
                    <a:avLst/>
                  </a:prstGeom>
                  <a:noFill/>
                  <a:ln w="19050">
                    <a:solidFill>
                      <a:srgbClr val="C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grpSp>
        </p:grpSp>
        <p:sp>
          <p:nvSpPr>
            <p:cNvPr id="31" name="Полилиния 30"/>
            <p:cNvSpPr/>
            <p:nvPr/>
          </p:nvSpPr>
          <p:spPr>
            <a:xfrm>
              <a:off x="2965" y="2500"/>
              <a:ext cx="2075" cy="369"/>
            </a:xfrm>
            <a:custGeom>
              <a:avLst/>
              <a:gdLst>
                <a:gd name="connsiteX0" fmla="*/ 0 w 3293615"/>
                <a:gd name="connsiteY0" fmla="*/ 585926 h 585926"/>
                <a:gd name="connsiteX1" fmla="*/ 834501 w 3293615"/>
                <a:gd name="connsiteY1" fmla="*/ 0 h 585926"/>
                <a:gd name="connsiteX2" fmla="*/ 2476870 w 3293615"/>
                <a:gd name="connsiteY2" fmla="*/ 0 h 585926"/>
                <a:gd name="connsiteX3" fmla="*/ 3293615 w 3293615"/>
                <a:gd name="connsiteY3" fmla="*/ 568171 h 585926"/>
              </a:gdLst>
              <a:ahLst/>
              <a:cxnLst>
                <a:cxn ang="0">
                  <a:pos x="connsiteX0" y="connsiteY0"/>
                </a:cxn>
                <a:cxn ang="0">
                  <a:pos x="connsiteX1" y="connsiteY1"/>
                </a:cxn>
                <a:cxn ang="0">
                  <a:pos x="connsiteX2" y="connsiteY2"/>
                </a:cxn>
                <a:cxn ang="0">
                  <a:pos x="connsiteX3" y="connsiteY3"/>
                </a:cxn>
              </a:cxnLst>
              <a:rect l="l" t="t" r="r" b="b"/>
              <a:pathLst>
                <a:path w="3293615" h="585926">
                  <a:moveTo>
                    <a:pt x="0" y="585926"/>
                  </a:moveTo>
                  <a:lnTo>
                    <a:pt x="834501" y="0"/>
                  </a:lnTo>
                  <a:lnTo>
                    <a:pt x="2476870" y="0"/>
                  </a:lnTo>
                  <a:lnTo>
                    <a:pt x="3293615" y="568171"/>
                  </a:lnTo>
                </a:path>
              </a:pathLst>
            </a:cu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32" name="Полилиния 31"/>
            <p:cNvSpPr/>
            <p:nvPr/>
          </p:nvSpPr>
          <p:spPr>
            <a:xfrm>
              <a:off x="2969" y="2869"/>
              <a:ext cx="2086" cy="363"/>
            </a:xfrm>
            <a:custGeom>
              <a:avLst/>
              <a:gdLst>
                <a:gd name="connsiteX0" fmla="*/ 0 w 3311371"/>
                <a:gd name="connsiteY0" fmla="*/ 0 h 577048"/>
                <a:gd name="connsiteX1" fmla="*/ 816745 w 3311371"/>
                <a:gd name="connsiteY1" fmla="*/ 577048 h 577048"/>
                <a:gd name="connsiteX2" fmla="*/ 2485747 w 3311371"/>
                <a:gd name="connsiteY2" fmla="*/ 577048 h 577048"/>
                <a:gd name="connsiteX3" fmla="*/ 3311371 w 3311371"/>
                <a:gd name="connsiteY3" fmla="*/ 0 h 577048"/>
              </a:gdLst>
              <a:ahLst/>
              <a:cxnLst>
                <a:cxn ang="0">
                  <a:pos x="connsiteX0" y="connsiteY0"/>
                </a:cxn>
                <a:cxn ang="0">
                  <a:pos x="connsiteX1" y="connsiteY1"/>
                </a:cxn>
                <a:cxn ang="0">
                  <a:pos x="connsiteX2" y="connsiteY2"/>
                </a:cxn>
                <a:cxn ang="0">
                  <a:pos x="connsiteX3" y="connsiteY3"/>
                </a:cxn>
              </a:cxnLst>
              <a:rect l="l" t="t" r="r" b="b"/>
              <a:pathLst>
                <a:path w="3311371" h="577048">
                  <a:moveTo>
                    <a:pt x="0" y="0"/>
                  </a:moveTo>
                  <a:lnTo>
                    <a:pt x="816745" y="577048"/>
                  </a:lnTo>
                  <a:lnTo>
                    <a:pt x="2485747" y="577048"/>
                  </a:lnTo>
                  <a:lnTo>
                    <a:pt x="3311371" y="0"/>
                  </a:lnTo>
                </a:path>
              </a:pathLst>
            </a:custGeom>
            <a:ln w="28575">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33" name="Полилиния 32"/>
            <p:cNvSpPr/>
            <p:nvPr/>
          </p:nvSpPr>
          <p:spPr>
            <a:xfrm>
              <a:off x="3450" y="1991"/>
              <a:ext cx="1124" cy="375"/>
            </a:xfrm>
            <a:custGeom>
              <a:avLst/>
              <a:gdLst>
                <a:gd name="connsiteX0" fmla="*/ 0 w 1784412"/>
                <a:gd name="connsiteY0" fmla="*/ 310719 h 594804"/>
                <a:gd name="connsiteX1" fmla="*/ 443884 w 1784412"/>
                <a:gd name="connsiteY1" fmla="*/ 0 h 594804"/>
                <a:gd name="connsiteX2" fmla="*/ 1349406 w 1784412"/>
                <a:gd name="connsiteY2" fmla="*/ 0 h 594804"/>
                <a:gd name="connsiteX3" fmla="*/ 1784412 w 1784412"/>
                <a:gd name="connsiteY3" fmla="*/ 301841 h 594804"/>
                <a:gd name="connsiteX4" fmla="*/ 1349406 w 1784412"/>
                <a:gd name="connsiteY4" fmla="*/ 594804 h 594804"/>
                <a:gd name="connsiteX5" fmla="*/ 452761 w 1784412"/>
                <a:gd name="connsiteY5" fmla="*/ 594804 h 594804"/>
                <a:gd name="connsiteX6" fmla="*/ 0 w 1784412"/>
                <a:gd name="connsiteY6" fmla="*/ 310719 h 59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4412" h="594804">
                  <a:moveTo>
                    <a:pt x="0" y="310719"/>
                  </a:moveTo>
                  <a:lnTo>
                    <a:pt x="443884" y="0"/>
                  </a:lnTo>
                  <a:lnTo>
                    <a:pt x="1349406" y="0"/>
                  </a:lnTo>
                  <a:lnTo>
                    <a:pt x="1784412" y="301841"/>
                  </a:lnTo>
                  <a:lnTo>
                    <a:pt x="1349406" y="594804"/>
                  </a:lnTo>
                  <a:lnTo>
                    <a:pt x="452761" y="594804"/>
                  </a:lnTo>
                  <a:lnTo>
                    <a:pt x="0" y="310719"/>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grpSp>
      <p:sp>
        <p:nvSpPr>
          <p:cNvPr id="15401" name="Line 41"/>
          <p:cNvSpPr>
            <a:spLocks noChangeShapeType="1"/>
          </p:cNvSpPr>
          <p:nvPr/>
        </p:nvSpPr>
        <p:spPr bwMode="auto">
          <a:xfrm flipV="1">
            <a:off x="4076700" y="5534025"/>
            <a:ext cx="1819275" cy="414338"/>
          </a:xfrm>
          <a:prstGeom prst="line">
            <a:avLst/>
          </a:prstGeom>
          <a:noFill/>
          <a:ln w="28575">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grpSp>
        <p:nvGrpSpPr>
          <p:cNvPr id="6" name="Group 29"/>
          <p:cNvGrpSpPr>
            <a:grpSpLocks/>
          </p:cNvGrpSpPr>
          <p:nvPr/>
        </p:nvGrpSpPr>
        <p:grpSpPr bwMode="auto">
          <a:xfrm>
            <a:off x="5718175" y="4543425"/>
            <a:ext cx="695325" cy="1384300"/>
            <a:chOff x="3602" y="3301"/>
            <a:chExt cx="438" cy="872"/>
          </a:xfrm>
        </p:grpSpPr>
        <p:sp>
          <p:nvSpPr>
            <p:cNvPr id="43017" name="Line 36"/>
            <p:cNvSpPr>
              <a:spLocks noChangeShapeType="1"/>
            </p:cNvSpPr>
            <p:nvPr/>
          </p:nvSpPr>
          <p:spPr bwMode="auto">
            <a:xfrm flipH="1">
              <a:off x="3730" y="3301"/>
              <a:ext cx="8" cy="872"/>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0" name="Полилиния 29"/>
            <p:cNvSpPr/>
            <p:nvPr/>
          </p:nvSpPr>
          <p:spPr>
            <a:xfrm>
              <a:off x="3730" y="4032"/>
              <a:ext cx="118" cy="117"/>
            </a:xfrm>
            <a:custGeom>
              <a:avLst/>
              <a:gdLst>
                <a:gd name="connsiteX0" fmla="*/ 0 w 186431"/>
                <a:gd name="connsiteY0" fmla="*/ 0 h 186431"/>
                <a:gd name="connsiteX1" fmla="*/ 186431 w 186431"/>
                <a:gd name="connsiteY1" fmla="*/ 0 h 186431"/>
                <a:gd name="connsiteX2" fmla="*/ 186431 w 186431"/>
                <a:gd name="connsiteY2" fmla="*/ 186431 h 186431"/>
              </a:gdLst>
              <a:ahLst/>
              <a:cxnLst>
                <a:cxn ang="0">
                  <a:pos x="connsiteX0" y="connsiteY0"/>
                </a:cxn>
                <a:cxn ang="0">
                  <a:pos x="connsiteX1" y="connsiteY1"/>
                </a:cxn>
                <a:cxn ang="0">
                  <a:pos x="connsiteX2" y="connsiteY2"/>
                </a:cxn>
              </a:cxnLst>
              <a:rect l="l" t="t" r="r" b="b"/>
              <a:pathLst>
                <a:path w="186431" h="186431">
                  <a:moveTo>
                    <a:pt x="0" y="0"/>
                  </a:moveTo>
                  <a:lnTo>
                    <a:pt x="186431" y="0"/>
                  </a:lnTo>
                  <a:lnTo>
                    <a:pt x="186431" y="186431"/>
                  </a:lnTo>
                </a:path>
              </a:pathLst>
            </a:custGeom>
            <a:ln>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35" name="Text Box 40"/>
            <p:cNvSpPr txBox="1">
              <a:spLocks noChangeArrowheads="1"/>
            </p:cNvSpPr>
            <p:nvPr/>
          </p:nvSpPr>
          <p:spPr bwMode="auto">
            <a:xfrm>
              <a:off x="3702" y="3521"/>
              <a:ext cx="284" cy="369"/>
            </a:xfrm>
            <a:prstGeom prst="rect">
              <a:avLst/>
            </a:prstGeom>
            <a:noFill/>
            <a:ln w="9525">
              <a:noFill/>
              <a:miter lim="800000"/>
              <a:headEnd/>
              <a:tailEnd/>
            </a:ln>
            <a:effectLst>
              <a:outerShdw dist="17961" dir="2700000" algn="ctr" rotWithShape="0">
                <a:schemeClr val="tx1"/>
              </a:outerShdw>
            </a:effectLst>
          </p:spPr>
          <p:txBody>
            <a:bodyPr>
              <a:spAutoFit/>
            </a:bodyPr>
            <a:lstStyle/>
            <a:p>
              <a:pPr>
                <a:defRPr/>
              </a:pPr>
              <a:r>
                <a:rPr lang="en-US" sz="3200" b="1" dirty="0">
                  <a:ln>
                    <a:solidFill>
                      <a:srgbClr val="C00000"/>
                    </a:solidFill>
                  </a:ln>
                  <a:solidFill>
                    <a:srgbClr val="CC3399"/>
                  </a:solidFill>
                  <a:latin typeface="Monotype Corsiva" pitchFamily="66" charset="0"/>
                  <a:cs typeface="+mn-cs"/>
                </a:rPr>
                <a:t>d</a:t>
              </a:r>
              <a:endParaRPr lang="ru-RU" sz="3200" b="1" dirty="0">
                <a:ln>
                  <a:solidFill>
                    <a:srgbClr val="C00000"/>
                  </a:solidFill>
                </a:ln>
                <a:solidFill>
                  <a:srgbClr val="CC3399"/>
                </a:solidFill>
                <a:latin typeface="Monotype Corsiva" pitchFamily="66" charset="0"/>
                <a:cs typeface="+mn-cs"/>
              </a:endParaRPr>
            </a:p>
          </p:txBody>
        </p:sp>
      </p:grpSp>
      <p:sp>
        <p:nvSpPr>
          <p:cNvPr id="13371" name="Text Box 59"/>
          <p:cNvSpPr txBox="1">
            <a:spLocks noChangeArrowheads="1"/>
          </p:cNvSpPr>
          <p:nvPr/>
        </p:nvSpPr>
        <p:spPr bwMode="auto">
          <a:xfrm>
            <a:off x="2700338" y="5734050"/>
            <a:ext cx="14398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chemeClr val="accent2"/>
                </a:solidFill>
                <a:latin typeface="Monotype Corsiva" pitchFamily="66" charset="0"/>
              </a:rPr>
              <a:t>апофема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5382"/>
                                        </p:tgtEl>
                                        <p:attrNameLst>
                                          <p:attrName>style.visibility</p:attrName>
                                        </p:attrNameLst>
                                      </p:cBhvr>
                                      <p:to>
                                        <p:strVal val="visible"/>
                                      </p:to>
                                    </p:set>
                                    <p:anim calcmode="discrete" valueType="clr">
                                      <p:cBhvr override="childStyle">
                                        <p:cTn id="7" dur="80"/>
                                        <p:tgtEl>
                                          <p:spTgt spid="1538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82"/>
                                        </p:tgtEl>
                                        <p:attrNameLst>
                                          <p:attrName>fillcolor</p:attrName>
                                        </p:attrNameLst>
                                      </p:cBhvr>
                                      <p:tavLst>
                                        <p:tav tm="0">
                                          <p:val>
                                            <p:clrVal>
                                              <a:schemeClr val="accent2"/>
                                            </p:clrVal>
                                          </p:val>
                                        </p:tav>
                                        <p:tav tm="50000">
                                          <p:val>
                                            <p:clrVal>
                                              <a:schemeClr val="hlink"/>
                                            </p:clrVal>
                                          </p:val>
                                        </p:tav>
                                      </p:tavLst>
                                    </p:anim>
                                    <p:set>
                                      <p:cBhvr>
                                        <p:cTn id="9" dur="80"/>
                                        <p:tgtEl>
                                          <p:spTgt spid="15382"/>
                                        </p:tgtEl>
                                        <p:attrNameLst>
                                          <p:attrName>fill.type</p:attrName>
                                        </p:attrNameLst>
                                      </p:cBhvr>
                                      <p:to>
                                        <p:strVal val="solid"/>
                                      </p:to>
                                    </p:set>
                                  </p:childTnLst>
                                </p:cTn>
                              </p:par>
                            </p:childTnLst>
                          </p:cTn>
                        </p:par>
                        <p:par>
                          <p:cTn id="10" fill="hold" nodeType="afterGroup">
                            <p:stCondLst>
                              <p:cond delay="452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nodeType="afterGroup">
                            <p:stCondLst>
                              <p:cond delay="5020"/>
                            </p:stCondLst>
                            <p:childTnLst>
                              <p:par>
                                <p:cTn id="15" presetID="2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nodeType="afterGroup">
                            <p:stCondLst>
                              <p:cond delay="5520"/>
                            </p:stCondLst>
                            <p:childTnLst>
                              <p:par>
                                <p:cTn id="19" presetID="10" presetClass="entr" presetSubtype="0" fill="hold" grpId="0" nodeType="afterEffect">
                                  <p:stCondLst>
                                    <p:cond delay="0"/>
                                  </p:stCondLst>
                                  <p:childTnLst>
                                    <p:set>
                                      <p:cBhvr>
                                        <p:cTn id="20" dur="1" fill="hold">
                                          <p:stCondLst>
                                            <p:cond delay="0"/>
                                          </p:stCondLst>
                                        </p:cTn>
                                        <p:tgtEl>
                                          <p:spTgt spid="13371"/>
                                        </p:tgtEl>
                                        <p:attrNameLst>
                                          <p:attrName>style.visibility</p:attrName>
                                        </p:attrNameLst>
                                      </p:cBhvr>
                                      <p:to>
                                        <p:strVal val="visible"/>
                                      </p:to>
                                    </p:set>
                                    <p:animEffect transition="in" filter="fade">
                                      <p:cBhvr>
                                        <p:cTn id="21" dur="500"/>
                                        <p:tgtEl>
                                          <p:spTgt spid="13371"/>
                                        </p:tgtEl>
                                      </p:cBhvr>
                                    </p:animEffect>
                                  </p:childTnLst>
                                </p:cTn>
                              </p:par>
                            </p:childTnLst>
                          </p:cTn>
                        </p:par>
                        <p:par>
                          <p:cTn id="22" fill="hold" nodeType="afterGroup">
                            <p:stCondLst>
                              <p:cond delay="6020"/>
                            </p:stCondLst>
                            <p:childTnLst>
                              <p:par>
                                <p:cTn id="23" presetID="22" presetClass="entr" presetSubtype="8" fill="hold" grpId="0" nodeType="afterEffect">
                                  <p:stCondLst>
                                    <p:cond delay="0"/>
                                  </p:stCondLst>
                                  <p:childTnLst>
                                    <p:set>
                                      <p:cBhvr>
                                        <p:cTn id="24" dur="1" fill="hold">
                                          <p:stCondLst>
                                            <p:cond delay="0"/>
                                          </p:stCondLst>
                                        </p:cTn>
                                        <p:tgtEl>
                                          <p:spTgt spid="15401"/>
                                        </p:tgtEl>
                                        <p:attrNameLst>
                                          <p:attrName>style.visibility</p:attrName>
                                        </p:attrNameLst>
                                      </p:cBhvr>
                                      <p:to>
                                        <p:strVal val="visible"/>
                                      </p:to>
                                    </p:set>
                                    <p:animEffect transition="in" filter="wipe(left)">
                                      <p:cBhvr>
                                        <p:cTn id="25" dur="500"/>
                                        <p:tgtEl>
                                          <p:spTgt spid="15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2" grpId="0"/>
      <p:bldP spid="15401" grpId="0" animBg="1"/>
      <p:bldP spid="1337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Усеченная пирамида</a:t>
            </a:r>
            <a:r>
              <a:rPr lang="ru-RU" altLang="ru-RU" smtClean="0"/>
              <a:t>.</a:t>
            </a:r>
          </a:p>
        </p:txBody>
      </p:sp>
      <p:sp>
        <p:nvSpPr>
          <p:cNvPr id="4403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30"/>
          <p:cNvGrpSpPr>
            <a:grpSpLocks/>
          </p:cNvGrpSpPr>
          <p:nvPr/>
        </p:nvGrpSpPr>
        <p:grpSpPr bwMode="auto">
          <a:xfrm>
            <a:off x="5508625" y="3357563"/>
            <a:ext cx="3221038" cy="2381250"/>
            <a:chOff x="3192" y="2302"/>
            <a:chExt cx="2029" cy="1500"/>
          </a:xfrm>
        </p:grpSpPr>
        <p:grpSp>
          <p:nvGrpSpPr>
            <p:cNvPr id="44048" name="Group 29"/>
            <p:cNvGrpSpPr>
              <a:grpSpLocks/>
            </p:cNvGrpSpPr>
            <p:nvPr/>
          </p:nvGrpSpPr>
          <p:grpSpPr bwMode="auto">
            <a:xfrm>
              <a:off x="3192" y="2302"/>
              <a:ext cx="2029" cy="1500"/>
              <a:chOff x="3192" y="2296"/>
              <a:chExt cx="2029" cy="1500"/>
            </a:xfrm>
          </p:grpSpPr>
          <p:grpSp>
            <p:nvGrpSpPr>
              <p:cNvPr id="44050" name="Group 12"/>
              <p:cNvGrpSpPr>
                <a:grpSpLocks/>
              </p:cNvGrpSpPr>
              <p:nvPr/>
            </p:nvGrpSpPr>
            <p:grpSpPr bwMode="auto">
              <a:xfrm>
                <a:off x="3192" y="2472"/>
                <a:ext cx="2029" cy="1324"/>
                <a:chOff x="2936" y="1926"/>
                <a:chExt cx="2399" cy="1914"/>
              </a:xfrm>
            </p:grpSpPr>
            <p:sp>
              <p:nvSpPr>
                <p:cNvPr id="44055" name="Freeform 13"/>
                <p:cNvSpPr>
                  <a:spLocks/>
                </p:cNvSpPr>
                <p:nvPr/>
              </p:nvSpPr>
              <p:spPr bwMode="auto">
                <a:xfrm>
                  <a:off x="2936" y="2337"/>
                  <a:ext cx="1434" cy="1501"/>
                </a:xfrm>
                <a:custGeom>
                  <a:avLst/>
                  <a:gdLst>
                    <a:gd name="T0" fmla="*/ 0 w 1588"/>
                    <a:gd name="T1" fmla="*/ 961 h 1678"/>
                    <a:gd name="T2" fmla="*/ 954 w 1588"/>
                    <a:gd name="T3" fmla="*/ 961 h 1678"/>
                    <a:gd name="T4" fmla="*/ 871 w 1588"/>
                    <a:gd name="T5" fmla="*/ 0 h 1678"/>
                    <a:gd name="T6" fmla="*/ 381 w 1588"/>
                    <a:gd name="T7" fmla="*/ 0 h 1678"/>
                    <a:gd name="T8" fmla="*/ 0 w 1588"/>
                    <a:gd name="T9" fmla="*/ 961 h 1678"/>
                    <a:gd name="T10" fmla="*/ 0 60000 65536"/>
                    <a:gd name="T11" fmla="*/ 0 60000 65536"/>
                    <a:gd name="T12" fmla="*/ 0 60000 65536"/>
                    <a:gd name="T13" fmla="*/ 0 60000 65536"/>
                    <a:gd name="T14" fmla="*/ 0 60000 65536"/>
                    <a:gd name="T15" fmla="*/ 0 w 1588"/>
                    <a:gd name="T16" fmla="*/ 0 h 1678"/>
                    <a:gd name="T17" fmla="*/ 1588 w 1588"/>
                    <a:gd name="T18" fmla="*/ 1678 h 1678"/>
                  </a:gdLst>
                  <a:ahLst/>
                  <a:cxnLst>
                    <a:cxn ang="T10">
                      <a:pos x="T0" y="T1"/>
                    </a:cxn>
                    <a:cxn ang="T11">
                      <a:pos x="T2" y="T3"/>
                    </a:cxn>
                    <a:cxn ang="T12">
                      <a:pos x="T4" y="T5"/>
                    </a:cxn>
                    <a:cxn ang="T13">
                      <a:pos x="T6" y="T7"/>
                    </a:cxn>
                    <a:cxn ang="T14">
                      <a:pos x="T8" y="T9"/>
                    </a:cxn>
                  </a:cxnLst>
                  <a:rect l="T15" t="T16" r="T17" b="T18"/>
                  <a:pathLst>
                    <a:path w="1588" h="1678">
                      <a:moveTo>
                        <a:pt x="0" y="1678"/>
                      </a:moveTo>
                      <a:lnTo>
                        <a:pt x="1588" y="1678"/>
                      </a:lnTo>
                      <a:lnTo>
                        <a:pt x="1452" y="0"/>
                      </a:lnTo>
                      <a:lnTo>
                        <a:pt x="635" y="0"/>
                      </a:lnTo>
                      <a:lnTo>
                        <a:pt x="0" y="1678"/>
                      </a:lnTo>
                      <a:close/>
                    </a:path>
                  </a:pathLst>
                </a:custGeom>
                <a:gradFill rotWithShape="1">
                  <a:gsLst>
                    <a:gs pos="0">
                      <a:srgbClr val="99CCFF"/>
                    </a:gs>
                    <a:gs pos="50000">
                      <a:srgbClr val="00FFFF"/>
                    </a:gs>
                    <a:gs pos="100000">
                      <a:srgbClr val="99CCFF"/>
                    </a:gs>
                  </a:gsLst>
                  <a:lin ang="5400000" scaled="1"/>
                </a:gradFill>
                <a:ln w="19050">
                  <a:solidFill>
                    <a:srgbClr val="A5002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4056" name="Freeform 14"/>
                <p:cNvSpPr>
                  <a:spLocks/>
                </p:cNvSpPr>
                <p:nvPr/>
              </p:nvSpPr>
              <p:spPr bwMode="auto">
                <a:xfrm>
                  <a:off x="4241" y="1933"/>
                  <a:ext cx="1094" cy="1907"/>
                </a:xfrm>
                <a:custGeom>
                  <a:avLst/>
                  <a:gdLst>
                    <a:gd name="T0" fmla="*/ 78 w 1224"/>
                    <a:gd name="T1" fmla="*/ 1221 h 2132"/>
                    <a:gd name="T2" fmla="*/ 698 w 1224"/>
                    <a:gd name="T3" fmla="*/ 701 h 2132"/>
                    <a:gd name="T4" fmla="*/ 335 w 1224"/>
                    <a:gd name="T5" fmla="*/ 0 h 2132"/>
                    <a:gd name="T6" fmla="*/ 0 w 1224"/>
                    <a:gd name="T7" fmla="*/ 260 h 2132"/>
                    <a:gd name="T8" fmla="*/ 78 w 1224"/>
                    <a:gd name="T9" fmla="*/ 1221 h 2132"/>
                    <a:gd name="T10" fmla="*/ 0 60000 65536"/>
                    <a:gd name="T11" fmla="*/ 0 60000 65536"/>
                    <a:gd name="T12" fmla="*/ 0 60000 65536"/>
                    <a:gd name="T13" fmla="*/ 0 60000 65536"/>
                    <a:gd name="T14" fmla="*/ 0 60000 65536"/>
                    <a:gd name="T15" fmla="*/ 0 w 1224"/>
                    <a:gd name="T16" fmla="*/ 0 h 2132"/>
                    <a:gd name="T17" fmla="*/ 1224 w 1224"/>
                    <a:gd name="T18" fmla="*/ 2132 h 2132"/>
                  </a:gdLst>
                  <a:ahLst/>
                  <a:cxnLst>
                    <a:cxn ang="T10">
                      <a:pos x="T0" y="T1"/>
                    </a:cxn>
                    <a:cxn ang="T11">
                      <a:pos x="T2" y="T3"/>
                    </a:cxn>
                    <a:cxn ang="T12">
                      <a:pos x="T4" y="T5"/>
                    </a:cxn>
                    <a:cxn ang="T13">
                      <a:pos x="T6" y="T7"/>
                    </a:cxn>
                    <a:cxn ang="T14">
                      <a:pos x="T8" y="T9"/>
                    </a:cxn>
                  </a:cxnLst>
                  <a:rect l="T15" t="T16" r="T17" b="T18"/>
                  <a:pathLst>
                    <a:path w="1224" h="2132">
                      <a:moveTo>
                        <a:pt x="136" y="2132"/>
                      </a:moveTo>
                      <a:lnTo>
                        <a:pt x="1224" y="1225"/>
                      </a:lnTo>
                      <a:lnTo>
                        <a:pt x="589" y="0"/>
                      </a:lnTo>
                      <a:lnTo>
                        <a:pt x="0" y="454"/>
                      </a:lnTo>
                      <a:lnTo>
                        <a:pt x="136" y="2132"/>
                      </a:lnTo>
                      <a:close/>
                    </a:path>
                  </a:pathLst>
                </a:custGeom>
                <a:gradFill rotWithShape="1">
                  <a:gsLst>
                    <a:gs pos="0">
                      <a:srgbClr val="99CCFF"/>
                    </a:gs>
                    <a:gs pos="50000">
                      <a:srgbClr val="00FFFF"/>
                    </a:gs>
                    <a:gs pos="100000">
                      <a:srgbClr val="99CCFF"/>
                    </a:gs>
                  </a:gsLst>
                  <a:lin ang="5400000" scaled="1"/>
                </a:gradFill>
                <a:ln w="19050">
                  <a:solidFill>
                    <a:srgbClr val="A5002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4057" name="Freeform 17"/>
                <p:cNvSpPr>
                  <a:spLocks/>
                </p:cNvSpPr>
                <p:nvPr/>
              </p:nvSpPr>
              <p:spPr bwMode="auto">
                <a:xfrm>
                  <a:off x="3533" y="1926"/>
                  <a:ext cx="1239" cy="406"/>
                </a:xfrm>
                <a:custGeom>
                  <a:avLst/>
                  <a:gdLst>
                    <a:gd name="T0" fmla="*/ 0 w 1406"/>
                    <a:gd name="T1" fmla="*/ 260 h 454"/>
                    <a:gd name="T2" fmla="*/ 434 w 1406"/>
                    <a:gd name="T3" fmla="*/ 260 h 454"/>
                    <a:gd name="T4" fmla="*/ 747 w 1406"/>
                    <a:gd name="T5" fmla="*/ 0 h 454"/>
                    <a:gd name="T6" fmla="*/ 314 w 1406"/>
                    <a:gd name="T7" fmla="*/ 0 h 454"/>
                    <a:gd name="T8" fmla="*/ 0 w 1406"/>
                    <a:gd name="T9" fmla="*/ 260 h 454"/>
                    <a:gd name="T10" fmla="*/ 0 60000 65536"/>
                    <a:gd name="T11" fmla="*/ 0 60000 65536"/>
                    <a:gd name="T12" fmla="*/ 0 60000 65536"/>
                    <a:gd name="T13" fmla="*/ 0 60000 65536"/>
                    <a:gd name="T14" fmla="*/ 0 60000 65536"/>
                    <a:gd name="T15" fmla="*/ 0 w 1406"/>
                    <a:gd name="T16" fmla="*/ 0 h 454"/>
                    <a:gd name="T17" fmla="*/ 1406 w 1406"/>
                    <a:gd name="T18" fmla="*/ 454 h 454"/>
                  </a:gdLst>
                  <a:ahLst/>
                  <a:cxnLst>
                    <a:cxn ang="T10">
                      <a:pos x="T0" y="T1"/>
                    </a:cxn>
                    <a:cxn ang="T11">
                      <a:pos x="T2" y="T3"/>
                    </a:cxn>
                    <a:cxn ang="T12">
                      <a:pos x="T4" y="T5"/>
                    </a:cxn>
                    <a:cxn ang="T13">
                      <a:pos x="T6" y="T7"/>
                    </a:cxn>
                    <a:cxn ang="T14">
                      <a:pos x="T8" y="T9"/>
                    </a:cxn>
                  </a:cxnLst>
                  <a:rect l="T15" t="T16" r="T17" b="T18"/>
                  <a:pathLst>
                    <a:path w="1406" h="454">
                      <a:moveTo>
                        <a:pt x="0" y="454"/>
                      </a:moveTo>
                      <a:lnTo>
                        <a:pt x="817" y="454"/>
                      </a:lnTo>
                      <a:lnTo>
                        <a:pt x="1406" y="0"/>
                      </a:lnTo>
                      <a:lnTo>
                        <a:pt x="590" y="0"/>
                      </a:lnTo>
                      <a:lnTo>
                        <a:pt x="0" y="454"/>
                      </a:lnTo>
                      <a:close/>
                    </a:path>
                  </a:pathLst>
                </a:custGeom>
                <a:gradFill rotWithShape="1">
                  <a:gsLst>
                    <a:gs pos="0">
                      <a:srgbClr val="99CCFF"/>
                    </a:gs>
                    <a:gs pos="50000">
                      <a:srgbClr val="00FFFF"/>
                    </a:gs>
                    <a:gs pos="100000">
                      <a:srgbClr val="99CCFF"/>
                    </a:gs>
                  </a:gsLst>
                  <a:lin ang="5400000" scaled="1"/>
                </a:gradFill>
                <a:ln w="9525">
                  <a:solidFill>
                    <a:srgbClr val="A50021"/>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4058" name="Line 16"/>
                <p:cNvSpPr>
                  <a:spLocks noChangeShapeType="1"/>
                </p:cNvSpPr>
                <p:nvPr/>
              </p:nvSpPr>
              <p:spPr bwMode="auto">
                <a:xfrm flipV="1">
                  <a:off x="3930" y="1933"/>
                  <a:ext cx="129" cy="1094"/>
                </a:xfrm>
                <a:prstGeom prst="line">
                  <a:avLst/>
                </a:prstGeom>
                <a:noFill/>
                <a:ln w="19050">
                  <a:solidFill>
                    <a:srgbClr val="A5002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18467" name="Rectangle 35"/>
              <p:cNvSpPr>
                <a:spLocks noChangeArrowheads="1"/>
              </p:cNvSpPr>
              <p:nvPr/>
            </p:nvSpPr>
            <p:spPr bwMode="auto">
              <a:xfrm>
                <a:off x="3702" y="2296"/>
                <a:ext cx="287" cy="365"/>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3200" b="1" dirty="0">
                    <a:solidFill>
                      <a:srgbClr val="C00000"/>
                    </a:solidFill>
                    <a:latin typeface="Monotype Corsiva" pitchFamily="66" charset="0"/>
                    <a:cs typeface="+mn-cs"/>
                  </a:rPr>
                  <a:t>a</a:t>
                </a:r>
                <a:r>
                  <a:rPr lang="en-US" b="1" dirty="0">
                    <a:solidFill>
                      <a:srgbClr val="C00000"/>
                    </a:solidFill>
                    <a:latin typeface="Monotype Corsiva" pitchFamily="66" charset="0"/>
                    <a:cs typeface="+mn-cs"/>
                  </a:rPr>
                  <a:t>2</a:t>
                </a:r>
                <a:endParaRPr lang="ru-RU" b="1" dirty="0">
                  <a:solidFill>
                    <a:srgbClr val="C00000"/>
                  </a:solidFill>
                  <a:latin typeface="Monotype Corsiva" pitchFamily="66" charset="0"/>
                  <a:cs typeface="+mn-cs"/>
                </a:endParaRPr>
              </a:p>
            </p:txBody>
          </p:sp>
          <p:sp>
            <p:nvSpPr>
              <p:cNvPr id="32" name="Полилиния 31"/>
              <p:cNvSpPr/>
              <p:nvPr/>
            </p:nvSpPr>
            <p:spPr>
              <a:xfrm>
                <a:off x="3203" y="3224"/>
                <a:ext cx="2017" cy="568"/>
              </a:xfrm>
              <a:custGeom>
                <a:avLst/>
                <a:gdLst>
                  <a:gd name="connsiteX0" fmla="*/ 0 w 3195961"/>
                  <a:gd name="connsiteY0" fmla="*/ 870012 h 870012"/>
                  <a:gd name="connsiteX1" fmla="*/ 1899822 w 3195961"/>
                  <a:gd name="connsiteY1" fmla="*/ 870012 h 870012"/>
                  <a:gd name="connsiteX2" fmla="*/ 3195961 w 3195961"/>
                  <a:gd name="connsiteY2" fmla="*/ 0 h 870012"/>
                </a:gdLst>
                <a:ahLst/>
                <a:cxnLst>
                  <a:cxn ang="0">
                    <a:pos x="connsiteX0" y="connsiteY0"/>
                  </a:cxn>
                  <a:cxn ang="0">
                    <a:pos x="connsiteX1" y="connsiteY1"/>
                  </a:cxn>
                  <a:cxn ang="0">
                    <a:pos x="connsiteX2" y="connsiteY2"/>
                  </a:cxn>
                </a:cxnLst>
                <a:rect l="l" t="t" r="r" b="b"/>
                <a:pathLst>
                  <a:path w="3195961" h="870012">
                    <a:moveTo>
                      <a:pt x="0" y="870012"/>
                    </a:moveTo>
                    <a:lnTo>
                      <a:pt x="1899822" y="870012"/>
                    </a:lnTo>
                    <a:lnTo>
                      <a:pt x="3195961" y="0"/>
                    </a:lnTo>
                  </a:path>
                </a:pathLst>
              </a:custGeom>
              <a:ln w="28575">
                <a:solidFill>
                  <a:srgbClr val="A5002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33" name="Полилиния 32"/>
              <p:cNvSpPr/>
              <p:nvPr/>
            </p:nvSpPr>
            <p:spPr>
              <a:xfrm>
                <a:off x="3207" y="3224"/>
                <a:ext cx="1997" cy="564"/>
              </a:xfrm>
              <a:custGeom>
                <a:avLst/>
                <a:gdLst>
                  <a:gd name="connsiteX0" fmla="*/ 0 w 3169328"/>
                  <a:gd name="connsiteY0" fmla="*/ 896644 h 896644"/>
                  <a:gd name="connsiteX1" fmla="*/ 1305017 w 3169328"/>
                  <a:gd name="connsiteY1" fmla="*/ 0 h 896644"/>
                  <a:gd name="connsiteX2" fmla="*/ 3169328 w 3169328"/>
                  <a:gd name="connsiteY2" fmla="*/ 8877 h 896644"/>
                </a:gdLst>
                <a:ahLst/>
                <a:cxnLst>
                  <a:cxn ang="0">
                    <a:pos x="connsiteX0" y="connsiteY0"/>
                  </a:cxn>
                  <a:cxn ang="0">
                    <a:pos x="connsiteX1" y="connsiteY1"/>
                  </a:cxn>
                  <a:cxn ang="0">
                    <a:pos x="connsiteX2" y="connsiteY2"/>
                  </a:cxn>
                </a:cxnLst>
                <a:rect l="l" t="t" r="r" b="b"/>
                <a:pathLst>
                  <a:path w="3169328" h="896644">
                    <a:moveTo>
                      <a:pt x="0" y="896644"/>
                    </a:moveTo>
                    <a:lnTo>
                      <a:pt x="1305017" y="0"/>
                    </a:lnTo>
                    <a:lnTo>
                      <a:pt x="3169328" y="8877"/>
                    </a:lnTo>
                  </a:path>
                </a:pathLst>
              </a:custGeom>
              <a:ln w="19050">
                <a:solidFill>
                  <a:srgbClr val="A5002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
            <p:nvSpPr>
              <p:cNvPr id="44054" name="Freeform 28"/>
              <p:cNvSpPr>
                <a:spLocks/>
              </p:cNvSpPr>
              <p:nvPr/>
            </p:nvSpPr>
            <p:spPr bwMode="auto">
              <a:xfrm>
                <a:off x="3674" y="2472"/>
                <a:ext cx="1064" cy="281"/>
              </a:xfrm>
              <a:custGeom>
                <a:avLst/>
                <a:gdLst>
                  <a:gd name="T0" fmla="*/ 0 w 1406"/>
                  <a:gd name="T1" fmla="*/ 41 h 454"/>
                  <a:gd name="T2" fmla="*/ 203 w 1406"/>
                  <a:gd name="T3" fmla="*/ 41 h 454"/>
                  <a:gd name="T4" fmla="*/ 349 w 1406"/>
                  <a:gd name="T5" fmla="*/ 0 h 454"/>
                  <a:gd name="T6" fmla="*/ 147 w 1406"/>
                  <a:gd name="T7" fmla="*/ 0 h 454"/>
                  <a:gd name="T8" fmla="*/ 0 w 1406"/>
                  <a:gd name="T9" fmla="*/ 41 h 454"/>
                  <a:gd name="T10" fmla="*/ 0 60000 65536"/>
                  <a:gd name="T11" fmla="*/ 0 60000 65536"/>
                  <a:gd name="T12" fmla="*/ 0 60000 65536"/>
                  <a:gd name="T13" fmla="*/ 0 60000 65536"/>
                  <a:gd name="T14" fmla="*/ 0 60000 65536"/>
                  <a:gd name="T15" fmla="*/ 0 w 1406"/>
                  <a:gd name="T16" fmla="*/ 0 h 454"/>
                  <a:gd name="T17" fmla="*/ 1406 w 1406"/>
                  <a:gd name="T18" fmla="*/ 454 h 454"/>
                </a:gdLst>
                <a:ahLst/>
                <a:cxnLst>
                  <a:cxn ang="T10">
                    <a:pos x="T0" y="T1"/>
                  </a:cxn>
                  <a:cxn ang="T11">
                    <a:pos x="T2" y="T3"/>
                  </a:cxn>
                  <a:cxn ang="T12">
                    <a:pos x="T4" y="T5"/>
                  </a:cxn>
                  <a:cxn ang="T13">
                    <a:pos x="T6" y="T7"/>
                  </a:cxn>
                  <a:cxn ang="T14">
                    <a:pos x="T8" y="T9"/>
                  </a:cxn>
                </a:cxnLst>
                <a:rect l="T15" t="T16" r="T17" b="T18"/>
                <a:pathLst>
                  <a:path w="1406" h="454">
                    <a:moveTo>
                      <a:pt x="0" y="454"/>
                    </a:moveTo>
                    <a:lnTo>
                      <a:pt x="817" y="454"/>
                    </a:lnTo>
                    <a:lnTo>
                      <a:pt x="1406" y="0"/>
                    </a:lnTo>
                    <a:lnTo>
                      <a:pt x="590" y="0"/>
                    </a:lnTo>
                    <a:lnTo>
                      <a:pt x="0" y="454"/>
                    </a:lnTo>
                    <a:close/>
                  </a:path>
                </a:pathLst>
              </a:custGeom>
              <a:noFill/>
              <a:ln w="28575">
                <a:solidFill>
                  <a:srgbClr val="A5002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18466" name="Rectangle 34"/>
            <p:cNvSpPr>
              <a:spLocks noChangeArrowheads="1"/>
            </p:cNvSpPr>
            <p:nvPr/>
          </p:nvSpPr>
          <p:spPr bwMode="auto">
            <a:xfrm>
              <a:off x="4751" y="3436"/>
              <a:ext cx="287" cy="365"/>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3200" b="1" dirty="0">
                  <a:solidFill>
                    <a:srgbClr val="C00000"/>
                  </a:solidFill>
                  <a:latin typeface="Monotype Corsiva" pitchFamily="66" charset="0"/>
                  <a:cs typeface="+mn-cs"/>
                </a:rPr>
                <a:t>a</a:t>
              </a:r>
              <a:r>
                <a:rPr lang="en-US" b="1" dirty="0">
                  <a:solidFill>
                    <a:srgbClr val="C00000"/>
                  </a:solidFill>
                  <a:latin typeface="Monotype Corsiva" pitchFamily="66" charset="0"/>
                  <a:cs typeface="+mn-cs"/>
                </a:rPr>
                <a:t>1</a:t>
              </a:r>
              <a:endParaRPr lang="ru-RU" b="1" dirty="0">
                <a:solidFill>
                  <a:srgbClr val="C00000"/>
                </a:solidFill>
                <a:latin typeface="Monotype Corsiva" pitchFamily="66" charset="0"/>
                <a:cs typeface="+mn-cs"/>
              </a:endParaRPr>
            </a:p>
          </p:txBody>
        </p:sp>
      </p:grpSp>
      <p:sp>
        <p:nvSpPr>
          <p:cNvPr id="18442" name="Text Box 10"/>
          <p:cNvSpPr txBox="1">
            <a:spLocks noChangeArrowheads="1"/>
          </p:cNvSpPr>
          <p:nvPr/>
        </p:nvSpPr>
        <p:spPr bwMode="auto">
          <a:xfrm>
            <a:off x="250825" y="1555750"/>
            <a:ext cx="6913563"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a:solidFill>
                  <a:schemeClr val="accent2"/>
                </a:solidFill>
                <a:latin typeface="Cambria" pitchFamily="18" charset="0"/>
              </a:rPr>
              <a:t>Теорема. Площадь боковой поверхности правильной усеченной пирамиды равна произведению полусуммы периметров оснований на апофему</a:t>
            </a:r>
          </a:p>
        </p:txBody>
      </p:sp>
      <p:sp>
        <p:nvSpPr>
          <p:cNvPr id="18443" name="Text Box 11"/>
          <p:cNvSpPr txBox="1">
            <a:spLocks noChangeArrowheads="1"/>
          </p:cNvSpPr>
          <p:nvPr/>
        </p:nvSpPr>
        <p:spPr bwMode="auto">
          <a:xfrm>
            <a:off x="531813" y="3429000"/>
            <a:ext cx="4608512" cy="800100"/>
          </a:xfrm>
          <a:prstGeom prst="rect">
            <a:avLst/>
          </a:prstGeom>
          <a:noFill/>
          <a:ln w="3810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4400" b="1">
                <a:solidFill>
                  <a:srgbClr val="C00000"/>
                </a:solidFill>
                <a:latin typeface="Monotype Corsiva" pitchFamily="66" charset="0"/>
              </a:rPr>
              <a:t>S</a:t>
            </a:r>
            <a:r>
              <a:rPr lang="ru-RU" altLang="ru-RU" sz="4400" b="1">
                <a:solidFill>
                  <a:srgbClr val="C00000"/>
                </a:solidFill>
                <a:latin typeface="Monotype Corsiva" pitchFamily="66" charset="0"/>
              </a:rPr>
              <a:t> бок = ½(Р</a:t>
            </a:r>
            <a:r>
              <a:rPr lang="ru-RU" altLang="ru-RU" sz="4400" b="1" baseline="-25000">
                <a:solidFill>
                  <a:srgbClr val="C00000"/>
                </a:solidFill>
                <a:latin typeface="Monotype Corsiva" pitchFamily="66" charset="0"/>
              </a:rPr>
              <a:t>1</a:t>
            </a:r>
            <a:r>
              <a:rPr lang="ru-RU" altLang="ru-RU" sz="4400" b="1">
                <a:solidFill>
                  <a:srgbClr val="C00000"/>
                </a:solidFill>
                <a:latin typeface="Monotype Corsiva" pitchFamily="66" charset="0"/>
              </a:rPr>
              <a:t> + Р</a:t>
            </a:r>
            <a:r>
              <a:rPr lang="ru-RU" altLang="ru-RU" sz="4400" b="1" baseline="-25000">
                <a:solidFill>
                  <a:srgbClr val="C00000"/>
                </a:solidFill>
                <a:latin typeface="Monotype Corsiva" pitchFamily="66" charset="0"/>
              </a:rPr>
              <a:t>2</a:t>
            </a:r>
            <a:r>
              <a:rPr lang="ru-RU" altLang="ru-RU" sz="4400" b="1">
                <a:solidFill>
                  <a:srgbClr val="C00000"/>
                </a:solidFill>
                <a:latin typeface="Monotype Corsiva" pitchFamily="66" charset="0"/>
              </a:rPr>
              <a:t>)</a:t>
            </a:r>
            <a:r>
              <a:rPr lang="en-US" altLang="ru-RU" sz="4400" b="1">
                <a:solidFill>
                  <a:srgbClr val="C00000"/>
                </a:solidFill>
                <a:latin typeface="Monotype Corsiva" pitchFamily="66" charset="0"/>
              </a:rPr>
              <a:t> d</a:t>
            </a:r>
            <a:endParaRPr lang="ru-RU" altLang="ru-RU" sz="4400" b="1">
              <a:solidFill>
                <a:srgbClr val="C00000"/>
              </a:solidFill>
              <a:latin typeface="Monotype Corsiva" pitchFamily="66" charset="0"/>
            </a:endParaRPr>
          </a:p>
        </p:txBody>
      </p:sp>
      <p:sp>
        <p:nvSpPr>
          <p:cNvPr id="18457" name="Text Box 25"/>
          <p:cNvSpPr txBox="1">
            <a:spLocks noChangeArrowheads="1"/>
          </p:cNvSpPr>
          <p:nvPr/>
        </p:nvSpPr>
        <p:spPr bwMode="auto">
          <a:xfrm>
            <a:off x="6580188" y="6129338"/>
            <a:ext cx="1289050" cy="579437"/>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3200" b="1" dirty="0">
                <a:solidFill>
                  <a:srgbClr val="C00000"/>
                </a:solidFill>
                <a:latin typeface="Monotype Corsiva" pitchFamily="66" charset="0"/>
                <a:cs typeface="+mn-cs"/>
              </a:rPr>
              <a:t>P</a:t>
            </a:r>
            <a:r>
              <a:rPr lang="en-US" sz="3200" b="1" baseline="-25000" dirty="0">
                <a:solidFill>
                  <a:srgbClr val="C00000"/>
                </a:solidFill>
                <a:latin typeface="Monotype Corsiva" pitchFamily="66" charset="0"/>
                <a:cs typeface="+mn-cs"/>
              </a:rPr>
              <a:t>1</a:t>
            </a:r>
            <a:r>
              <a:rPr lang="en-US" sz="3200" b="1" dirty="0">
                <a:solidFill>
                  <a:srgbClr val="C00000"/>
                </a:solidFill>
                <a:latin typeface="Monotype Corsiva" pitchFamily="66" charset="0"/>
                <a:cs typeface="+mn-cs"/>
              </a:rPr>
              <a:t>= 4a</a:t>
            </a:r>
            <a:r>
              <a:rPr lang="en-US" sz="3200" b="1" baseline="-25000" dirty="0">
                <a:solidFill>
                  <a:srgbClr val="C00000"/>
                </a:solidFill>
                <a:latin typeface="Monotype Corsiva" pitchFamily="66" charset="0"/>
                <a:cs typeface="+mn-cs"/>
              </a:rPr>
              <a:t>1</a:t>
            </a:r>
            <a:endParaRPr lang="ru-RU" sz="3200" b="1" baseline="-25000" dirty="0">
              <a:solidFill>
                <a:srgbClr val="C00000"/>
              </a:solidFill>
              <a:latin typeface="Monotype Corsiva" pitchFamily="66" charset="0"/>
              <a:cs typeface="+mn-cs"/>
            </a:endParaRPr>
          </a:p>
        </p:txBody>
      </p:sp>
      <p:sp>
        <p:nvSpPr>
          <p:cNvPr id="18458" name="Text Box 26"/>
          <p:cNvSpPr txBox="1">
            <a:spLocks noChangeArrowheads="1"/>
          </p:cNvSpPr>
          <p:nvPr/>
        </p:nvSpPr>
        <p:spPr bwMode="auto">
          <a:xfrm>
            <a:off x="8047038" y="2835275"/>
            <a:ext cx="1289050" cy="579438"/>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3200" b="1" dirty="0">
                <a:solidFill>
                  <a:srgbClr val="C00000"/>
                </a:solidFill>
                <a:latin typeface="Monotype Corsiva" pitchFamily="66" charset="0"/>
                <a:cs typeface="+mn-cs"/>
              </a:rPr>
              <a:t>P</a:t>
            </a:r>
            <a:r>
              <a:rPr lang="en-US" sz="3200" b="1" baseline="-25000" dirty="0">
                <a:solidFill>
                  <a:srgbClr val="C00000"/>
                </a:solidFill>
                <a:latin typeface="Monotype Corsiva" pitchFamily="66" charset="0"/>
                <a:cs typeface="+mn-cs"/>
              </a:rPr>
              <a:t>2</a:t>
            </a:r>
            <a:r>
              <a:rPr lang="en-US" sz="3200" b="1" dirty="0">
                <a:solidFill>
                  <a:srgbClr val="C00000"/>
                </a:solidFill>
                <a:latin typeface="Monotype Corsiva" pitchFamily="66" charset="0"/>
                <a:cs typeface="+mn-cs"/>
              </a:rPr>
              <a:t>= 4a</a:t>
            </a:r>
            <a:r>
              <a:rPr lang="en-US" sz="3200" b="1" baseline="-25000" dirty="0">
                <a:solidFill>
                  <a:srgbClr val="C00000"/>
                </a:solidFill>
                <a:latin typeface="Monotype Corsiva" pitchFamily="66" charset="0"/>
                <a:cs typeface="+mn-cs"/>
              </a:rPr>
              <a:t>2</a:t>
            </a:r>
            <a:endParaRPr lang="ru-RU" sz="3200" b="1" baseline="-25000" dirty="0">
              <a:solidFill>
                <a:srgbClr val="C00000"/>
              </a:solidFill>
              <a:latin typeface="Monotype Corsiva" pitchFamily="66" charset="0"/>
              <a:cs typeface="+mn-cs"/>
            </a:endParaRPr>
          </a:p>
        </p:txBody>
      </p:sp>
      <p:sp>
        <p:nvSpPr>
          <p:cNvPr id="18465" name="Rectangle 33"/>
          <p:cNvSpPr>
            <a:spLocks noChangeArrowheads="1"/>
          </p:cNvSpPr>
          <p:nvPr/>
        </p:nvSpPr>
        <p:spPr bwMode="auto">
          <a:xfrm>
            <a:off x="323850" y="4229100"/>
            <a:ext cx="53467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b="1">
                <a:solidFill>
                  <a:schemeClr val="accent2"/>
                </a:solidFill>
                <a:latin typeface="Monotype Corsiva" pitchFamily="66" charset="0"/>
              </a:rPr>
              <a:t>Док – во:</a:t>
            </a:r>
            <a:endParaRPr lang="en-US" altLang="ru-RU" sz="2800" b="1">
              <a:solidFill>
                <a:schemeClr val="accent2"/>
              </a:solidFill>
              <a:latin typeface="Monotype Corsiva" pitchFamily="66" charset="0"/>
            </a:endParaRPr>
          </a:p>
          <a:p>
            <a:pPr eaLnBrk="1" hangingPunct="1"/>
            <a:r>
              <a:rPr lang="en-US" altLang="ru-RU" sz="2800" b="1">
                <a:solidFill>
                  <a:schemeClr val="accent2"/>
                </a:solidFill>
                <a:latin typeface="Monotype Corsiva" pitchFamily="66" charset="0"/>
              </a:rPr>
              <a:t>S</a:t>
            </a:r>
            <a:r>
              <a:rPr lang="ru-RU" altLang="ru-RU" sz="2800" b="1">
                <a:solidFill>
                  <a:schemeClr val="accent2"/>
                </a:solidFill>
                <a:latin typeface="Monotype Corsiva" pitchFamily="66" charset="0"/>
              </a:rPr>
              <a:t> бок</a:t>
            </a:r>
            <a:r>
              <a:rPr lang="en-US" altLang="ru-RU" sz="2800" b="1">
                <a:solidFill>
                  <a:schemeClr val="accent2"/>
                </a:solidFill>
                <a:latin typeface="Monotype Corsiva" pitchFamily="66" charset="0"/>
              </a:rPr>
              <a:t> = ½d(a</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 + ½d(a</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 + </a:t>
            </a:r>
          </a:p>
          <a:p>
            <a:pPr eaLnBrk="1" hangingPunct="1"/>
            <a:r>
              <a:rPr lang="en-US" altLang="ru-RU" sz="2800" b="1">
                <a:solidFill>
                  <a:schemeClr val="accent2"/>
                </a:solidFill>
                <a:latin typeface="Monotype Corsiva" pitchFamily="66" charset="0"/>
              </a:rPr>
              <a:t>+ ½ d(a</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 +  ½d(a</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 = </a:t>
            </a:r>
          </a:p>
          <a:p>
            <a:pPr eaLnBrk="1" hangingPunct="1"/>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½d(a</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a</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 = </a:t>
            </a:r>
          </a:p>
          <a:p>
            <a:pPr eaLnBrk="1" hangingPunct="1"/>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½d(4a</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+ 4a</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 = ½d(P</a:t>
            </a:r>
            <a:r>
              <a:rPr lang="en-US" altLang="ru-RU" sz="2800" b="1" baseline="-25000">
                <a:solidFill>
                  <a:schemeClr val="accent2"/>
                </a:solidFill>
                <a:latin typeface="Monotype Corsiva" pitchFamily="66" charset="0"/>
              </a:rPr>
              <a:t>1</a:t>
            </a:r>
            <a:r>
              <a:rPr lang="en-US" altLang="ru-RU" sz="2800" b="1">
                <a:solidFill>
                  <a:schemeClr val="accent2"/>
                </a:solidFill>
                <a:latin typeface="Monotype Corsiva" pitchFamily="66" charset="0"/>
              </a:rPr>
              <a:t>+</a:t>
            </a:r>
            <a:r>
              <a:rPr lang="ru-RU" altLang="ru-RU" sz="2800" b="1">
                <a:solidFill>
                  <a:schemeClr val="accent2"/>
                </a:solidFill>
                <a:latin typeface="Monotype Corsiva" pitchFamily="66" charset="0"/>
              </a:rPr>
              <a:t> </a:t>
            </a:r>
            <a:r>
              <a:rPr lang="en-US" altLang="ru-RU" sz="2800" b="1">
                <a:solidFill>
                  <a:schemeClr val="accent2"/>
                </a:solidFill>
                <a:latin typeface="Monotype Corsiva" pitchFamily="66" charset="0"/>
              </a:rPr>
              <a:t>P</a:t>
            </a:r>
            <a:r>
              <a:rPr lang="en-US" altLang="ru-RU" sz="2800" b="1" baseline="-25000">
                <a:solidFill>
                  <a:schemeClr val="accent2"/>
                </a:solidFill>
                <a:latin typeface="Monotype Corsiva" pitchFamily="66" charset="0"/>
              </a:rPr>
              <a:t>2</a:t>
            </a:r>
            <a:r>
              <a:rPr lang="en-US" altLang="ru-RU" sz="2800" b="1">
                <a:solidFill>
                  <a:schemeClr val="accent2"/>
                </a:solidFill>
                <a:latin typeface="Monotype Corsiva" pitchFamily="66" charset="0"/>
              </a:rPr>
              <a:t>)</a:t>
            </a:r>
            <a:endParaRPr lang="ru-RU" altLang="ru-RU" sz="2800" b="1">
              <a:solidFill>
                <a:schemeClr val="accent2"/>
              </a:solidFill>
              <a:latin typeface="Monotype Corsiva" pitchFamily="66" charset="0"/>
            </a:endParaRPr>
          </a:p>
        </p:txBody>
      </p:sp>
      <p:sp>
        <p:nvSpPr>
          <p:cNvPr id="18456" name="Line 24"/>
          <p:cNvSpPr>
            <a:spLocks noChangeShapeType="1"/>
          </p:cNvSpPr>
          <p:nvPr/>
        </p:nvSpPr>
        <p:spPr bwMode="auto">
          <a:xfrm flipH="1" flipV="1">
            <a:off x="6840538" y="5373688"/>
            <a:ext cx="325437" cy="836612"/>
          </a:xfrm>
          <a:prstGeom prst="line">
            <a:avLst/>
          </a:prstGeom>
          <a:noFill/>
          <a:ln w="28575">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grpSp>
        <p:nvGrpSpPr>
          <p:cNvPr id="5" name="Group 31"/>
          <p:cNvGrpSpPr>
            <a:grpSpLocks/>
          </p:cNvGrpSpPr>
          <p:nvPr/>
        </p:nvGrpSpPr>
        <p:grpSpPr bwMode="auto">
          <a:xfrm>
            <a:off x="5770563" y="4094163"/>
            <a:ext cx="528637" cy="1665287"/>
            <a:chOff x="3362" y="2755"/>
            <a:chExt cx="333" cy="1049"/>
          </a:xfrm>
        </p:grpSpPr>
        <p:sp>
          <p:nvSpPr>
            <p:cNvPr id="18463" name="Text Box 31"/>
            <p:cNvSpPr txBox="1">
              <a:spLocks noChangeArrowheads="1"/>
            </p:cNvSpPr>
            <p:nvPr/>
          </p:nvSpPr>
          <p:spPr bwMode="auto">
            <a:xfrm>
              <a:off x="3362" y="3124"/>
              <a:ext cx="229" cy="365"/>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3200" b="1" dirty="0">
                  <a:solidFill>
                    <a:srgbClr val="C00000"/>
                  </a:solidFill>
                  <a:latin typeface="Monotype Corsiva" pitchFamily="66" charset="0"/>
                  <a:cs typeface="+mn-cs"/>
                </a:rPr>
                <a:t>d</a:t>
              </a:r>
              <a:endParaRPr lang="ru-RU" sz="3200" b="1" dirty="0">
                <a:solidFill>
                  <a:srgbClr val="C00000"/>
                </a:solidFill>
                <a:latin typeface="Monotype Corsiva" pitchFamily="66" charset="0"/>
                <a:cs typeface="+mn-cs"/>
              </a:endParaRPr>
            </a:p>
          </p:txBody>
        </p:sp>
        <p:sp>
          <p:nvSpPr>
            <p:cNvPr id="44047" name="Line 29"/>
            <p:cNvSpPr>
              <a:spLocks noChangeShapeType="1"/>
            </p:cNvSpPr>
            <p:nvPr/>
          </p:nvSpPr>
          <p:spPr bwMode="auto">
            <a:xfrm flipH="1">
              <a:off x="3561" y="2755"/>
              <a:ext cx="134" cy="1049"/>
            </a:xfrm>
            <a:prstGeom prst="line">
              <a:avLst/>
            </a:prstGeom>
            <a:noFill/>
            <a:ln w="28575">
              <a:solidFill>
                <a:srgbClr val="A50021"/>
              </a:solidFill>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18459" name="Line 27"/>
          <p:cNvSpPr>
            <a:spLocks noChangeShapeType="1"/>
          </p:cNvSpPr>
          <p:nvPr/>
        </p:nvSpPr>
        <p:spPr bwMode="auto">
          <a:xfrm flipH="1">
            <a:off x="7300913" y="3284538"/>
            <a:ext cx="765175" cy="585787"/>
          </a:xfrm>
          <a:prstGeom prst="line">
            <a:avLst/>
          </a:prstGeom>
          <a:noFill/>
          <a:ln w="28575">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31" name="Полилиния 30"/>
          <p:cNvSpPr/>
          <p:nvPr/>
        </p:nvSpPr>
        <p:spPr>
          <a:xfrm>
            <a:off x="5889625" y="5475288"/>
            <a:ext cx="239713" cy="284162"/>
          </a:xfrm>
          <a:custGeom>
            <a:avLst/>
            <a:gdLst>
              <a:gd name="connsiteX0" fmla="*/ 239697 w 239697"/>
              <a:gd name="connsiteY0" fmla="*/ 0 h 284085"/>
              <a:gd name="connsiteX1" fmla="*/ 35510 w 239697"/>
              <a:gd name="connsiteY1" fmla="*/ 8878 h 284085"/>
              <a:gd name="connsiteX2" fmla="*/ 0 w 239697"/>
              <a:gd name="connsiteY2" fmla="*/ 284085 h 284085"/>
            </a:gdLst>
            <a:ahLst/>
            <a:cxnLst>
              <a:cxn ang="0">
                <a:pos x="connsiteX0" y="connsiteY0"/>
              </a:cxn>
              <a:cxn ang="0">
                <a:pos x="connsiteX1" y="connsiteY1"/>
              </a:cxn>
              <a:cxn ang="0">
                <a:pos x="connsiteX2" y="connsiteY2"/>
              </a:cxn>
            </a:cxnLst>
            <a:rect l="l" t="t" r="r" b="b"/>
            <a:pathLst>
              <a:path w="239697" h="284085">
                <a:moveTo>
                  <a:pt x="239697" y="0"/>
                </a:moveTo>
                <a:lnTo>
                  <a:pt x="35510" y="8878"/>
                </a:lnTo>
                <a:lnTo>
                  <a:pt x="0" y="284085"/>
                </a:lnTo>
              </a:path>
            </a:pathLst>
          </a:custGeom>
          <a:ln w="1905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8442"/>
                                        </p:tgtEl>
                                        <p:attrNameLst>
                                          <p:attrName>style.visibility</p:attrName>
                                        </p:attrNameLst>
                                      </p:cBhvr>
                                      <p:to>
                                        <p:strVal val="visible"/>
                                      </p:to>
                                    </p:set>
                                    <p:anim calcmode="discrete" valueType="clr">
                                      <p:cBhvr override="childStyle">
                                        <p:cTn id="7" dur="80"/>
                                        <p:tgtEl>
                                          <p:spTgt spid="1844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42"/>
                                        </p:tgtEl>
                                        <p:attrNameLst>
                                          <p:attrName>fillcolor</p:attrName>
                                        </p:attrNameLst>
                                      </p:cBhvr>
                                      <p:tavLst>
                                        <p:tav tm="0">
                                          <p:val>
                                            <p:clrVal>
                                              <a:schemeClr val="accent2"/>
                                            </p:clrVal>
                                          </p:val>
                                        </p:tav>
                                        <p:tav tm="50000">
                                          <p:val>
                                            <p:clrVal>
                                              <a:schemeClr val="hlink"/>
                                            </p:clrVal>
                                          </p:val>
                                        </p:tav>
                                      </p:tavLst>
                                    </p:anim>
                                    <p:set>
                                      <p:cBhvr>
                                        <p:cTn id="9" dur="80"/>
                                        <p:tgtEl>
                                          <p:spTgt spid="18442"/>
                                        </p:tgtEl>
                                        <p:attrNameLst>
                                          <p:attrName>fill.type</p:attrName>
                                        </p:attrNameLst>
                                      </p:cBhvr>
                                      <p:to>
                                        <p:strVal val="solid"/>
                                      </p:to>
                                    </p:se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nodeType="afterGroup">
                            <p:stCondLst>
                              <p:cond delay="4600"/>
                            </p:stCondLst>
                            <p:childTnLst>
                              <p:par>
                                <p:cTn id="14" presetID="22" presetClass="entr" presetSubtype="4" fill="hold" grpId="0" nodeType="afterEffect">
                                  <p:stCondLst>
                                    <p:cond delay="0"/>
                                  </p:stCondLst>
                                  <p:childTnLst>
                                    <p:set>
                                      <p:cBhvr>
                                        <p:cTn id="15" dur="1" fill="hold">
                                          <p:stCondLst>
                                            <p:cond delay="0"/>
                                          </p:stCondLst>
                                        </p:cTn>
                                        <p:tgtEl>
                                          <p:spTgt spid="18458"/>
                                        </p:tgtEl>
                                        <p:attrNameLst>
                                          <p:attrName>style.visibility</p:attrName>
                                        </p:attrNameLst>
                                      </p:cBhvr>
                                      <p:to>
                                        <p:strVal val="visible"/>
                                      </p:to>
                                    </p:set>
                                    <p:animEffect transition="in" filter="wipe(down)">
                                      <p:cBhvr>
                                        <p:cTn id="16" dur="1000"/>
                                        <p:tgtEl>
                                          <p:spTgt spid="1845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8459"/>
                                        </p:tgtEl>
                                        <p:attrNameLst>
                                          <p:attrName>style.visibility</p:attrName>
                                        </p:attrNameLst>
                                      </p:cBhvr>
                                      <p:to>
                                        <p:strVal val="visible"/>
                                      </p:to>
                                    </p:set>
                                    <p:animEffect transition="in" filter="wipe(up)">
                                      <p:cBhvr>
                                        <p:cTn id="19" dur="1000"/>
                                        <p:tgtEl>
                                          <p:spTgt spid="1845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8457"/>
                                        </p:tgtEl>
                                        <p:attrNameLst>
                                          <p:attrName>style.visibility</p:attrName>
                                        </p:attrNameLst>
                                      </p:cBhvr>
                                      <p:to>
                                        <p:strVal val="visible"/>
                                      </p:to>
                                    </p:set>
                                    <p:animEffect transition="in" filter="wipe(down)">
                                      <p:cBhvr>
                                        <p:cTn id="22" dur="1000"/>
                                        <p:tgtEl>
                                          <p:spTgt spid="1845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456"/>
                                        </p:tgtEl>
                                        <p:attrNameLst>
                                          <p:attrName>style.visibility</p:attrName>
                                        </p:attrNameLst>
                                      </p:cBhvr>
                                      <p:to>
                                        <p:strVal val="visible"/>
                                      </p:to>
                                    </p:set>
                                    <p:animEffect transition="in" filter="wipe(down)">
                                      <p:cBhvr>
                                        <p:cTn id="25" dur="1000"/>
                                        <p:tgtEl>
                                          <p:spTgt spid="18456"/>
                                        </p:tgtEl>
                                      </p:cBhvr>
                                    </p:animEffect>
                                  </p:childTnLst>
                                </p:cTn>
                              </p:par>
                            </p:childTnLst>
                          </p:cTn>
                        </p:par>
                        <p:par>
                          <p:cTn id="26" fill="hold" nodeType="afterGroup">
                            <p:stCondLst>
                              <p:cond delay="5600"/>
                            </p:stCondLst>
                            <p:childTnLst>
                              <p:par>
                                <p:cTn id="27" presetID="22" presetClass="entr" presetSubtype="4"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down)">
                                      <p:cBhvr>
                                        <p:cTn id="29" dur="500"/>
                                        <p:tgtEl>
                                          <p:spTgt spid="31"/>
                                        </p:tgtEl>
                                      </p:cBhvr>
                                    </p:animEffect>
                                  </p:childTnLst>
                                </p:cTn>
                              </p:par>
                              <p:par>
                                <p:cTn id="30" presetID="22" presetClass="entr" presetSubtype="4"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1000"/>
                                        <p:tgtEl>
                                          <p:spTgt spid="5"/>
                                        </p:tgtEl>
                                      </p:cBhvr>
                                    </p:animEffect>
                                  </p:childTnLst>
                                </p:cTn>
                              </p:par>
                              <p:par>
                                <p:cTn id="33" presetID="17" presetClass="entr" presetSubtype="10" fill="hold" grpId="0" nodeType="withEffect">
                                  <p:stCondLst>
                                    <p:cond delay="0"/>
                                  </p:stCondLst>
                                  <p:childTnLst>
                                    <p:set>
                                      <p:cBhvr>
                                        <p:cTn id="34" dur="1" fill="hold">
                                          <p:stCondLst>
                                            <p:cond delay="0"/>
                                          </p:stCondLst>
                                        </p:cTn>
                                        <p:tgtEl>
                                          <p:spTgt spid="18443"/>
                                        </p:tgtEl>
                                        <p:attrNameLst>
                                          <p:attrName>style.visibility</p:attrName>
                                        </p:attrNameLst>
                                      </p:cBhvr>
                                      <p:to>
                                        <p:strVal val="visible"/>
                                      </p:to>
                                    </p:set>
                                    <p:anim calcmode="lin" valueType="num">
                                      <p:cBhvr>
                                        <p:cTn id="35" dur="500" fill="hold"/>
                                        <p:tgtEl>
                                          <p:spTgt spid="18443"/>
                                        </p:tgtEl>
                                        <p:attrNameLst>
                                          <p:attrName>ppt_w</p:attrName>
                                        </p:attrNameLst>
                                      </p:cBhvr>
                                      <p:tavLst>
                                        <p:tav tm="0">
                                          <p:val>
                                            <p:fltVal val="0"/>
                                          </p:val>
                                        </p:tav>
                                        <p:tav tm="100000">
                                          <p:val>
                                            <p:strVal val="#ppt_w"/>
                                          </p:val>
                                        </p:tav>
                                      </p:tavLst>
                                    </p:anim>
                                    <p:anim calcmode="lin" valueType="num">
                                      <p:cBhvr>
                                        <p:cTn id="36" dur="500" fill="hold"/>
                                        <p:tgtEl>
                                          <p:spTgt spid="18443"/>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8465"/>
                                        </p:tgtEl>
                                        <p:attrNameLst>
                                          <p:attrName>style.visibility</p:attrName>
                                        </p:attrNameLst>
                                      </p:cBhvr>
                                      <p:to>
                                        <p:strVal val="visible"/>
                                      </p:to>
                                    </p:set>
                                    <p:anim calcmode="discrete" valueType="clr">
                                      <p:cBhvr override="childStyle">
                                        <p:cTn id="41" dur="80"/>
                                        <p:tgtEl>
                                          <p:spTgt spid="18465"/>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8465"/>
                                        </p:tgtEl>
                                        <p:attrNameLst>
                                          <p:attrName>fillcolor</p:attrName>
                                        </p:attrNameLst>
                                      </p:cBhvr>
                                      <p:tavLst>
                                        <p:tav tm="0">
                                          <p:val>
                                            <p:clrVal>
                                              <a:schemeClr val="accent2"/>
                                            </p:clrVal>
                                          </p:val>
                                        </p:tav>
                                        <p:tav tm="50000">
                                          <p:val>
                                            <p:clrVal>
                                              <a:schemeClr val="hlink"/>
                                            </p:clrVal>
                                          </p:val>
                                        </p:tav>
                                      </p:tavLst>
                                    </p:anim>
                                    <p:set>
                                      <p:cBhvr>
                                        <p:cTn id="43" dur="80"/>
                                        <p:tgtEl>
                                          <p:spTgt spid="1846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2" grpId="0"/>
      <p:bldP spid="18443" grpId="0" animBg="1"/>
      <p:bldP spid="18457" grpId="0"/>
      <p:bldP spid="18458" grpId="0"/>
      <p:bldP spid="18465" grpId="0"/>
      <p:bldP spid="18456" grpId="0" animBg="1"/>
      <p:bldP spid="1845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Усеченная пирамида</a:t>
            </a:r>
            <a:r>
              <a:rPr lang="ru-RU" altLang="ru-RU" smtClean="0"/>
              <a:t>.</a:t>
            </a:r>
          </a:p>
        </p:txBody>
      </p:sp>
      <p:sp>
        <p:nvSpPr>
          <p:cNvPr id="4505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8442" name="Text Box 10"/>
          <p:cNvSpPr txBox="1">
            <a:spLocks noChangeArrowheads="1"/>
          </p:cNvSpPr>
          <p:nvPr/>
        </p:nvSpPr>
        <p:spPr bwMode="auto">
          <a:xfrm>
            <a:off x="4572000" y="2565400"/>
            <a:ext cx="3887788"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800">
                <a:latin typeface="Cambria" pitchFamily="18" charset="0"/>
              </a:rPr>
              <a:t>Дано: </a:t>
            </a:r>
            <a:r>
              <a:rPr lang="en-US" altLang="ru-RU" sz="2800">
                <a:latin typeface="Cambria" pitchFamily="18" charset="0"/>
              </a:rPr>
              <a:t>ABCDA</a:t>
            </a:r>
            <a:r>
              <a:rPr lang="en-US" altLang="ru-RU" sz="2800" baseline="-25000">
                <a:latin typeface="Cambria" pitchFamily="18" charset="0"/>
              </a:rPr>
              <a:t>1</a:t>
            </a:r>
            <a:r>
              <a:rPr lang="en-US" altLang="ru-RU" sz="2800">
                <a:latin typeface="Cambria" pitchFamily="18" charset="0"/>
              </a:rPr>
              <a:t>B</a:t>
            </a:r>
            <a:r>
              <a:rPr lang="en-US" altLang="ru-RU" sz="2800" baseline="-25000">
                <a:latin typeface="Cambria" pitchFamily="18" charset="0"/>
              </a:rPr>
              <a:t>1</a:t>
            </a:r>
            <a:r>
              <a:rPr lang="en-US" altLang="ru-RU" sz="2800">
                <a:latin typeface="Cambria" pitchFamily="18" charset="0"/>
              </a:rPr>
              <a:t>C</a:t>
            </a:r>
            <a:r>
              <a:rPr lang="en-US" altLang="ru-RU" sz="2800" baseline="-25000">
                <a:latin typeface="Cambria" pitchFamily="18" charset="0"/>
              </a:rPr>
              <a:t>1</a:t>
            </a:r>
            <a:r>
              <a:rPr lang="en-US" altLang="ru-RU" sz="2800">
                <a:latin typeface="Cambria" pitchFamily="18" charset="0"/>
              </a:rPr>
              <a:t>D</a:t>
            </a:r>
            <a:r>
              <a:rPr lang="en-US" altLang="ru-RU" sz="2800" baseline="-25000">
                <a:latin typeface="Cambria" pitchFamily="18" charset="0"/>
              </a:rPr>
              <a:t>1</a:t>
            </a:r>
            <a:r>
              <a:rPr lang="en-US" altLang="ru-RU" sz="2800">
                <a:latin typeface="Cambria" pitchFamily="18" charset="0"/>
              </a:rPr>
              <a:t> – </a:t>
            </a:r>
            <a:r>
              <a:rPr lang="ru-RU" altLang="ru-RU" sz="2800">
                <a:latin typeface="Cambria" pitchFamily="18" charset="0"/>
              </a:rPr>
              <a:t>правильная усечённая пирамида, </a:t>
            </a:r>
            <a:r>
              <a:rPr lang="en-US" altLang="ru-RU" sz="2800">
                <a:latin typeface="Cambria" pitchFamily="18" charset="0"/>
              </a:rPr>
              <a:t>AB=</a:t>
            </a:r>
            <a:r>
              <a:rPr lang="ru-RU" altLang="ru-RU" sz="2800">
                <a:latin typeface="Cambria" pitchFamily="18" charset="0"/>
              </a:rPr>
              <a:t>10, </a:t>
            </a:r>
            <a:r>
              <a:rPr lang="en-US" altLang="ru-RU" sz="2800">
                <a:latin typeface="Cambria" pitchFamily="18" charset="0"/>
              </a:rPr>
              <a:t>A</a:t>
            </a:r>
            <a:r>
              <a:rPr lang="en-US" altLang="ru-RU" sz="2800" baseline="-25000">
                <a:latin typeface="Cambria" pitchFamily="18" charset="0"/>
              </a:rPr>
              <a:t>1</a:t>
            </a:r>
            <a:r>
              <a:rPr lang="en-US" altLang="ru-RU" sz="2800">
                <a:latin typeface="Cambria" pitchFamily="18" charset="0"/>
              </a:rPr>
              <a:t>B</a:t>
            </a:r>
            <a:r>
              <a:rPr lang="en-US" altLang="ru-RU" sz="2800" baseline="-25000">
                <a:latin typeface="Cambria" pitchFamily="18" charset="0"/>
              </a:rPr>
              <a:t>1</a:t>
            </a:r>
            <a:r>
              <a:rPr lang="en-US" altLang="ru-RU" sz="2800">
                <a:latin typeface="Cambria" pitchFamily="18" charset="0"/>
              </a:rPr>
              <a:t>=4, AA</a:t>
            </a:r>
            <a:r>
              <a:rPr lang="en-US" altLang="ru-RU" sz="2800" baseline="-25000">
                <a:latin typeface="Cambria" pitchFamily="18" charset="0"/>
              </a:rPr>
              <a:t>1</a:t>
            </a:r>
            <a:r>
              <a:rPr lang="en-US" altLang="ru-RU" sz="2800">
                <a:latin typeface="Cambria" pitchFamily="18" charset="0"/>
              </a:rPr>
              <a:t>=5.</a:t>
            </a:r>
          </a:p>
          <a:p>
            <a:pPr eaLnBrk="1" hangingPunct="1"/>
            <a:r>
              <a:rPr lang="ru-RU" altLang="ru-RU" sz="2800">
                <a:latin typeface="Cambria" pitchFamily="18" charset="0"/>
              </a:rPr>
              <a:t>Найти </a:t>
            </a:r>
            <a:r>
              <a:rPr lang="en-US" altLang="ru-RU" sz="2800">
                <a:latin typeface="Cambria" pitchFamily="18" charset="0"/>
              </a:rPr>
              <a:t>S</a:t>
            </a:r>
            <a:r>
              <a:rPr lang="ru-RU" altLang="ru-RU" sz="2800" baseline="-25000">
                <a:latin typeface="Cambria" pitchFamily="18" charset="0"/>
              </a:rPr>
              <a:t>бок,</a:t>
            </a:r>
            <a:r>
              <a:rPr lang="ru-RU" altLang="ru-RU" sz="2800">
                <a:latin typeface="Cambria" pitchFamily="18" charset="0"/>
              </a:rPr>
              <a:t> </a:t>
            </a:r>
            <a:r>
              <a:rPr lang="en-US" altLang="ru-RU" sz="2800">
                <a:latin typeface="Cambria" pitchFamily="18" charset="0"/>
              </a:rPr>
              <a:t>S</a:t>
            </a:r>
            <a:r>
              <a:rPr lang="ru-RU" altLang="ru-RU" sz="2800" baseline="-25000">
                <a:latin typeface="Cambria" pitchFamily="18" charset="0"/>
              </a:rPr>
              <a:t>пол</a:t>
            </a:r>
            <a:r>
              <a:rPr lang="ru-RU" altLang="ru-RU" sz="2800">
                <a:latin typeface="Cambria" pitchFamily="18" charset="0"/>
              </a:rPr>
              <a:t>.</a:t>
            </a:r>
          </a:p>
        </p:txBody>
      </p:sp>
      <p:grpSp>
        <p:nvGrpSpPr>
          <p:cNvPr id="45061" name="Group 39"/>
          <p:cNvGrpSpPr>
            <a:grpSpLocks/>
          </p:cNvGrpSpPr>
          <p:nvPr/>
        </p:nvGrpSpPr>
        <p:grpSpPr bwMode="auto">
          <a:xfrm>
            <a:off x="250825" y="2205038"/>
            <a:ext cx="3811588" cy="2833687"/>
            <a:chOff x="158" y="1389"/>
            <a:chExt cx="2401" cy="1785"/>
          </a:xfrm>
        </p:grpSpPr>
        <p:sp>
          <p:nvSpPr>
            <p:cNvPr id="18467" name="Rectangle 35"/>
            <p:cNvSpPr>
              <a:spLocks noChangeArrowheads="1"/>
            </p:cNvSpPr>
            <p:nvPr/>
          </p:nvSpPr>
          <p:spPr bwMode="auto">
            <a:xfrm>
              <a:off x="158" y="2841"/>
              <a:ext cx="236" cy="288"/>
            </a:xfrm>
            <a:prstGeom prst="rect">
              <a:avLst/>
            </a:prstGeom>
            <a:noFill/>
            <a:ln w="12700">
              <a:noFill/>
              <a:miter lim="800000"/>
              <a:headEnd/>
              <a:tailEnd/>
            </a:ln>
            <a:effectLst>
              <a:outerShdw dist="17961" dir="2700000" algn="ctr" rotWithShape="0">
                <a:schemeClr val="tx1"/>
              </a:outerShdw>
            </a:effectLst>
          </p:spPr>
          <p:txBody>
            <a:bodyPr wrap="none">
              <a:spAutoFit/>
            </a:bodyPr>
            <a:lstStyle/>
            <a:p>
              <a:pPr>
                <a:defRPr/>
              </a:pPr>
              <a:r>
                <a:rPr lang="en-US" sz="2400">
                  <a:latin typeface="Cambria" pitchFamily="18" charset="0"/>
                </a:rPr>
                <a:t>A</a:t>
              </a:r>
              <a:endParaRPr lang="ru-RU" sz="2400">
                <a:latin typeface="Cambria" pitchFamily="18" charset="0"/>
              </a:endParaRPr>
            </a:p>
          </p:txBody>
        </p:sp>
        <p:grpSp>
          <p:nvGrpSpPr>
            <p:cNvPr id="45065" name="Group 12"/>
            <p:cNvGrpSpPr>
              <a:grpSpLocks/>
            </p:cNvGrpSpPr>
            <p:nvPr/>
          </p:nvGrpSpPr>
          <p:grpSpPr bwMode="auto">
            <a:xfrm>
              <a:off x="385" y="1616"/>
              <a:ext cx="2029" cy="1324"/>
              <a:chOff x="2936" y="1926"/>
              <a:chExt cx="2399" cy="1914"/>
            </a:xfrm>
          </p:grpSpPr>
          <p:sp>
            <p:nvSpPr>
              <p:cNvPr id="45076" name="Freeform 13"/>
              <p:cNvSpPr>
                <a:spLocks/>
              </p:cNvSpPr>
              <p:nvPr/>
            </p:nvSpPr>
            <p:spPr bwMode="auto">
              <a:xfrm>
                <a:off x="2936" y="2337"/>
                <a:ext cx="1434" cy="1501"/>
              </a:xfrm>
              <a:custGeom>
                <a:avLst/>
                <a:gdLst>
                  <a:gd name="T0" fmla="*/ 0 w 1588"/>
                  <a:gd name="T1" fmla="*/ 961 h 1678"/>
                  <a:gd name="T2" fmla="*/ 954 w 1588"/>
                  <a:gd name="T3" fmla="*/ 961 h 1678"/>
                  <a:gd name="T4" fmla="*/ 871 w 1588"/>
                  <a:gd name="T5" fmla="*/ 0 h 1678"/>
                  <a:gd name="T6" fmla="*/ 381 w 1588"/>
                  <a:gd name="T7" fmla="*/ 0 h 1678"/>
                  <a:gd name="T8" fmla="*/ 0 w 1588"/>
                  <a:gd name="T9" fmla="*/ 961 h 1678"/>
                  <a:gd name="T10" fmla="*/ 0 60000 65536"/>
                  <a:gd name="T11" fmla="*/ 0 60000 65536"/>
                  <a:gd name="T12" fmla="*/ 0 60000 65536"/>
                  <a:gd name="T13" fmla="*/ 0 60000 65536"/>
                  <a:gd name="T14" fmla="*/ 0 60000 65536"/>
                  <a:gd name="T15" fmla="*/ 0 w 1588"/>
                  <a:gd name="T16" fmla="*/ 0 h 1678"/>
                  <a:gd name="T17" fmla="*/ 1588 w 1588"/>
                  <a:gd name="T18" fmla="*/ 1678 h 1678"/>
                </a:gdLst>
                <a:ahLst/>
                <a:cxnLst>
                  <a:cxn ang="T10">
                    <a:pos x="T0" y="T1"/>
                  </a:cxn>
                  <a:cxn ang="T11">
                    <a:pos x="T2" y="T3"/>
                  </a:cxn>
                  <a:cxn ang="T12">
                    <a:pos x="T4" y="T5"/>
                  </a:cxn>
                  <a:cxn ang="T13">
                    <a:pos x="T6" y="T7"/>
                  </a:cxn>
                  <a:cxn ang="T14">
                    <a:pos x="T8" y="T9"/>
                  </a:cxn>
                </a:cxnLst>
                <a:rect l="T15" t="T16" r="T17" b="T18"/>
                <a:pathLst>
                  <a:path w="1588" h="1678">
                    <a:moveTo>
                      <a:pt x="0" y="1678"/>
                    </a:moveTo>
                    <a:lnTo>
                      <a:pt x="1588" y="1678"/>
                    </a:lnTo>
                    <a:lnTo>
                      <a:pt x="1452" y="0"/>
                    </a:lnTo>
                    <a:lnTo>
                      <a:pt x="635" y="0"/>
                    </a:lnTo>
                    <a:lnTo>
                      <a:pt x="0" y="1678"/>
                    </a:lnTo>
                    <a:close/>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5077" name="Freeform 14"/>
              <p:cNvSpPr>
                <a:spLocks/>
              </p:cNvSpPr>
              <p:nvPr/>
            </p:nvSpPr>
            <p:spPr bwMode="auto">
              <a:xfrm>
                <a:off x="4241" y="1933"/>
                <a:ext cx="1094" cy="1907"/>
              </a:xfrm>
              <a:custGeom>
                <a:avLst/>
                <a:gdLst>
                  <a:gd name="T0" fmla="*/ 78 w 1224"/>
                  <a:gd name="T1" fmla="*/ 1221 h 2132"/>
                  <a:gd name="T2" fmla="*/ 698 w 1224"/>
                  <a:gd name="T3" fmla="*/ 701 h 2132"/>
                  <a:gd name="T4" fmla="*/ 335 w 1224"/>
                  <a:gd name="T5" fmla="*/ 0 h 2132"/>
                  <a:gd name="T6" fmla="*/ 0 w 1224"/>
                  <a:gd name="T7" fmla="*/ 260 h 2132"/>
                  <a:gd name="T8" fmla="*/ 78 w 1224"/>
                  <a:gd name="T9" fmla="*/ 1221 h 2132"/>
                  <a:gd name="T10" fmla="*/ 0 60000 65536"/>
                  <a:gd name="T11" fmla="*/ 0 60000 65536"/>
                  <a:gd name="T12" fmla="*/ 0 60000 65536"/>
                  <a:gd name="T13" fmla="*/ 0 60000 65536"/>
                  <a:gd name="T14" fmla="*/ 0 60000 65536"/>
                  <a:gd name="T15" fmla="*/ 0 w 1224"/>
                  <a:gd name="T16" fmla="*/ 0 h 2132"/>
                  <a:gd name="T17" fmla="*/ 1224 w 1224"/>
                  <a:gd name="T18" fmla="*/ 2132 h 2132"/>
                </a:gdLst>
                <a:ahLst/>
                <a:cxnLst>
                  <a:cxn ang="T10">
                    <a:pos x="T0" y="T1"/>
                  </a:cxn>
                  <a:cxn ang="T11">
                    <a:pos x="T2" y="T3"/>
                  </a:cxn>
                  <a:cxn ang="T12">
                    <a:pos x="T4" y="T5"/>
                  </a:cxn>
                  <a:cxn ang="T13">
                    <a:pos x="T6" y="T7"/>
                  </a:cxn>
                  <a:cxn ang="T14">
                    <a:pos x="T8" y="T9"/>
                  </a:cxn>
                </a:cxnLst>
                <a:rect l="T15" t="T16" r="T17" b="T18"/>
                <a:pathLst>
                  <a:path w="1224" h="2132">
                    <a:moveTo>
                      <a:pt x="136" y="2132"/>
                    </a:moveTo>
                    <a:lnTo>
                      <a:pt x="1224" y="1225"/>
                    </a:lnTo>
                    <a:lnTo>
                      <a:pt x="589" y="0"/>
                    </a:lnTo>
                    <a:lnTo>
                      <a:pt x="0" y="454"/>
                    </a:lnTo>
                    <a:lnTo>
                      <a:pt x="136" y="2132"/>
                    </a:lnTo>
                    <a:close/>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5078" name="Freeform 17"/>
              <p:cNvSpPr>
                <a:spLocks/>
              </p:cNvSpPr>
              <p:nvPr/>
            </p:nvSpPr>
            <p:spPr bwMode="auto">
              <a:xfrm>
                <a:off x="3533" y="1926"/>
                <a:ext cx="1239" cy="406"/>
              </a:xfrm>
              <a:custGeom>
                <a:avLst/>
                <a:gdLst>
                  <a:gd name="T0" fmla="*/ 0 w 1406"/>
                  <a:gd name="T1" fmla="*/ 260 h 454"/>
                  <a:gd name="T2" fmla="*/ 434 w 1406"/>
                  <a:gd name="T3" fmla="*/ 260 h 454"/>
                  <a:gd name="T4" fmla="*/ 747 w 1406"/>
                  <a:gd name="T5" fmla="*/ 0 h 454"/>
                  <a:gd name="T6" fmla="*/ 314 w 1406"/>
                  <a:gd name="T7" fmla="*/ 0 h 454"/>
                  <a:gd name="T8" fmla="*/ 0 w 1406"/>
                  <a:gd name="T9" fmla="*/ 260 h 454"/>
                  <a:gd name="T10" fmla="*/ 0 60000 65536"/>
                  <a:gd name="T11" fmla="*/ 0 60000 65536"/>
                  <a:gd name="T12" fmla="*/ 0 60000 65536"/>
                  <a:gd name="T13" fmla="*/ 0 60000 65536"/>
                  <a:gd name="T14" fmla="*/ 0 60000 65536"/>
                  <a:gd name="T15" fmla="*/ 0 w 1406"/>
                  <a:gd name="T16" fmla="*/ 0 h 454"/>
                  <a:gd name="T17" fmla="*/ 1406 w 1406"/>
                  <a:gd name="T18" fmla="*/ 454 h 454"/>
                </a:gdLst>
                <a:ahLst/>
                <a:cxnLst>
                  <a:cxn ang="T10">
                    <a:pos x="T0" y="T1"/>
                  </a:cxn>
                  <a:cxn ang="T11">
                    <a:pos x="T2" y="T3"/>
                  </a:cxn>
                  <a:cxn ang="T12">
                    <a:pos x="T4" y="T5"/>
                  </a:cxn>
                  <a:cxn ang="T13">
                    <a:pos x="T6" y="T7"/>
                  </a:cxn>
                  <a:cxn ang="T14">
                    <a:pos x="T8" y="T9"/>
                  </a:cxn>
                </a:cxnLst>
                <a:rect l="T15" t="T16" r="T17" b="T18"/>
                <a:pathLst>
                  <a:path w="1406" h="454">
                    <a:moveTo>
                      <a:pt x="0" y="454"/>
                    </a:moveTo>
                    <a:lnTo>
                      <a:pt x="817" y="454"/>
                    </a:lnTo>
                    <a:lnTo>
                      <a:pt x="1406" y="0"/>
                    </a:lnTo>
                    <a:lnTo>
                      <a:pt x="590" y="0"/>
                    </a:lnTo>
                    <a:lnTo>
                      <a:pt x="0" y="454"/>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5079" name="Line 16"/>
              <p:cNvSpPr>
                <a:spLocks noChangeShapeType="1"/>
              </p:cNvSpPr>
              <p:nvPr/>
            </p:nvSpPr>
            <p:spPr bwMode="auto">
              <a:xfrm flipV="1">
                <a:off x="3930" y="1933"/>
                <a:ext cx="129" cy="1094"/>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45066" name="Полилиния 31"/>
            <p:cNvSpPr>
              <a:spLocks/>
            </p:cNvSpPr>
            <p:nvPr/>
          </p:nvSpPr>
          <p:spPr bwMode="auto">
            <a:xfrm>
              <a:off x="396" y="2368"/>
              <a:ext cx="2017" cy="568"/>
            </a:xfrm>
            <a:custGeom>
              <a:avLst/>
              <a:gdLst>
                <a:gd name="T0" fmla="*/ 0 w 3195961"/>
                <a:gd name="T1" fmla="*/ 0 h 870012"/>
                <a:gd name="T2" fmla="*/ 0 w 3195961"/>
                <a:gd name="T3" fmla="*/ 0 h 870012"/>
                <a:gd name="T4" fmla="*/ 0 w 3195961"/>
                <a:gd name="T5" fmla="*/ 0 h 870012"/>
                <a:gd name="T6" fmla="*/ 0 60000 65536"/>
                <a:gd name="T7" fmla="*/ 0 60000 65536"/>
                <a:gd name="T8" fmla="*/ 0 60000 65536"/>
                <a:gd name="T9" fmla="*/ 0 w 3195961"/>
                <a:gd name="T10" fmla="*/ 0 h 870012"/>
                <a:gd name="T11" fmla="*/ 3195961 w 3195961"/>
                <a:gd name="T12" fmla="*/ 870012 h 870012"/>
              </a:gdLst>
              <a:ahLst/>
              <a:cxnLst>
                <a:cxn ang="T6">
                  <a:pos x="T0" y="T1"/>
                </a:cxn>
                <a:cxn ang="T7">
                  <a:pos x="T2" y="T3"/>
                </a:cxn>
                <a:cxn ang="T8">
                  <a:pos x="T4" y="T5"/>
                </a:cxn>
              </a:cxnLst>
              <a:rect l="T9" t="T10" r="T11" b="T12"/>
              <a:pathLst>
                <a:path w="3195961" h="870012">
                  <a:moveTo>
                    <a:pt x="0" y="870012"/>
                  </a:moveTo>
                  <a:lnTo>
                    <a:pt x="1899822" y="870012"/>
                  </a:lnTo>
                  <a:lnTo>
                    <a:pt x="3195961" y="0"/>
                  </a:lnTo>
                </a:path>
              </a:pathLst>
            </a:custGeom>
            <a:noFill/>
            <a:ln w="127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5067" name="Полилиния 32"/>
            <p:cNvSpPr>
              <a:spLocks/>
            </p:cNvSpPr>
            <p:nvPr/>
          </p:nvSpPr>
          <p:spPr bwMode="auto">
            <a:xfrm>
              <a:off x="393" y="2379"/>
              <a:ext cx="1997" cy="564"/>
            </a:xfrm>
            <a:custGeom>
              <a:avLst/>
              <a:gdLst>
                <a:gd name="T0" fmla="*/ 0 w 3169328"/>
                <a:gd name="T1" fmla="*/ 0 h 896644"/>
                <a:gd name="T2" fmla="*/ 0 w 3169328"/>
                <a:gd name="T3" fmla="*/ 0 h 896644"/>
                <a:gd name="T4" fmla="*/ 0 w 3169328"/>
                <a:gd name="T5" fmla="*/ 0 h 896644"/>
                <a:gd name="T6" fmla="*/ 0 60000 65536"/>
                <a:gd name="T7" fmla="*/ 0 60000 65536"/>
                <a:gd name="T8" fmla="*/ 0 60000 65536"/>
                <a:gd name="T9" fmla="*/ 0 w 3169328"/>
                <a:gd name="T10" fmla="*/ 0 h 896644"/>
                <a:gd name="T11" fmla="*/ 3169328 w 3169328"/>
                <a:gd name="T12" fmla="*/ 896644 h 896644"/>
              </a:gdLst>
              <a:ahLst/>
              <a:cxnLst>
                <a:cxn ang="T6">
                  <a:pos x="T0" y="T1"/>
                </a:cxn>
                <a:cxn ang="T7">
                  <a:pos x="T2" y="T3"/>
                </a:cxn>
                <a:cxn ang="T8">
                  <a:pos x="T4" y="T5"/>
                </a:cxn>
              </a:cxnLst>
              <a:rect l="T9" t="T10" r="T11" b="T12"/>
              <a:pathLst>
                <a:path w="3169328" h="896644">
                  <a:moveTo>
                    <a:pt x="0" y="896644"/>
                  </a:moveTo>
                  <a:lnTo>
                    <a:pt x="1305017" y="0"/>
                  </a:lnTo>
                  <a:lnTo>
                    <a:pt x="3169328" y="8877"/>
                  </a:lnTo>
                </a:path>
              </a:pathLst>
            </a:custGeom>
            <a:noFill/>
            <a:ln w="12700" algn="ctr">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5068" name="Freeform 28"/>
            <p:cNvSpPr>
              <a:spLocks/>
            </p:cNvSpPr>
            <p:nvPr/>
          </p:nvSpPr>
          <p:spPr bwMode="auto">
            <a:xfrm>
              <a:off x="872" y="1624"/>
              <a:ext cx="1064" cy="281"/>
            </a:xfrm>
            <a:custGeom>
              <a:avLst/>
              <a:gdLst>
                <a:gd name="T0" fmla="*/ 0 w 1406"/>
                <a:gd name="T1" fmla="*/ 41 h 454"/>
                <a:gd name="T2" fmla="*/ 203 w 1406"/>
                <a:gd name="T3" fmla="*/ 41 h 454"/>
                <a:gd name="T4" fmla="*/ 349 w 1406"/>
                <a:gd name="T5" fmla="*/ 0 h 454"/>
                <a:gd name="T6" fmla="*/ 147 w 1406"/>
                <a:gd name="T7" fmla="*/ 0 h 454"/>
                <a:gd name="T8" fmla="*/ 0 w 1406"/>
                <a:gd name="T9" fmla="*/ 41 h 454"/>
                <a:gd name="T10" fmla="*/ 0 60000 65536"/>
                <a:gd name="T11" fmla="*/ 0 60000 65536"/>
                <a:gd name="T12" fmla="*/ 0 60000 65536"/>
                <a:gd name="T13" fmla="*/ 0 60000 65536"/>
                <a:gd name="T14" fmla="*/ 0 60000 65536"/>
                <a:gd name="T15" fmla="*/ 0 w 1406"/>
                <a:gd name="T16" fmla="*/ 0 h 454"/>
                <a:gd name="T17" fmla="*/ 1406 w 1406"/>
                <a:gd name="T18" fmla="*/ 454 h 454"/>
              </a:gdLst>
              <a:ahLst/>
              <a:cxnLst>
                <a:cxn ang="T10">
                  <a:pos x="T0" y="T1"/>
                </a:cxn>
                <a:cxn ang="T11">
                  <a:pos x="T2" y="T3"/>
                </a:cxn>
                <a:cxn ang="T12">
                  <a:pos x="T4" y="T5"/>
                </a:cxn>
                <a:cxn ang="T13">
                  <a:pos x="T6" y="T7"/>
                </a:cxn>
                <a:cxn ang="T14">
                  <a:pos x="T8" y="T9"/>
                </a:cxn>
              </a:cxnLst>
              <a:rect l="T15" t="T16" r="T17" b="T18"/>
              <a:pathLst>
                <a:path w="1406" h="454">
                  <a:moveTo>
                    <a:pt x="0" y="454"/>
                  </a:moveTo>
                  <a:lnTo>
                    <a:pt x="817" y="454"/>
                  </a:lnTo>
                  <a:lnTo>
                    <a:pt x="1406" y="0"/>
                  </a:lnTo>
                  <a:lnTo>
                    <a:pt x="590" y="0"/>
                  </a:lnTo>
                  <a:lnTo>
                    <a:pt x="0" y="454"/>
                  </a:lnTo>
                  <a:close/>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 name="Rectangle 35"/>
            <p:cNvSpPr>
              <a:spLocks noChangeArrowheads="1"/>
            </p:cNvSpPr>
            <p:nvPr/>
          </p:nvSpPr>
          <p:spPr bwMode="auto">
            <a:xfrm>
              <a:off x="566" y="1707"/>
              <a:ext cx="307" cy="288"/>
            </a:xfrm>
            <a:prstGeom prst="rect">
              <a:avLst/>
            </a:prstGeom>
            <a:noFill/>
            <a:ln w="12700">
              <a:noFill/>
              <a:miter lim="800000"/>
              <a:headEnd/>
              <a:tailEnd/>
            </a:ln>
            <a:effectLst>
              <a:outerShdw dist="17961" dir="2700000" algn="ctr" rotWithShape="0">
                <a:schemeClr val="tx1"/>
              </a:outerShdw>
            </a:effectLst>
          </p:spPr>
          <p:txBody>
            <a:bodyPr wrap="none">
              <a:spAutoFit/>
            </a:bodyPr>
            <a:lstStyle/>
            <a:p>
              <a:pPr>
                <a:defRPr/>
              </a:pPr>
              <a:r>
                <a:rPr lang="en-US" sz="2400">
                  <a:latin typeface="Cambria" pitchFamily="18" charset="0"/>
                </a:rPr>
                <a:t>A</a:t>
              </a:r>
              <a:r>
                <a:rPr lang="en-US" sz="2400" baseline="-25000">
                  <a:latin typeface="Cambria" pitchFamily="18" charset="0"/>
                </a:rPr>
                <a:t>1</a:t>
              </a:r>
              <a:endParaRPr lang="ru-RU" sz="2400" baseline="-25000">
                <a:latin typeface="Cambria" pitchFamily="18" charset="0"/>
              </a:endParaRPr>
            </a:p>
          </p:txBody>
        </p:sp>
        <p:sp>
          <p:nvSpPr>
            <p:cNvPr id="3" name="Rectangle 35"/>
            <p:cNvSpPr>
              <a:spLocks noChangeArrowheads="1"/>
            </p:cNvSpPr>
            <p:nvPr/>
          </p:nvSpPr>
          <p:spPr bwMode="auto">
            <a:xfrm>
              <a:off x="1020" y="2160"/>
              <a:ext cx="233" cy="288"/>
            </a:xfrm>
            <a:prstGeom prst="rect">
              <a:avLst/>
            </a:prstGeom>
            <a:noFill/>
            <a:ln w="12700">
              <a:noFill/>
              <a:miter lim="800000"/>
              <a:headEnd/>
              <a:tailEnd/>
            </a:ln>
            <a:effectLst>
              <a:outerShdw dist="17961" dir="2700000" algn="ctr" rotWithShape="0">
                <a:schemeClr val="tx1"/>
              </a:outerShdw>
            </a:effectLst>
          </p:spPr>
          <p:txBody>
            <a:bodyPr wrap="none">
              <a:spAutoFit/>
            </a:bodyPr>
            <a:lstStyle/>
            <a:p>
              <a:pPr>
                <a:defRPr/>
              </a:pPr>
              <a:r>
                <a:rPr lang="en-US" sz="2400">
                  <a:latin typeface="Cambria" pitchFamily="18" charset="0"/>
                </a:rPr>
                <a:t>B</a:t>
              </a:r>
              <a:endParaRPr lang="ru-RU" sz="2400">
                <a:latin typeface="Cambria" pitchFamily="18" charset="0"/>
              </a:endParaRPr>
            </a:p>
          </p:txBody>
        </p:sp>
        <p:sp>
          <p:nvSpPr>
            <p:cNvPr id="4" name="Rectangle 35"/>
            <p:cNvSpPr>
              <a:spLocks noChangeArrowheads="1"/>
            </p:cNvSpPr>
            <p:nvPr/>
          </p:nvSpPr>
          <p:spPr bwMode="auto">
            <a:xfrm>
              <a:off x="2335" y="2205"/>
              <a:ext cx="224" cy="288"/>
            </a:xfrm>
            <a:prstGeom prst="rect">
              <a:avLst/>
            </a:prstGeom>
            <a:noFill/>
            <a:ln w="12700">
              <a:noFill/>
              <a:miter lim="800000"/>
              <a:headEnd/>
              <a:tailEnd/>
            </a:ln>
            <a:effectLst>
              <a:outerShdw dist="17961" dir="2700000" algn="ctr" rotWithShape="0">
                <a:schemeClr val="tx1"/>
              </a:outerShdw>
            </a:effectLst>
          </p:spPr>
          <p:txBody>
            <a:bodyPr wrap="none">
              <a:spAutoFit/>
            </a:bodyPr>
            <a:lstStyle/>
            <a:p>
              <a:pPr>
                <a:defRPr/>
              </a:pPr>
              <a:r>
                <a:rPr lang="en-US" sz="2400">
                  <a:latin typeface="Cambria" pitchFamily="18" charset="0"/>
                </a:rPr>
                <a:t>C</a:t>
              </a:r>
              <a:endParaRPr lang="ru-RU" sz="2400">
                <a:latin typeface="Cambria" pitchFamily="18" charset="0"/>
              </a:endParaRPr>
            </a:p>
          </p:txBody>
        </p:sp>
        <p:sp>
          <p:nvSpPr>
            <p:cNvPr id="5" name="Rectangle 35"/>
            <p:cNvSpPr>
              <a:spLocks noChangeArrowheads="1"/>
            </p:cNvSpPr>
            <p:nvPr/>
          </p:nvSpPr>
          <p:spPr bwMode="auto">
            <a:xfrm>
              <a:off x="1564" y="2886"/>
              <a:ext cx="243" cy="288"/>
            </a:xfrm>
            <a:prstGeom prst="rect">
              <a:avLst/>
            </a:prstGeom>
            <a:noFill/>
            <a:ln w="12700">
              <a:noFill/>
              <a:miter lim="800000"/>
              <a:headEnd/>
              <a:tailEnd/>
            </a:ln>
            <a:effectLst>
              <a:outerShdw dist="17961" dir="2700000" algn="ctr" rotWithShape="0">
                <a:schemeClr val="tx1"/>
              </a:outerShdw>
            </a:effectLst>
          </p:spPr>
          <p:txBody>
            <a:bodyPr wrap="none">
              <a:spAutoFit/>
            </a:bodyPr>
            <a:lstStyle/>
            <a:p>
              <a:pPr>
                <a:defRPr/>
              </a:pPr>
              <a:r>
                <a:rPr lang="en-US" sz="2400">
                  <a:latin typeface="Cambria" pitchFamily="18" charset="0"/>
                </a:rPr>
                <a:t>D</a:t>
              </a:r>
              <a:endParaRPr lang="ru-RU" sz="2400">
                <a:latin typeface="Cambria" pitchFamily="18" charset="0"/>
              </a:endParaRPr>
            </a:p>
          </p:txBody>
        </p:sp>
        <p:sp>
          <p:nvSpPr>
            <p:cNvPr id="6" name="Rectangle 35"/>
            <p:cNvSpPr>
              <a:spLocks noChangeArrowheads="1"/>
            </p:cNvSpPr>
            <p:nvPr/>
          </p:nvSpPr>
          <p:spPr bwMode="auto">
            <a:xfrm>
              <a:off x="1111" y="1389"/>
              <a:ext cx="304" cy="288"/>
            </a:xfrm>
            <a:prstGeom prst="rect">
              <a:avLst/>
            </a:prstGeom>
            <a:noFill/>
            <a:ln w="12700">
              <a:noFill/>
              <a:miter lim="800000"/>
              <a:headEnd/>
              <a:tailEnd/>
            </a:ln>
            <a:effectLst>
              <a:outerShdw dist="17961" dir="2700000" algn="ctr" rotWithShape="0">
                <a:schemeClr val="tx1"/>
              </a:outerShdw>
            </a:effectLst>
          </p:spPr>
          <p:txBody>
            <a:bodyPr wrap="none">
              <a:spAutoFit/>
            </a:bodyPr>
            <a:lstStyle/>
            <a:p>
              <a:pPr>
                <a:defRPr/>
              </a:pPr>
              <a:r>
                <a:rPr lang="en-US" sz="2400">
                  <a:latin typeface="Cambria" pitchFamily="18" charset="0"/>
                </a:rPr>
                <a:t>B</a:t>
              </a:r>
              <a:r>
                <a:rPr lang="en-US" sz="2400" baseline="-25000">
                  <a:latin typeface="Cambria" pitchFamily="18" charset="0"/>
                </a:rPr>
                <a:t>1</a:t>
              </a:r>
              <a:endParaRPr lang="ru-RU" sz="2400" baseline="-25000">
                <a:latin typeface="Cambria" pitchFamily="18" charset="0"/>
              </a:endParaRPr>
            </a:p>
          </p:txBody>
        </p:sp>
        <p:sp>
          <p:nvSpPr>
            <p:cNvPr id="7" name="Rectangle 35"/>
            <p:cNvSpPr>
              <a:spLocks noChangeArrowheads="1"/>
            </p:cNvSpPr>
            <p:nvPr/>
          </p:nvSpPr>
          <p:spPr bwMode="auto">
            <a:xfrm>
              <a:off x="1882" y="1434"/>
              <a:ext cx="295" cy="288"/>
            </a:xfrm>
            <a:prstGeom prst="rect">
              <a:avLst/>
            </a:prstGeom>
            <a:noFill/>
            <a:ln w="12700">
              <a:noFill/>
              <a:miter lim="800000"/>
              <a:headEnd/>
              <a:tailEnd/>
            </a:ln>
            <a:effectLst>
              <a:outerShdw dist="17961" dir="2700000" algn="ctr" rotWithShape="0">
                <a:schemeClr val="tx1"/>
              </a:outerShdw>
            </a:effectLst>
          </p:spPr>
          <p:txBody>
            <a:bodyPr wrap="none">
              <a:spAutoFit/>
            </a:bodyPr>
            <a:lstStyle/>
            <a:p>
              <a:pPr>
                <a:defRPr/>
              </a:pPr>
              <a:r>
                <a:rPr lang="en-US" sz="2400">
                  <a:latin typeface="Cambria" pitchFamily="18" charset="0"/>
                </a:rPr>
                <a:t>C</a:t>
              </a:r>
              <a:r>
                <a:rPr lang="en-US" sz="2400" baseline="-25000">
                  <a:latin typeface="Cambria" pitchFamily="18" charset="0"/>
                </a:rPr>
                <a:t>1</a:t>
              </a:r>
              <a:endParaRPr lang="ru-RU" sz="2400" baseline="-25000">
                <a:latin typeface="Cambria" pitchFamily="18" charset="0"/>
              </a:endParaRPr>
            </a:p>
          </p:txBody>
        </p:sp>
        <p:sp>
          <p:nvSpPr>
            <p:cNvPr id="8" name="Rectangle 35"/>
            <p:cNvSpPr>
              <a:spLocks noChangeArrowheads="1"/>
            </p:cNvSpPr>
            <p:nvPr/>
          </p:nvSpPr>
          <p:spPr bwMode="auto">
            <a:xfrm>
              <a:off x="1474" y="1797"/>
              <a:ext cx="314" cy="288"/>
            </a:xfrm>
            <a:prstGeom prst="rect">
              <a:avLst/>
            </a:prstGeom>
            <a:noFill/>
            <a:ln w="12700">
              <a:noFill/>
              <a:miter lim="800000"/>
              <a:headEnd/>
              <a:tailEnd/>
            </a:ln>
            <a:effectLst>
              <a:outerShdw dist="17961" dir="2700000" algn="ctr" rotWithShape="0">
                <a:schemeClr val="tx1"/>
              </a:outerShdw>
            </a:effectLst>
          </p:spPr>
          <p:txBody>
            <a:bodyPr wrap="none">
              <a:spAutoFit/>
            </a:bodyPr>
            <a:lstStyle/>
            <a:p>
              <a:pPr>
                <a:defRPr/>
              </a:pPr>
              <a:r>
                <a:rPr lang="en-US" sz="2400">
                  <a:latin typeface="Cambria" pitchFamily="18" charset="0"/>
                </a:rPr>
                <a:t>D</a:t>
              </a:r>
              <a:r>
                <a:rPr lang="en-US" sz="2400" baseline="-25000">
                  <a:latin typeface="Cambria" pitchFamily="18" charset="0"/>
                </a:rPr>
                <a:t>1</a:t>
              </a:r>
              <a:endParaRPr lang="ru-RU" sz="2400" baseline="-25000">
                <a:latin typeface="Cambria" pitchFamily="18" charset="0"/>
              </a:endParaRPr>
            </a:p>
          </p:txBody>
        </p:sp>
      </p:grpSp>
      <p:sp>
        <p:nvSpPr>
          <p:cNvPr id="39975" name="Text Box 39"/>
          <p:cNvSpPr txBox="1">
            <a:spLocks noChangeArrowheads="1"/>
          </p:cNvSpPr>
          <p:nvPr/>
        </p:nvSpPr>
        <p:spPr bwMode="auto">
          <a:xfrm>
            <a:off x="3995738" y="6021388"/>
            <a:ext cx="34559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ДЗ:п34, №313, 269</a:t>
            </a:r>
          </a:p>
        </p:txBody>
      </p:sp>
      <p:sp>
        <p:nvSpPr>
          <p:cNvPr id="39974" name="Text Box 38"/>
          <p:cNvSpPr txBox="1">
            <a:spLocks noChangeArrowheads="1"/>
          </p:cNvSpPr>
          <p:nvPr/>
        </p:nvSpPr>
        <p:spPr bwMode="auto">
          <a:xfrm>
            <a:off x="4140200" y="5516563"/>
            <a:ext cx="32369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0000FF"/>
                </a:solidFill>
                <a:latin typeface="Cambria" pitchFamily="18" charset="0"/>
              </a:rPr>
              <a:t>№268</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8442"/>
                                        </p:tgtEl>
                                        <p:attrNameLst>
                                          <p:attrName>style.visibility</p:attrName>
                                        </p:attrNameLst>
                                      </p:cBhvr>
                                      <p:to>
                                        <p:strVal val="visible"/>
                                      </p:to>
                                    </p:set>
                                    <p:anim calcmode="discrete" valueType="clr">
                                      <p:cBhvr override="childStyle">
                                        <p:cTn id="7" dur="80"/>
                                        <p:tgtEl>
                                          <p:spTgt spid="1844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42"/>
                                        </p:tgtEl>
                                        <p:attrNameLst>
                                          <p:attrName>fillcolor</p:attrName>
                                        </p:attrNameLst>
                                      </p:cBhvr>
                                      <p:tavLst>
                                        <p:tav tm="0">
                                          <p:val>
                                            <p:clrVal>
                                              <a:schemeClr val="accent2"/>
                                            </p:clrVal>
                                          </p:val>
                                        </p:tav>
                                        <p:tav tm="50000">
                                          <p:val>
                                            <p:clrVal>
                                              <a:schemeClr val="hlink"/>
                                            </p:clrVal>
                                          </p:val>
                                        </p:tav>
                                      </p:tavLst>
                                    </p:anim>
                                    <p:set>
                                      <p:cBhvr>
                                        <p:cTn id="9" dur="80"/>
                                        <p:tgtEl>
                                          <p:spTgt spid="1844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9974"/>
                                        </p:tgtEl>
                                        <p:attrNameLst>
                                          <p:attrName>style.visibility</p:attrName>
                                        </p:attrNameLst>
                                      </p:cBhvr>
                                      <p:to>
                                        <p:strVal val="visible"/>
                                      </p:to>
                                    </p:set>
                                    <p:animEffect transition="in" filter="wipe(left)">
                                      <p:cBhvr>
                                        <p:cTn id="14" dur="500"/>
                                        <p:tgtEl>
                                          <p:spTgt spid="39974"/>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9975"/>
                                        </p:tgtEl>
                                        <p:attrNameLst>
                                          <p:attrName>style.visibility</p:attrName>
                                        </p:attrNameLst>
                                      </p:cBhvr>
                                      <p:to>
                                        <p:strVal val="visible"/>
                                      </p:to>
                                    </p:set>
                                    <p:animEffect transition="in" filter="wipe(left)">
                                      <p:cBhvr>
                                        <p:cTn id="19"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2" grpId="0"/>
      <p:bldP spid="39975" grpId="0"/>
      <p:bldP spid="3997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ChangeArrowheads="1"/>
          </p:cNvSpPr>
          <p:nvPr>
            <p:ph type="title"/>
          </p:nvPr>
        </p:nvSpPr>
        <p:spPr>
          <a:xfrm>
            <a:off x="468313" y="260350"/>
            <a:ext cx="8229600" cy="1143000"/>
          </a:xfrm>
        </p:spPr>
        <p:txBody>
          <a:bodyPr/>
          <a:lstStyle/>
          <a:p>
            <a:pPr eaLnBrk="1" hangingPunct="1"/>
            <a:r>
              <a:rPr lang="ru-RU" altLang="ru-RU" smtClean="0">
                <a:latin typeface="Arial" charset="0"/>
              </a:rPr>
              <a:t>Правильные многогранники</a:t>
            </a:r>
            <a:r>
              <a:rPr lang="ru-RU" altLang="ru-RU" smtClean="0"/>
              <a:t>.</a:t>
            </a:r>
          </a:p>
        </p:txBody>
      </p:sp>
      <p:sp>
        <p:nvSpPr>
          <p:cNvPr id="4608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6084" name="Rectangle 38"/>
          <p:cNvSpPr>
            <a:spLocks noGrp="1" noChangeArrowheads="1"/>
          </p:cNvSpPr>
          <p:nvPr>
            <p:ph type="body" idx="1"/>
          </p:nvPr>
        </p:nvSpPr>
        <p:spPr/>
        <p:txBody>
          <a:bodyPr/>
          <a:lstStyle/>
          <a:p>
            <a:r>
              <a:rPr lang="ru-RU" altLang="ru-RU" smtClean="0">
                <a:hlinkClick r:id="rId3" action="ppaction://hlinksldjump"/>
              </a:rPr>
              <a:t>Симметрия в пространстве</a:t>
            </a:r>
            <a:endParaRPr lang="ru-RU" altLang="ru-RU" smtClean="0"/>
          </a:p>
          <a:p>
            <a:r>
              <a:rPr lang="ru-RU" altLang="ru-RU" smtClean="0">
                <a:hlinkClick r:id="rId4" action="ppaction://hlinksldjump"/>
              </a:rPr>
              <a:t>Правильные многогранники</a:t>
            </a:r>
            <a:endParaRPr lang="ru-RU" altLang="ru-RU" smtClean="0"/>
          </a:p>
          <a:p>
            <a:r>
              <a:rPr lang="ru-RU" altLang="ru-RU" smtClean="0">
                <a:hlinkClick r:id="rId5" action="ppaction://hlinksldjump"/>
              </a:rPr>
              <a:t>Элементы симметрии правильных многогранников</a:t>
            </a:r>
            <a:endParaRPr lang="ru-RU" altLang="ru-RU" smtClean="0"/>
          </a:p>
          <a:p>
            <a:r>
              <a:rPr lang="ru-RU" altLang="ru-RU" smtClean="0">
                <a:hlinkClick r:id="rId6" action="ppaction://hlinksldjump"/>
              </a:rPr>
              <a:t>Решение задач</a:t>
            </a:r>
            <a:endParaRPr lang="ru-RU" altLang="ru-RU"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165891" name="Rectangle 3"/>
          <p:cNvSpPr>
            <a:spLocks noGrp="1" noChangeArrowheads="1"/>
          </p:cNvSpPr>
          <p:nvPr>
            <p:ph type="body" idx="1"/>
          </p:nvPr>
        </p:nvSpPr>
        <p:spPr>
          <a:xfrm>
            <a:off x="457200" y="1600200"/>
            <a:ext cx="8229600" cy="1181100"/>
          </a:xfrm>
        </p:spPr>
        <p:txBody>
          <a:bodyPr/>
          <a:lstStyle/>
          <a:p>
            <a:pPr>
              <a:lnSpc>
                <a:spcPct val="90000"/>
              </a:lnSpc>
              <a:buFontTx/>
              <a:buNone/>
            </a:pPr>
            <a:r>
              <a:rPr lang="ru-RU" altLang="ru-RU" sz="2400" smtClean="0">
                <a:latin typeface="Arial" charset="0"/>
              </a:rPr>
              <a:t>«Симметрия … есть идея, с помощью которой человек веками пытался объяснить и создать порядок, красоту и совершенство».               </a:t>
            </a:r>
            <a:r>
              <a:rPr lang="ru-RU" altLang="ru-RU" sz="2400" b="1" i="1" smtClean="0">
                <a:latin typeface="Arial" charset="0"/>
              </a:rPr>
              <a:t>Герман Вейль</a:t>
            </a:r>
            <a:endParaRPr lang="ru-RU" altLang="ru-RU" sz="2400" smtClean="0"/>
          </a:p>
        </p:txBody>
      </p:sp>
      <p:sp>
        <p:nvSpPr>
          <p:cNvPr id="47108"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65893" name="Text Box 5"/>
          <p:cNvSpPr txBox="1">
            <a:spLocks noChangeArrowheads="1"/>
          </p:cNvSpPr>
          <p:nvPr/>
        </p:nvSpPr>
        <p:spPr bwMode="auto">
          <a:xfrm>
            <a:off x="539750" y="3141663"/>
            <a:ext cx="5191125"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sz="2800" b="1" i="1"/>
              <a:t>Центральная симметрия.</a:t>
            </a:r>
          </a:p>
          <a:p>
            <a:pPr eaLnBrk="1" hangingPunct="1">
              <a:spcBef>
                <a:spcPct val="50000"/>
              </a:spcBef>
            </a:pPr>
            <a:r>
              <a:rPr lang="ru-RU" altLang="ru-RU" sz="2400"/>
              <a:t>Точки </a:t>
            </a:r>
            <a:r>
              <a:rPr lang="ru-RU" altLang="ru-RU" sz="2400" b="1" i="1"/>
              <a:t>А </a:t>
            </a:r>
            <a:r>
              <a:rPr lang="ru-RU" altLang="ru-RU" sz="2400"/>
              <a:t>и </a:t>
            </a:r>
            <a:r>
              <a:rPr lang="ru-RU" altLang="ru-RU" sz="2400" b="1" i="1"/>
              <a:t>А</a:t>
            </a:r>
            <a:r>
              <a:rPr lang="ru-RU" altLang="ru-RU" sz="2400" b="1" i="1" baseline="-25000"/>
              <a:t>1</a:t>
            </a:r>
            <a:r>
              <a:rPr lang="ru-RU" altLang="ru-RU" sz="2400" b="1" i="1"/>
              <a:t> </a:t>
            </a:r>
            <a:r>
              <a:rPr lang="ru-RU" altLang="ru-RU" sz="2400"/>
              <a:t>называются симметричными относительно точки</a:t>
            </a:r>
            <a:r>
              <a:rPr lang="ru-RU" altLang="ru-RU" sz="2400" b="1" i="1"/>
              <a:t> О </a:t>
            </a:r>
            <a:r>
              <a:rPr lang="ru-RU" altLang="ru-RU" sz="2400"/>
              <a:t>(центр симметрии), если </a:t>
            </a:r>
            <a:r>
              <a:rPr lang="ru-RU" altLang="ru-RU" sz="2400" b="1" i="1"/>
              <a:t>О</a:t>
            </a:r>
            <a:r>
              <a:rPr lang="ru-RU" altLang="ru-RU" sz="2400"/>
              <a:t> – середина отрезка </a:t>
            </a:r>
            <a:r>
              <a:rPr lang="ru-RU" altLang="ru-RU" sz="2400" b="1" i="1"/>
              <a:t>АА</a:t>
            </a:r>
            <a:r>
              <a:rPr lang="ru-RU" altLang="ru-RU" sz="2400" b="1" i="1" baseline="-25000"/>
              <a:t>1</a:t>
            </a:r>
            <a:r>
              <a:rPr lang="ru-RU" altLang="ru-RU" sz="2400"/>
              <a:t>. Точка </a:t>
            </a:r>
            <a:r>
              <a:rPr lang="ru-RU" altLang="ru-RU" sz="2400" b="1" i="1"/>
              <a:t>О </a:t>
            </a:r>
            <a:r>
              <a:rPr lang="ru-RU" altLang="ru-RU" sz="2400"/>
              <a:t>считается симметричной самой себе.</a:t>
            </a:r>
          </a:p>
        </p:txBody>
      </p:sp>
      <p:grpSp>
        <p:nvGrpSpPr>
          <p:cNvPr id="2" name="Group 6"/>
          <p:cNvGrpSpPr>
            <a:grpSpLocks/>
          </p:cNvGrpSpPr>
          <p:nvPr/>
        </p:nvGrpSpPr>
        <p:grpSpPr bwMode="auto">
          <a:xfrm>
            <a:off x="6084888" y="3213100"/>
            <a:ext cx="2743200" cy="2078038"/>
            <a:chOff x="3828" y="2043"/>
            <a:chExt cx="1728" cy="1309"/>
          </a:xfrm>
        </p:grpSpPr>
        <p:sp>
          <p:nvSpPr>
            <p:cNvPr id="47111" name="Text Box 7"/>
            <p:cNvSpPr txBox="1">
              <a:spLocks noChangeArrowheads="1"/>
            </p:cNvSpPr>
            <p:nvPr/>
          </p:nvSpPr>
          <p:spPr bwMode="auto">
            <a:xfrm>
              <a:off x="3828" y="3099"/>
              <a:ext cx="2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b="1"/>
                <a:t>А</a:t>
              </a:r>
            </a:p>
          </p:txBody>
        </p:sp>
        <p:sp>
          <p:nvSpPr>
            <p:cNvPr id="47112" name="Text Box 8"/>
            <p:cNvSpPr txBox="1">
              <a:spLocks noChangeArrowheads="1"/>
            </p:cNvSpPr>
            <p:nvPr/>
          </p:nvSpPr>
          <p:spPr bwMode="auto">
            <a:xfrm>
              <a:off x="5172" y="2043"/>
              <a:ext cx="38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b="1"/>
                <a:t>А</a:t>
              </a:r>
              <a:r>
                <a:rPr lang="ru-RU" altLang="ru-RU" sz="1000" b="1"/>
                <a:t>1</a:t>
              </a:r>
            </a:p>
          </p:txBody>
        </p:sp>
        <p:sp>
          <p:nvSpPr>
            <p:cNvPr id="47113" name="Line 9"/>
            <p:cNvSpPr>
              <a:spLocks noChangeShapeType="1"/>
            </p:cNvSpPr>
            <p:nvPr/>
          </p:nvSpPr>
          <p:spPr bwMode="auto">
            <a:xfrm flipV="1">
              <a:off x="4014" y="2824"/>
              <a:ext cx="624" cy="528"/>
            </a:xfrm>
            <a:prstGeom prst="line">
              <a:avLst/>
            </a:prstGeom>
            <a:noFill/>
            <a:ln w="3810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47114" name="Line 10"/>
            <p:cNvSpPr>
              <a:spLocks noChangeShapeType="1"/>
            </p:cNvSpPr>
            <p:nvPr/>
          </p:nvSpPr>
          <p:spPr bwMode="auto">
            <a:xfrm flipV="1">
              <a:off x="4638" y="2296"/>
              <a:ext cx="624" cy="528"/>
            </a:xfrm>
            <a:prstGeom prst="line">
              <a:avLst/>
            </a:prstGeom>
            <a:noFill/>
            <a:ln w="3810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47115" name="Line 11"/>
            <p:cNvSpPr>
              <a:spLocks noChangeShapeType="1"/>
            </p:cNvSpPr>
            <p:nvPr/>
          </p:nvSpPr>
          <p:spPr bwMode="auto">
            <a:xfrm>
              <a:off x="4302" y="3016"/>
              <a:ext cx="96"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7116" name="Line 12"/>
            <p:cNvSpPr>
              <a:spLocks noChangeShapeType="1"/>
            </p:cNvSpPr>
            <p:nvPr/>
          </p:nvSpPr>
          <p:spPr bwMode="auto">
            <a:xfrm>
              <a:off x="4878" y="2536"/>
              <a:ext cx="96"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7117" name="Text Box 13"/>
            <p:cNvSpPr txBox="1">
              <a:spLocks noChangeArrowheads="1"/>
            </p:cNvSpPr>
            <p:nvPr/>
          </p:nvSpPr>
          <p:spPr bwMode="auto">
            <a:xfrm>
              <a:off x="4446" y="2632"/>
              <a:ext cx="2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b="1"/>
                <a:t>О</a:t>
              </a:r>
            </a:p>
          </p:txBody>
        </p:sp>
        <p:sp>
          <p:nvSpPr>
            <p:cNvPr id="47118" name="Oval 14"/>
            <p:cNvSpPr>
              <a:spLocks noChangeArrowheads="1"/>
            </p:cNvSpPr>
            <p:nvPr/>
          </p:nvSpPr>
          <p:spPr bwMode="auto">
            <a:xfrm>
              <a:off x="4604" y="2786"/>
              <a:ext cx="68" cy="68"/>
            </a:xfrm>
            <a:prstGeom prst="ellipse">
              <a:avLst/>
            </a:prstGeom>
            <a:solidFill>
              <a:srgbClr val="FF33CC"/>
            </a:solidFill>
            <a:ln w="9525">
              <a:solidFill>
                <a:srgbClr val="FF33CC"/>
              </a:solidFill>
              <a:round/>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5891">
                                            <p:txEl>
                                              <p:pRg st="0" end="0"/>
                                            </p:txEl>
                                          </p:spTgt>
                                        </p:tgtEl>
                                        <p:attrNameLst>
                                          <p:attrName>style.visibility</p:attrName>
                                        </p:attrNameLst>
                                      </p:cBhvr>
                                      <p:to>
                                        <p:strVal val="visible"/>
                                      </p:to>
                                    </p:set>
                                    <p:animEffect transition="in" filter="wipe(up)">
                                      <p:cBhvr>
                                        <p:cTn id="7" dur="500"/>
                                        <p:tgtEl>
                                          <p:spTgt spid="1658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5893"/>
                                        </p:tgtEl>
                                        <p:attrNameLst>
                                          <p:attrName>style.visibility</p:attrName>
                                        </p:attrNameLst>
                                      </p:cBhvr>
                                      <p:to>
                                        <p:strVal val="visible"/>
                                      </p:to>
                                    </p:set>
                                    <p:animEffect transition="in" filter="wipe(up)">
                                      <p:cBhvr>
                                        <p:cTn id="12" dur="500"/>
                                        <p:tgtEl>
                                          <p:spTgt spid="1658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build="p"/>
      <p:bldP spid="16589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
          <p:cNvSpPr>
            <a:spLocks noGrp="1" noChangeArrowheads="1"/>
          </p:cNvSpPr>
          <p:nvPr>
            <p:ph type="title"/>
          </p:nvPr>
        </p:nvSpPr>
        <p:spPr>
          <a:xfrm>
            <a:off x="468313" y="260350"/>
            <a:ext cx="8229600" cy="1143000"/>
          </a:xfrm>
        </p:spPr>
        <p:txBody>
          <a:bodyPr/>
          <a:lstStyle/>
          <a:p>
            <a:pPr eaLnBrk="1" hangingPunct="1"/>
            <a:r>
              <a:rPr lang="ru-RU" altLang="ru-RU" smtClean="0">
                <a:latin typeface="Arial" charset="0"/>
              </a:rPr>
              <a:t>Симметрия в пространстве</a:t>
            </a:r>
            <a:r>
              <a:rPr lang="ru-RU" altLang="ru-RU" smtClean="0"/>
              <a:t>.</a:t>
            </a:r>
          </a:p>
        </p:txBody>
      </p:sp>
      <p:sp>
        <p:nvSpPr>
          <p:cNvPr id="4813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54640" name="Text Box 16"/>
          <p:cNvSpPr txBox="1">
            <a:spLocks noChangeArrowheads="1"/>
          </p:cNvSpPr>
          <p:nvPr/>
        </p:nvSpPr>
        <p:spPr bwMode="auto">
          <a:xfrm>
            <a:off x="323850" y="1484313"/>
            <a:ext cx="5761038"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sz="2800" b="1" i="1"/>
              <a:t>Осевая симметрия</a:t>
            </a:r>
          </a:p>
          <a:p>
            <a:pPr eaLnBrk="1" hangingPunct="1">
              <a:spcBef>
                <a:spcPct val="50000"/>
              </a:spcBef>
            </a:pPr>
            <a:r>
              <a:rPr lang="ru-RU" altLang="ru-RU" sz="2400"/>
              <a:t>Точки </a:t>
            </a:r>
            <a:r>
              <a:rPr lang="ru-RU" altLang="ru-RU" sz="2400" b="1" i="1"/>
              <a:t>А </a:t>
            </a:r>
            <a:r>
              <a:rPr lang="ru-RU" altLang="ru-RU" sz="2400"/>
              <a:t>и </a:t>
            </a:r>
            <a:r>
              <a:rPr lang="ru-RU" altLang="ru-RU" sz="2400" b="1" i="1"/>
              <a:t>А</a:t>
            </a:r>
            <a:r>
              <a:rPr lang="ru-RU" altLang="ru-RU" sz="2400" b="1" i="1" baseline="-25000"/>
              <a:t>1</a:t>
            </a:r>
            <a:r>
              <a:rPr lang="ru-RU" altLang="ru-RU" sz="2400" b="1" i="1"/>
              <a:t> </a:t>
            </a:r>
            <a:r>
              <a:rPr lang="ru-RU" altLang="ru-RU" sz="2400"/>
              <a:t>называются симметричными относительно прямой </a:t>
            </a:r>
            <a:r>
              <a:rPr lang="ru-RU" altLang="ru-RU" sz="2400" b="1"/>
              <a:t>а</a:t>
            </a:r>
            <a:r>
              <a:rPr lang="ru-RU" altLang="ru-RU" sz="2400"/>
              <a:t> (ось симметрии), если прямая </a:t>
            </a:r>
            <a:r>
              <a:rPr lang="ru-RU" altLang="ru-RU" sz="2400" b="1"/>
              <a:t>а</a:t>
            </a:r>
            <a:r>
              <a:rPr lang="ru-RU" altLang="ru-RU" sz="2400"/>
              <a:t> проходит через середину отрезка </a:t>
            </a:r>
            <a:r>
              <a:rPr lang="ru-RU" altLang="ru-RU" sz="2400" b="1" i="1"/>
              <a:t>АА</a:t>
            </a:r>
            <a:r>
              <a:rPr lang="ru-RU" altLang="ru-RU" sz="2400" b="1" i="1" baseline="-25000"/>
              <a:t>1</a:t>
            </a:r>
            <a:r>
              <a:rPr lang="ru-RU" altLang="ru-RU" sz="2400"/>
              <a:t> и перпендикулярна этому отрезку. Каждая точка прямой </a:t>
            </a:r>
            <a:r>
              <a:rPr lang="ru-RU" altLang="ru-RU" sz="2400" b="1" i="1"/>
              <a:t>а </a:t>
            </a:r>
            <a:r>
              <a:rPr lang="ru-RU" altLang="ru-RU" sz="2400"/>
              <a:t>считается симметричной самой себе. </a:t>
            </a:r>
          </a:p>
        </p:txBody>
      </p:sp>
      <p:sp>
        <p:nvSpPr>
          <p:cNvPr id="154641" name="Text Box 17"/>
          <p:cNvSpPr txBox="1">
            <a:spLocks noChangeArrowheads="1"/>
          </p:cNvSpPr>
          <p:nvPr/>
        </p:nvSpPr>
        <p:spPr bwMode="auto">
          <a:xfrm>
            <a:off x="8305800" y="2971800"/>
            <a:ext cx="609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b="1"/>
              <a:t>А</a:t>
            </a:r>
            <a:r>
              <a:rPr lang="ru-RU" altLang="ru-RU" sz="1000" b="1"/>
              <a:t>1</a:t>
            </a:r>
          </a:p>
        </p:txBody>
      </p:sp>
      <p:grpSp>
        <p:nvGrpSpPr>
          <p:cNvPr id="2" name="Group 18"/>
          <p:cNvGrpSpPr>
            <a:grpSpLocks/>
          </p:cNvGrpSpPr>
          <p:nvPr/>
        </p:nvGrpSpPr>
        <p:grpSpPr bwMode="auto">
          <a:xfrm>
            <a:off x="6011863" y="2276475"/>
            <a:ext cx="2590800" cy="1981200"/>
            <a:chOff x="3792" y="1440"/>
            <a:chExt cx="1632" cy="1248"/>
          </a:xfrm>
        </p:grpSpPr>
        <p:sp>
          <p:nvSpPr>
            <p:cNvPr id="48138" name="Line 19"/>
            <p:cNvSpPr>
              <a:spLocks noChangeShapeType="1"/>
            </p:cNvSpPr>
            <p:nvPr/>
          </p:nvSpPr>
          <p:spPr bwMode="auto">
            <a:xfrm>
              <a:off x="3936" y="2112"/>
              <a:ext cx="1488" cy="0"/>
            </a:xfrm>
            <a:prstGeom prst="line">
              <a:avLst/>
            </a:prstGeom>
            <a:noFill/>
            <a:ln w="2857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48139" name="Line 20"/>
            <p:cNvSpPr>
              <a:spLocks noChangeShapeType="1"/>
            </p:cNvSpPr>
            <p:nvPr/>
          </p:nvSpPr>
          <p:spPr bwMode="auto">
            <a:xfrm>
              <a:off x="4656" y="1488"/>
              <a:ext cx="0" cy="1200"/>
            </a:xfrm>
            <a:prstGeom prst="line">
              <a:avLst/>
            </a:prstGeom>
            <a:noFill/>
            <a:ln w="28575">
              <a:solidFill>
                <a:srgbClr val="FF33CC"/>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8140" name="Text Box 21"/>
            <p:cNvSpPr txBox="1">
              <a:spLocks noChangeArrowheads="1"/>
            </p:cNvSpPr>
            <p:nvPr/>
          </p:nvSpPr>
          <p:spPr bwMode="auto">
            <a:xfrm>
              <a:off x="3792" y="1920"/>
              <a:ext cx="2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b="1"/>
                <a:t>А</a:t>
              </a:r>
            </a:p>
          </p:txBody>
        </p:sp>
        <p:sp>
          <p:nvSpPr>
            <p:cNvPr id="48141" name="Line 22"/>
            <p:cNvSpPr>
              <a:spLocks noChangeShapeType="1"/>
            </p:cNvSpPr>
            <p:nvPr/>
          </p:nvSpPr>
          <p:spPr bwMode="auto">
            <a:xfrm>
              <a:off x="4320" y="201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8142" name="Line 23"/>
            <p:cNvSpPr>
              <a:spLocks noChangeShapeType="1"/>
            </p:cNvSpPr>
            <p:nvPr/>
          </p:nvSpPr>
          <p:spPr bwMode="auto">
            <a:xfrm>
              <a:off x="5040" y="201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8143" name="Rectangle 24"/>
            <p:cNvSpPr>
              <a:spLocks noChangeArrowheads="1"/>
            </p:cNvSpPr>
            <p:nvPr/>
          </p:nvSpPr>
          <p:spPr bwMode="auto">
            <a:xfrm>
              <a:off x="4464" y="1440"/>
              <a:ext cx="19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i="1"/>
                <a:t>а</a:t>
              </a:r>
            </a:p>
          </p:txBody>
        </p:sp>
        <p:sp>
          <p:nvSpPr>
            <p:cNvPr id="48144" name="Line 25"/>
            <p:cNvSpPr>
              <a:spLocks noChangeShapeType="1"/>
            </p:cNvSpPr>
            <p:nvPr/>
          </p:nvSpPr>
          <p:spPr bwMode="auto">
            <a:xfrm>
              <a:off x="4656" y="1968"/>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8145" name="Line 26"/>
            <p:cNvSpPr>
              <a:spLocks noChangeShapeType="1"/>
            </p:cNvSpPr>
            <p:nvPr/>
          </p:nvSpPr>
          <p:spPr bwMode="auto">
            <a:xfrm>
              <a:off x="4800" y="1968"/>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pic>
        <p:nvPicPr>
          <p:cNvPr id="154651"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4868863"/>
            <a:ext cx="1404937"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52" name="Picture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437063"/>
            <a:ext cx="2566988" cy="218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53" name="Picture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9113" y="4724400"/>
            <a:ext cx="2476500"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4640"/>
                                        </p:tgtEl>
                                        <p:attrNameLst>
                                          <p:attrName>style.visibility</p:attrName>
                                        </p:attrNameLst>
                                      </p:cBhvr>
                                      <p:to>
                                        <p:strVal val="visible"/>
                                      </p:to>
                                    </p:set>
                                    <p:animEffect transition="in" filter="wipe(up)">
                                      <p:cBhvr>
                                        <p:cTn id="7" dur="500"/>
                                        <p:tgtEl>
                                          <p:spTgt spid="1546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4641"/>
                                        </p:tgtEl>
                                        <p:attrNameLst>
                                          <p:attrName>style.visibility</p:attrName>
                                        </p:attrNameLst>
                                      </p:cBhvr>
                                      <p:to>
                                        <p:strVal val="visible"/>
                                      </p:to>
                                    </p:set>
                                    <p:animEffect transition="in" filter="fade">
                                      <p:cBhvr>
                                        <p:cTn id="15" dur="500"/>
                                        <p:tgtEl>
                                          <p:spTgt spid="15464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54651"/>
                                        </p:tgtEl>
                                        <p:attrNameLst>
                                          <p:attrName>style.visibility</p:attrName>
                                        </p:attrNameLst>
                                      </p:cBhvr>
                                      <p:to>
                                        <p:strVal val="visible"/>
                                      </p:to>
                                    </p:set>
                                    <p:animEffect transition="in" filter="fade">
                                      <p:cBhvr>
                                        <p:cTn id="20" dur="500"/>
                                        <p:tgtEl>
                                          <p:spTgt spid="154651"/>
                                        </p:tgtEl>
                                      </p:cBhvr>
                                    </p:animEffect>
                                  </p:childTnLst>
                                </p:cTn>
                              </p:par>
                            </p:childTnLst>
                          </p:cTn>
                        </p:par>
                        <p:par>
                          <p:cTn id="21" fill="hold" nodeType="afterGroup">
                            <p:stCondLst>
                              <p:cond delay="500"/>
                            </p:stCondLst>
                            <p:childTnLst>
                              <p:par>
                                <p:cTn id="22" presetID="10" presetClass="entr" presetSubtype="0" fill="hold" nodeType="afterEffect">
                                  <p:stCondLst>
                                    <p:cond delay="0"/>
                                  </p:stCondLst>
                                  <p:childTnLst>
                                    <p:set>
                                      <p:cBhvr>
                                        <p:cTn id="23" dur="1" fill="hold">
                                          <p:stCondLst>
                                            <p:cond delay="0"/>
                                          </p:stCondLst>
                                        </p:cTn>
                                        <p:tgtEl>
                                          <p:spTgt spid="154653"/>
                                        </p:tgtEl>
                                        <p:attrNameLst>
                                          <p:attrName>style.visibility</p:attrName>
                                        </p:attrNameLst>
                                      </p:cBhvr>
                                      <p:to>
                                        <p:strVal val="visible"/>
                                      </p:to>
                                    </p:set>
                                    <p:animEffect transition="in" filter="fade">
                                      <p:cBhvr>
                                        <p:cTn id="24" dur="500"/>
                                        <p:tgtEl>
                                          <p:spTgt spid="154653"/>
                                        </p:tgtEl>
                                      </p:cBhvr>
                                    </p:animEffect>
                                  </p:childTnLst>
                                </p:cTn>
                              </p:par>
                            </p:childTnLst>
                          </p:cTn>
                        </p:par>
                        <p:par>
                          <p:cTn id="25" fill="hold" nodeType="afterGroup">
                            <p:stCondLst>
                              <p:cond delay="1000"/>
                            </p:stCondLst>
                            <p:childTnLst>
                              <p:par>
                                <p:cTn id="26" presetID="10" presetClass="entr" presetSubtype="0" fill="hold" nodeType="afterEffect">
                                  <p:stCondLst>
                                    <p:cond delay="0"/>
                                  </p:stCondLst>
                                  <p:childTnLst>
                                    <p:set>
                                      <p:cBhvr>
                                        <p:cTn id="27" dur="1" fill="hold">
                                          <p:stCondLst>
                                            <p:cond delay="0"/>
                                          </p:stCondLst>
                                        </p:cTn>
                                        <p:tgtEl>
                                          <p:spTgt spid="154652"/>
                                        </p:tgtEl>
                                        <p:attrNameLst>
                                          <p:attrName>style.visibility</p:attrName>
                                        </p:attrNameLst>
                                      </p:cBhvr>
                                      <p:to>
                                        <p:strVal val="visible"/>
                                      </p:to>
                                    </p:set>
                                    <p:animEffect transition="in" filter="fade">
                                      <p:cBhvr>
                                        <p:cTn id="28" dur="500"/>
                                        <p:tgtEl>
                                          <p:spTgt spid="154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40" grpId="0"/>
      <p:bldP spid="15464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4915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55667" name="Text Box 19"/>
          <p:cNvSpPr txBox="1">
            <a:spLocks noChangeArrowheads="1"/>
          </p:cNvSpPr>
          <p:nvPr/>
        </p:nvSpPr>
        <p:spPr bwMode="auto">
          <a:xfrm>
            <a:off x="395288" y="2781300"/>
            <a:ext cx="5029200" cy="395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40000"/>
              </a:spcBef>
            </a:pPr>
            <a:r>
              <a:rPr lang="ru-RU" altLang="ru-RU" sz="2800" b="1" i="1"/>
              <a:t>Зеркальная симметрия</a:t>
            </a:r>
          </a:p>
          <a:p>
            <a:pPr eaLnBrk="1" hangingPunct="1">
              <a:spcBef>
                <a:spcPct val="40000"/>
              </a:spcBef>
            </a:pPr>
            <a:r>
              <a:rPr lang="ru-RU" altLang="ru-RU" sz="2400"/>
              <a:t>Точки </a:t>
            </a:r>
            <a:r>
              <a:rPr lang="ru-RU" altLang="ru-RU" sz="2400" b="1" i="1"/>
              <a:t>А </a:t>
            </a:r>
            <a:r>
              <a:rPr lang="ru-RU" altLang="ru-RU" sz="2400"/>
              <a:t>и </a:t>
            </a:r>
            <a:r>
              <a:rPr lang="ru-RU" altLang="ru-RU" sz="2400" b="1" i="1"/>
              <a:t>А</a:t>
            </a:r>
            <a:r>
              <a:rPr lang="ru-RU" altLang="ru-RU" sz="2400" b="1" i="1" baseline="-25000"/>
              <a:t>1</a:t>
            </a:r>
            <a:r>
              <a:rPr lang="ru-RU" altLang="ru-RU" sz="2400" b="1" i="1"/>
              <a:t> </a:t>
            </a:r>
            <a:r>
              <a:rPr lang="ru-RU" altLang="ru-RU" sz="2400"/>
              <a:t>называются симметричными относительно плоскости </a:t>
            </a:r>
            <a:r>
              <a:rPr lang="ru-RU" altLang="ru-RU" sz="2400" b="1">
                <a:sym typeface="Symbol" pitchFamily="18" charset="2"/>
              </a:rPr>
              <a:t></a:t>
            </a:r>
            <a:r>
              <a:rPr lang="ru-RU" altLang="ru-RU" sz="2400"/>
              <a:t> (плоскость симметрии), если эта плоскость проходит через середину отрезка </a:t>
            </a:r>
            <a:r>
              <a:rPr lang="ru-RU" altLang="ru-RU" sz="2400" b="1" i="1"/>
              <a:t>АА</a:t>
            </a:r>
            <a:r>
              <a:rPr lang="ru-RU" altLang="ru-RU" sz="2400" b="1" i="1" baseline="-25000"/>
              <a:t>1</a:t>
            </a:r>
            <a:r>
              <a:rPr lang="ru-RU" altLang="ru-RU" sz="2400"/>
              <a:t> и перпендикулярна этому отрезку. Каждая точка плоскости считается симметричной самой себе. </a:t>
            </a:r>
          </a:p>
        </p:txBody>
      </p:sp>
      <p:grpSp>
        <p:nvGrpSpPr>
          <p:cNvPr id="2" name="Group 20"/>
          <p:cNvGrpSpPr>
            <a:grpSpLocks/>
          </p:cNvGrpSpPr>
          <p:nvPr/>
        </p:nvGrpSpPr>
        <p:grpSpPr bwMode="auto">
          <a:xfrm>
            <a:off x="5724525" y="3860800"/>
            <a:ext cx="3086100" cy="1828800"/>
            <a:chOff x="3600" y="2448"/>
            <a:chExt cx="1944" cy="1152"/>
          </a:xfrm>
        </p:grpSpPr>
        <p:sp>
          <p:nvSpPr>
            <p:cNvPr id="49159" name="AutoShape 21"/>
            <p:cNvSpPr>
              <a:spLocks noChangeArrowheads="1"/>
            </p:cNvSpPr>
            <p:nvPr/>
          </p:nvSpPr>
          <p:spPr bwMode="auto">
            <a:xfrm rot="-5975090">
              <a:off x="4080" y="2640"/>
              <a:ext cx="1152" cy="768"/>
            </a:xfrm>
            <a:prstGeom prst="parallelogram">
              <a:avLst>
                <a:gd name="adj" fmla="val 37500"/>
              </a:avLst>
            </a:prstGeom>
            <a:solidFill>
              <a:srgbClr val="FF99FF"/>
            </a:solidFill>
            <a:ln w="2857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49160" name="Line 22"/>
            <p:cNvSpPr>
              <a:spLocks noChangeShapeType="1"/>
            </p:cNvSpPr>
            <p:nvPr/>
          </p:nvSpPr>
          <p:spPr bwMode="auto">
            <a:xfrm>
              <a:off x="3744" y="3024"/>
              <a:ext cx="864" cy="0"/>
            </a:xfrm>
            <a:prstGeom prst="line">
              <a:avLst/>
            </a:prstGeom>
            <a:noFill/>
            <a:ln w="2857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49161" name="Line 23"/>
            <p:cNvSpPr>
              <a:spLocks noChangeShapeType="1"/>
            </p:cNvSpPr>
            <p:nvPr/>
          </p:nvSpPr>
          <p:spPr bwMode="auto">
            <a:xfrm>
              <a:off x="4608" y="3024"/>
              <a:ext cx="432" cy="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49162" name="Line 24"/>
            <p:cNvSpPr>
              <a:spLocks noChangeShapeType="1"/>
            </p:cNvSpPr>
            <p:nvPr/>
          </p:nvSpPr>
          <p:spPr bwMode="auto">
            <a:xfrm>
              <a:off x="5040" y="3024"/>
              <a:ext cx="432" cy="0"/>
            </a:xfrm>
            <a:prstGeom prst="line">
              <a:avLst/>
            </a:prstGeom>
            <a:noFill/>
            <a:ln w="2857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49163" name="Line 25"/>
            <p:cNvSpPr>
              <a:spLocks noChangeShapeType="1"/>
            </p:cNvSpPr>
            <p:nvPr/>
          </p:nvSpPr>
          <p:spPr bwMode="auto">
            <a:xfrm>
              <a:off x="3984" y="2928"/>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9164" name="Line 26"/>
            <p:cNvSpPr>
              <a:spLocks noChangeShapeType="1"/>
            </p:cNvSpPr>
            <p:nvPr/>
          </p:nvSpPr>
          <p:spPr bwMode="auto">
            <a:xfrm>
              <a:off x="5232" y="2928"/>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49165" name="Rectangle 27"/>
            <p:cNvSpPr>
              <a:spLocks noChangeArrowheads="1"/>
            </p:cNvSpPr>
            <p:nvPr/>
          </p:nvSpPr>
          <p:spPr bwMode="auto">
            <a:xfrm>
              <a:off x="3600" y="2784"/>
              <a:ext cx="2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i="1"/>
                <a:t>А</a:t>
              </a:r>
            </a:p>
          </p:txBody>
        </p:sp>
        <p:sp>
          <p:nvSpPr>
            <p:cNvPr id="49166" name="Rectangle 28"/>
            <p:cNvSpPr>
              <a:spLocks noChangeArrowheads="1"/>
            </p:cNvSpPr>
            <p:nvPr/>
          </p:nvSpPr>
          <p:spPr bwMode="auto">
            <a:xfrm>
              <a:off x="5280" y="2784"/>
              <a:ext cx="26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i="1"/>
                <a:t>А</a:t>
              </a:r>
              <a:r>
                <a:rPr lang="ru-RU" altLang="ru-RU" sz="1000" b="1" i="1"/>
                <a:t>1</a:t>
              </a:r>
            </a:p>
          </p:txBody>
        </p:sp>
      </p:grpSp>
      <p:sp>
        <p:nvSpPr>
          <p:cNvPr id="155677" name="Rectangle 29"/>
          <p:cNvSpPr>
            <a:spLocks noGrp="1" noChangeArrowheads="1"/>
          </p:cNvSpPr>
          <p:nvPr>
            <p:ph type="body" idx="1"/>
          </p:nvPr>
        </p:nvSpPr>
        <p:spPr>
          <a:xfrm>
            <a:off x="457200" y="1600200"/>
            <a:ext cx="8229600" cy="1757363"/>
          </a:xfrm>
        </p:spPr>
        <p:txBody>
          <a:bodyPr/>
          <a:lstStyle/>
          <a:p>
            <a:pPr marL="0" indent="0">
              <a:lnSpc>
                <a:spcPct val="80000"/>
              </a:lnSpc>
              <a:buFontTx/>
              <a:buNone/>
            </a:pPr>
            <a:r>
              <a:rPr lang="ru-RU" altLang="ru-RU" sz="2400" smtClean="0">
                <a:latin typeface="Arial" charset="0"/>
              </a:rPr>
              <a:t>«Что может быть более похоже на мою руку или мое ухо, чем их собственное отражение в зеркале? И все же руку, которую я вижу в зеркале, нельзя поставить на место постоянной руки…» </a:t>
            </a:r>
          </a:p>
          <a:p>
            <a:pPr marL="0" indent="0" algn="r">
              <a:lnSpc>
                <a:spcPct val="80000"/>
              </a:lnSpc>
              <a:buFontTx/>
              <a:buNone/>
            </a:pPr>
            <a:r>
              <a:rPr lang="ru-RU" altLang="ru-RU" sz="2400" b="1" i="1" smtClean="0">
                <a:latin typeface="Arial" charset="0"/>
              </a:rPr>
              <a:t>Иммануил Кант</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5677">
                                            <p:txEl>
                                              <p:pRg st="0" end="0"/>
                                            </p:txEl>
                                          </p:spTgt>
                                        </p:tgtEl>
                                        <p:attrNameLst>
                                          <p:attrName>style.visibility</p:attrName>
                                        </p:attrNameLst>
                                      </p:cBhvr>
                                      <p:to>
                                        <p:strVal val="visible"/>
                                      </p:to>
                                    </p:set>
                                    <p:animEffect transition="in" filter="wipe(up)">
                                      <p:cBhvr>
                                        <p:cTn id="7" dur="500"/>
                                        <p:tgtEl>
                                          <p:spTgt spid="155677">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5677">
                                            <p:txEl>
                                              <p:pRg st="1" end="1"/>
                                            </p:txEl>
                                          </p:spTgt>
                                        </p:tgtEl>
                                        <p:attrNameLst>
                                          <p:attrName>style.visibility</p:attrName>
                                        </p:attrNameLst>
                                      </p:cBhvr>
                                      <p:to>
                                        <p:strVal val="visible"/>
                                      </p:to>
                                    </p:set>
                                    <p:animEffect transition="in" filter="wipe(up)">
                                      <p:cBhvr>
                                        <p:cTn id="11" dur="500"/>
                                        <p:tgtEl>
                                          <p:spTgt spid="155677">
                                            <p:txEl>
                                              <p:pRg st="1" end="1"/>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55667"/>
                                        </p:tgtEl>
                                        <p:attrNameLst>
                                          <p:attrName>style.visibility</p:attrName>
                                        </p:attrNameLst>
                                      </p:cBhvr>
                                      <p:to>
                                        <p:strVal val="visible"/>
                                      </p:to>
                                    </p:set>
                                    <p:animEffect transition="in" filter="wipe(up)">
                                      <p:cBhvr>
                                        <p:cTn id="16" dur="500"/>
                                        <p:tgtEl>
                                          <p:spTgt spid="15566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67" grpId="0"/>
      <p:bldP spid="155677"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017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56688" name="Text Box 16"/>
          <p:cNvSpPr txBox="1">
            <a:spLocks noChangeArrowheads="1"/>
          </p:cNvSpPr>
          <p:nvPr/>
        </p:nvSpPr>
        <p:spPr bwMode="auto">
          <a:xfrm>
            <a:off x="323850" y="1557338"/>
            <a:ext cx="84963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Точка (прямая, плоскость) называется центром (осью, плоскостью) симметрии фигуры, если каждая точка фигуры симметрична относительно нее некоторой точке той же фигуры. Если фигура имеет центр (ось, плоскость) симметрии, то говорят, что она обладает центральной (осевой, зеркальной) симметрией.</a:t>
            </a:r>
          </a:p>
        </p:txBody>
      </p:sp>
      <p:grpSp>
        <p:nvGrpSpPr>
          <p:cNvPr id="2" name="Group 17"/>
          <p:cNvGrpSpPr>
            <a:grpSpLocks/>
          </p:cNvGrpSpPr>
          <p:nvPr/>
        </p:nvGrpSpPr>
        <p:grpSpPr bwMode="auto">
          <a:xfrm>
            <a:off x="323850" y="4292600"/>
            <a:ext cx="2346325" cy="1905000"/>
            <a:chOff x="672" y="2736"/>
            <a:chExt cx="1056" cy="864"/>
          </a:xfrm>
        </p:grpSpPr>
        <p:sp>
          <p:nvSpPr>
            <p:cNvPr id="50206" name="AutoShape 18"/>
            <p:cNvSpPr>
              <a:spLocks noChangeArrowheads="1"/>
            </p:cNvSpPr>
            <p:nvPr/>
          </p:nvSpPr>
          <p:spPr bwMode="auto">
            <a:xfrm>
              <a:off x="720" y="2736"/>
              <a:ext cx="1008" cy="864"/>
            </a:xfrm>
            <a:prstGeom prst="cube">
              <a:avLst>
                <a:gd name="adj" fmla="val 27431"/>
              </a:avLst>
            </a:prstGeom>
            <a:solidFill>
              <a:srgbClr val="FF99CC">
                <a:alpha val="54901"/>
              </a:srgbClr>
            </a:solidFill>
            <a:ln w="9525">
              <a:solidFill>
                <a:srgbClr val="FF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0207" name="Line 19"/>
            <p:cNvSpPr>
              <a:spLocks noChangeShapeType="1"/>
            </p:cNvSpPr>
            <p:nvPr/>
          </p:nvSpPr>
          <p:spPr bwMode="auto">
            <a:xfrm flipH="1">
              <a:off x="960" y="2736"/>
              <a:ext cx="0" cy="624"/>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0208" name="Line 20"/>
            <p:cNvSpPr>
              <a:spLocks noChangeShapeType="1"/>
            </p:cNvSpPr>
            <p:nvPr/>
          </p:nvSpPr>
          <p:spPr bwMode="auto">
            <a:xfrm flipH="1">
              <a:off x="960" y="3360"/>
              <a:ext cx="768"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0209" name="Line 21"/>
            <p:cNvSpPr>
              <a:spLocks noChangeShapeType="1"/>
            </p:cNvSpPr>
            <p:nvPr/>
          </p:nvSpPr>
          <p:spPr bwMode="auto">
            <a:xfrm flipV="1">
              <a:off x="720" y="3360"/>
              <a:ext cx="240" cy="24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0210" name="Line 22"/>
            <p:cNvSpPr>
              <a:spLocks noChangeShapeType="1"/>
            </p:cNvSpPr>
            <p:nvPr/>
          </p:nvSpPr>
          <p:spPr bwMode="auto">
            <a:xfrm flipV="1">
              <a:off x="816" y="3168"/>
              <a:ext cx="384" cy="192"/>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0211" name="Line 23"/>
            <p:cNvSpPr>
              <a:spLocks noChangeShapeType="1"/>
            </p:cNvSpPr>
            <p:nvPr/>
          </p:nvSpPr>
          <p:spPr bwMode="auto">
            <a:xfrm flipV="1">
              <a:off x="1200" y="2976"/>
              <a:ext cx="384" cy="192"/>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0212" name="Rectangle 24"/>
            <p:cNvSpPr>
              <a:spLocks noChangeArrowheads="1"/>
            </p:cNvSpPr>
            <p:nvPr/>
          </p:nvSpPr>
          <p:spPr bwMode="auto">
            <a:xfrm>
              <a:off x="1488" y="2895"/>
              <a:ext cx="233"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r>
                <a:rPr lang="ru-RU" altLang="ru-RU" sz="2400" b="1" i="1" baseline="-25000"/>
                <a:t>1</a:t>
              </a:r>
            </a:p>
          </p:txBody>
        </p:sp>
        <p:sp>
          <p:nvSpPr>
            <p:cNvPr id="50213" name="Rectangle 25"/>
            <p:cNvSpPr>
              <a:spLocks noChangeArrowheads="1"/>
            </p:cNvSpPr>
            <p:nvPr/>
          </p:nvSpPr>
          <p:spPr bwMode="auto">
            <a:xfrm>
              <a:off x="672" y="3135"/>
              <a:ext cx="182"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p>
          </p:txBody>
        </p:sp>
        <p:sp>
          <p:nvSpPr>
            <p:cNvPr id="50214" name="Rectangle 26"/>
            <p:cNvSpPr>
              <a:spLocks noChangeArrowheads="1"/>
            </p:cNvSpPr>
            <p:nvPr/>
          </p:nvSpPr>
          <p:spPr bwMode="auto">
            <a:xfrm>
              <a:off x="1056" y="2943"/>
              <a:ext cx="189"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О</a:t>
              </a:r>
            </a:p>
          </p:txBody>
        </p:sp>
      </p:grpSp>
      <p:grpSp>
        <p:nvGrpSpPr>
          <p:cNvPr id="3" name="Группа 38"/>
          <p:cNvGrpSpPr>
            <a:grpSpLocks/>
          </p:cNvGrpSpPr>
          <p:nvPr/>
        </p:nvGrpSpPr>
        <p:grpSpPr bwMode="auto">
          <a:xfrm>
            <a:off x="3276600" y="3789363"/>
            <a:ext cx="2514600" cy="2743200"/>
            <a:chOff x="3276600" y="3789363"/>
            <a:chExt cx="2514600" cy="2743200"/>
          </a:xfrm>
        </p:grpSpPr>
        <p:sp>
          <p:nvSpPr>
            <p:cNvPr id="50194" name="AutoShape 28"/>
            <p:cNvSpPr>
              <a:spLocks noChangeArrowheads="1"/>
            </p:cNvSpPr>
            <p:nvPr/>
          </p:nvSpPr>
          <p:spPr bwMode="auto">
            <a:xfrm>
              <a:off x="3390900" y="4211394"/>
              <a:ext cx="2400300" cy="1899138"/>
            </a:xfrm>
            <a:prstGeom prst="cube">
              <a:avLst>
                <a:gd name="adj" fmla="val 27431"/>
              </a:avLst>
            </a:prstGeom>
            <a:solidFill>
              <a:srgbClr val="FF99CC">
                <a:alpha val="54901"/>
              </a:srgbClr>
            </a:solidFill>
            <a:ln w="9525">
              <a:solidFill>
                <a:srgbClr val="FF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0195" name="Line 29"/>
            <p:cNvSpPr>
              <a:spLocks noChangeShapeType="1"/>
            </p:cNvSpPr>
            <p:nvPr/>
          </p:nvSpPr>
          <p:spPr bwMode="auto">
            <a:xfrm flipH="1">
              <a:off x="3962400" y="4211394"/>
              <a:ext cx="0" cy="137160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0196" name="Line 30"/>
            <p:cNvSpPr>
              <a:spLocks noChangeShapeType="1"/>
            </p:cNvSpPr>
            <p:nvPr/>
          </p:nvSpPr>
          <p:spPr bwMode="auto">
            <a:xfrm flipH="1">
              <a:off x="3962400" y="5582994"/>
              <a:ext cx="1828800"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0197" name="Line 31"/>
            <p:cNvSpPr>
              <a:spLocks noChangeShapeType="1"/>
            </p:cNvSpPr>
            <p:nvPr/>
          </p:nvSpPr>
          <p:spPr bwMode="auto">
            <a:xfrm flipV="1">
              <a:off x="3390900" y="5582994"/>
              <a:ext cx="571500" cy="527538"/>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0198" name="Line 32"/>
            <p:cNvSpPr>
              <a:spLocks noChangeShapeType="1"/>
            </p:cNvSpPr>
            <p:nvPr/>
          </p:nvSpPr>
          <p:spPr bwMode="auto">
            <a:xfrm rot="180000" flipV="1">
              <a:off x="3571868" y="5160961"/>
              <a:ext cx="962032" cy="53988"/>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0199" name="Line 33"/>
            <p:cNvSpPr>
              <a:spLocks noChangeShapeType="1"/>
            </p:cNvSpPr>
            <p:nvPr/>
          </p:nvSpPr>
          <p:spPr bwMode="auto">
            <a:xfrm rot="180000" flipV="1">
              <a:off x="4545189" y="5149110"/>
              <a:ext cx="895356" cy="45719"/>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0200" name="Rectangle 34"/>
            <p:cNvSpPr>
              <a:spLocks noChangeArrowheads="1"/>
            </p:cNvSpPr>
            <p:nvPr/>
          </p:nvSpPr>
          <p:spPr bwMode="auto">
            <a:xfrm>
              <a:off x="5219700" y="4560888"/>
              <a:ext cx="51673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r>
                <a:rPr lang="ru-RU" altLang="ru-RU" sz="2400" b="1" i="1" baseline="-25000"/>
                <a:t>1</a:t>
              </a:r>
            </a:p>
          </p:txBody>
        </p:sp>
        <p:sp>
          <p:nvSpPr>
            <p:cNvPr id="50201" name="Rectangle 35"/>
            <p:cNvSpPr>
              <a:spLocks noChangeArrowheads="1"/>
            </p:cNvSpPr>
            <p:nvPr/>
          </p:nvSpPr>
          <p:spPr bwMode="auto">
            <a:xfrm>
              <a:off x="3276600" y="5088426"/>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p>
          </p:txBody>
        </p:sp>
        <p:sp>
          <p:nvSpPr>
            <p:cNvPr id="50202" name="Rectangle 36"/>
            <p:cNvSpPr>
              <a:spLocks noChangeArrowheads="1"/>
            </p:cNvSpPr>
            <p:nvPr/>
          </p:nvSpPr>
          <p:spPr bwMode="auto">
            <a:xfrm>
              <a:off x="4533900" y="4877411"/>
              <a:ext cx="41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О</a:t>
              </a:r>
            </a:p>
          </p:txBody>
        </p:sp>
        <p:sp>
          <p:nvSpPr>
            <p:cNvPr id="50203" name="Line 37"/>
            <p:cNvSpPr>
              <a:spLocks noChangeShapeType="1"/>
            </p:cNvSpPr>
            <p:nvPr/>
          </p:nvSpPr>
          <p:spPr bwMode="auto">
            <a:xfrm>
              <a:off x="4533900" y="3789363"/>
              <a:ext cx="0" cy="73855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50204" name="Line 38"/>
            <p:cNvSpPr>
              <a:spLocks noChangeShapeType="1"/>
            </p:cNvSpPr>
            <p:nvPr/>
          </p:nvSpPr>
          <p:spPr bwMode="auto">
            <a:xfrm>
              <a:off x="4533900" y="4527917"/>
              <a:ext cx="0" cy="1371600"/>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0205" name="Line 39"/>
            <p:cNvSpPr>
              <a:spLocks noChangeShapeType="1"/>
            </p:cNvSpPr>
            <p:nvPr/>
          </p:nvSpPr>
          <p:spPr bwMode="auto">
            <a:xfrm>
              <a:off x="4533900" y="5899517"/>
              <a:ext cx="0" cy="63304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grpSp>
        <p:nvGrpSpPr>
          <p:cNvPr id="4" name="Group 69"/>
          <p:cNvGrpSpPr>
            <a:grpSpLocks/>
          </p:cNvGrpSpPr>
          <p:nvPr/>
        </p:nvGrpSpPr>
        <p:grpSpPr bwMode="auto">
          <a:xfrm>
            <a:off x="6156325" y="4221163"/>
            <a:ext cx="2519363" cy="1898650"/>
            <a:chOff x="3878" y="2614"/>
            <a:chExt cx="1587" cy="1196"/>
          </a:xfrm>
        </p:grpSpPr>
        <p:sp>
          <p:nvSpPr>
            <p:cNvPr id="50184" name="AutoShape 42"/>
            <p:cNvSpPr>
              <a:spLocks noChangeArrowheads="1"/>
            </p:cNvSpPr>
            <p:nvPr/>
          </p:nvSpPr>
          <p:spPr bwMode="auto">
            <a:xfrm>
              <a:off x="3969" y="2614"/>
              <a:ext cx="861" cy="1196"/>
            </a:xfrm>
            <a:prstGeom prst="cube">
              <a:avLst>
                <a:gd name="adj" fmla="val 27431"/>
              </a:avLst>
            </a:prstGeom>
            <a:solidFill>
              <a:srgbClr val="FF99CC">
                <a:alpha val="54901"/>
              </a:srgbClr>
            </a:solidFill>
            <a:ln w="9525">
              <a:solidFill>
                <a:srgbClr val="FF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0185" name="Line 43"/>
            <p:cNvSpPr>
              <a:spLocks noChangeShapeType="1"/>
            </p:cNvSpPr>
            <p:nvPr/>
          </p:nvSpPr>
          <p:spPr bwMode="auto">
            <a:xfrm flipH="1">
              <a:off x="4332" y="2614"/>
              <a:ext cx="0" cy="952"/>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0186" name="Line 44"/>
            <p:cNvSpPr>
              <a:spLocks noChangeShapeType="1"/>
            </p:cNvSpPr>
            <p:nvPr/>
          </p:nvSpPr>
          <p:spPr bwMode="auto">
            <a:xfrm flipH="1">
              <a:off x="4295" y="3548"/>
              <a:ext cx="1152"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0187" name="Line 45"/>
            <p:cNvSpPr>
              <a:spLocks noChangeShapeType="1"/>
            </p:cNvSpPr>
            <p:nvPr/>
          </p:nvSpPr>
          <p:spPr bwMode="auto">
            <a:xfrm flipV="1">
              <a:off x="3969" y="3521"/>
              <a:ext cx="363" cy="286"/>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0188" name="Line 46"/>
            <p:cNvSpPr>
              <a:spLocks noChangeShapeType="1"/>
            </p:cNvSpPr>
            <p:nvPr/>
          </p:nvSpPr>
          <p:spPr bwMode="auto">
            <a:xfrm flipV="1">
              <a:off x="4105" y="3203"/>
              <a:ext cx="576" cy="0"/>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0189" name="Rectangle 49"/>
            <p:cNvSpPr>
              <a:spLocks noChangeArrowheads="1"/>
            </p:cNvSpPr>
            <p:nvPr/>
          </p:nvSpPr>
          <p:spPr bwMode="auto">
            <a:xfrm>
              <a:off x="3878" y="3159"/>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p>
          </p:txBody>
        </p:sp>
        <p:sp>
          <p:nvSpPr>
            <p:cNvPr id="50190" name="Line 47"/>
            <p:cNvSpPr>
              <a:spLocks noChangeShapeType="1"/>
            </p:cNvSpPr>
            <p:nvPr/>
          </p:nvSpPr>
          <p:spPr bwMode="auto">
            <a:xfrm>
              <a:off x="4694" y="3203"/>
              <a:ext cx="635" cy="6"/>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0191" name="Rectangle 48"/>
            <p:cNvSpPr>
              <a:spLocks noChangeArrowheads="1"/>
            </p:cNvSpPr>
            <p:nvPr/>
          </p:nvSpPr>
          <p:spPr bwMode="auto">
            <a:xfrm>
              <a:off x="5102" y="2870"/>
              <a:ext cx="32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r>
                <a:rPr lang="ru-RU" altLang="ru-RU" sz="2400" b="1" i="1" baseline="-25000"/>
                <a:t>1</a:t>
              </a:r>
            </a:p>
          </p:txBody>
        </p:sp>
        <p:sp>
          <p:nvSpPr>
            <p:cNvPr id="50192" name="Rectangle 50"/>
            <p:cNvSpPr>
              <a:spLocks noChangeArrowheads="1"/>
            </p:cNvSpPr>
            <p:nvPr/>
          </p:nvSpPr>
          <p:spPr bwMode="auto">
            <a:xfrm>
              <a:off x="4670" y="3026"/>
              <a:ext cx="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О</a:t>
              </a:r>
            </a:p>
          </p:txBody>
        </p:sp>
        <p:sp>
          <p:nvSpPr>
            <p:cNvPr id="50193" name="AutoShape 57"/>
            <p:cNvSpPr>
              <a:spLocks noChangeArrowheads="1"/>
            </p:cNvSpPr>
            <p:nvPr/>
          </p:nvSpPr>
          <p:spPr bwMode="auto">
            <a:xfrm>
              <a:off x="4604" y="2614"/>
              <a:ext cx="861" cy="1196"/>
            </a:xfrm>
            <a:prstGeom prst="cube">
              <a:avLst>
                <a:gd name="adj" fmla="val 27431"/>
              </a:avLst>
            </a:prstGeom>
            <a:solidFill>
              <a:srgbClr val="FF99CC">
                <a:alpha val="54901"/>
              </a:srgbClr>
            </a:solidFill>
            <a:ln w="9525">
              <a:solidFill>
                <a:srgbClr val="FF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6688"/>
                                        </p:tgtEl>
                                        <p:attrNameLst>
                                          <p:attrName>style.visibility</p:attrName>
                                        </p:attrNameLst>
                                      </p:cBhvr>
                                      <p:to>
                                        <p:strVal val="visible"/>
                                      </p:to>
                                    </p:set>
                                    <p:animEffect transition="in" filter="wipe(up)">
                                      <p:cBhvr>
                                        <p:cTn id="7" dur="500"/>
                                        <p:tgtEl>
                                          <p:spTgt spid="1566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8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120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pic>
        <p:nvPicPr>
          <p:cNvPr id="51204" name="Picture 28"/>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00113" y="1196975"/>
            <a:ext cx="7416800" cy="5257800"/>
          </a:xfrm>
        </p:spPr>
      </p:pic>
      <p:sp>
        <p:nvSpPr>
          <p:cNvPr id="51205" name="Text Box 30"/>
          <p:cNvSpPr txBox="1">
            <a:spLocks noChangeArrowheads="1"/>
          </p:cNvSpPr>
          <p:nvPr/>
        </p:nvSpPr>
        <p:spPr bwMode="auto">
          <a:xfrm>
            <a:off x="1752600" y="6400800"/>
            <a:ext cx="624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a:t>Церковь Покрова Богородицы на Нерли</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222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pic>
        <p:nvPicPr>
          <p:cNvPr id="52228" name="Picture 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71550" y="1196975"/>
            <a:ext cx="6985000" cy="5238750"/>
          </a:xfrm>
        </p:spPr>
      </p:pic>
      <p:sp>
        <p:nvSpPr>
          <p:cNvPr id="52229" name="Text Box 7"/>
          <p:cNvSpPr txBox="1">
            <a:spLocks noChangeArrowheads="1"/>
          </p:cNvSpPr>
          <p:nvPr/>
        </p:nvSpPr>
        <p:spPr bwMode="auto">
          <a:xfrm>
            <a:off x="1978025" y="6453188"/>
            <a:ext cx="5257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Кижи. Слева церковь Преображения. 1714 г.</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ChangeArrowheads="1"/>
          </p:cNvSpPr>
          <p:nvPr>
            <p:ph type="title"/>
          </p:nvPr>
        </p:nvSpPr>
        <p:spPr/>
        <p:txBody>
          <a:bodyPr/>
          <a:lstStyle/>
          <a:p>
            <a:pPr eaLnBrk="1" hangingPunct="1"/>
            <a:r>
              <a:rPr lang="ru-RU" altLang="ru-RU" sz="4000" smtClean="0">
                <a:latin typeface="Arial" charset="0"/>
              </a:rPr>
              <a:t>Понятие многогранника</a:t>
            </a:r>
            <a:r>
              <a:rPr lang="ru-RU" altLang="ru-RU" sz="4000" smtClean="0"/>
              <a:t>.</a:t>
            </a:r>
          </a:p>
        </p:txBody>
      </p:sp>
      <p:sp>
        <p:nvSpPr>
          <p:cNvPr id="134193" name="Rectangle 49"/>
          <p:cNvSpPr>
            <a:spLocks noGrp="1" noChangeArrowheads="1"/>
          </p:cNvSpPr>
          <p:nvPr>
            <p:ph type="body" sz="half" idx="1"/>
          </p:nvPr>
        </p:nvSpPr>
        <p:spPr>
          <a:xfrm>
            <a:off x="457200" y="1600200"/>
            <a:ext cx="4038600" cy="3629025"/>
          </a:xfrm>
        </p:spPr>
        <p:txBody>
          <a:bodyPr/>
          <a:lstStyle/>
          <a:p>
            <a:pPr marL="533400" indent="-533400">
              <a:buFontTx/>
              <a:buNone/>
            </a:pPr>
            <a:r>
              <a:rPr lang="ru-RU" altLang="ru-RU" sz="2800" smtClean="0">
                <a:latin typeface="Arial" charset="0"/>
              </a:rPr>
              <a:t>Выпуклые многогранники:</a:t>
            </a:r>
          </a:p>
          <a:p>
            <a:pPr marL="533400" indent="-533400">
              <a:buFontTx/>
              <a:buAutoNum type="arabicPeriod"/>
            </a:pPr>
            <a:r>
              <a:rPr lang="ru-RU" altLang="ru-RU" sz="2800" smtClean="0">
                <a:latin typeface="Arial" charset="0"/>
              </a:rPr>
              <a:t>Тетраэдр</a:t>
            </a:r>
          </a:p>
          <a:p>
            <a:pPr marL="533400" indent="-533400">
              <a:buFontTx/>
              <a:buAutoNum type="arabicPeriod"/>
            </a:pPr>
            <a:r>
              <a:rPr lang="ru-RU" altLang="ru-RU" sz="2800" smtClean="0">
                <a:latin typeface="Arial" charset="0"/>
              </a:rPr>
              <a:t>Гексаэдр</a:t>
            </a:r>
          </a:p>
          <a:p>
            <a:pPr marL="533400" indent="-533400">
              <a:buFontTx/>
              <a:buAutoNum type="arabicPeriod"/>
            </a:pPr>
            <a:r>
              <a:rPr lang="ru-RU" altLang="ru-RU" sz="2800" smtClean="0">
                <a:latin typeface="Arial" charset="0"/>
              </a:rPr>
              <a:t>Октаэдр</a:t>
            </a:r>
          </a:p>
          <a:p>
            <a:pPr marL="533400" indent="-533400">
              <a:buFontTx/>
              <a:buAutoNum type="arabicPeriod"/>
            </a:pPr>
            <a:r>
              <a:rPr lang="ru-RU" altLang="ru-RU" sz="2800" smtClean="0">
                <a:latin typeface="Arial" charset="0"/>
              </a:rPr>
              <a:t>Додекаэдр</a:t>
            </a:r>
          </a:p>
          <a:p>
            <a:pPr marL="533400" indent="-533400">
              <a:buFontTx/>
              <a:buAutoNum type="arabicPeriod"/>
            </a:pPr>
            <a:r>
              <a:rPr lang="ru-RU" altLang="ru-RU" sz="2800" smtClean="0">
                <a:latin typeface="Arial" charset="0"/>
              </a:rPr>
              <a:t>Икосаэдр</a:t>
            </a:r>
          </a:p>
        </p:txBody>
      </p:sp>
      <p:sp>
        <p:nvSpPr>
          <p:cNvPr id="1029" name="AutoShape 7">
            <a:hlinkClick r:id="rId3"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aphicFrame>
        <p:nvGraphicFramePr>
          <p:cNvPr id="134194" name="Object 50"/>
          <p:cNvGraphicFramePr>
            <a:graphicFrameLocks noChangeAspect="1"/>
          </p:cNvGraphicFramePr>
          <p:nvPr>
            <p:ph sz="half" idx="2"/>
          </p:nvPr>
        </p:nvGraphicFramePr>
        <p:xfrm>
          <a:off x="3671888" y="2133600"/>
          <a:ext cx="5472112" cy="3741738"/>
        </p:xfrm>
        <a:graphic>
          <a:graphicData uri="http://schemas.openxmlformats.org/presentationml/2006/ole">
            <mc:AlternateContent xmlns:mc="http://schemas.openxmlformats.org/markup-compatibility/2006">
              <mc:Choice xmlns:v="urn:schemas-microsoft-com:vml" Requires="v">
                <p:oleObj spid="_x0000_s1031" name="Точечный рисунок" r:id="rId4" imgW="4514286" imgH="3086531" progId="PBrush">
                  <p:embed/>
                </p:oleObj>
              </mc:Choice>
              <mc:Fallback>
                <p:oleObj name="Точечный рисунок" r:id="rId4" imgW="4514286" imgH="3086531" progId="PBrush">
                  <p:embed/>
                  <p:pic>
                    <p:nvPicPr>
                      <p:cNvPr id="0" name="Object 5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2133600"/>
                        <a:ext cx="5472112" cy="3741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4196" name="Rectangle 52"/>
          <p:cNvSpPr>
            <a:spLocks noChangeArrowheads="1"/>
          </p:cNvSpPr>
          <p:nvPr/>
        </p:nvSpPr>
        <p:spPr bwMode="auto">
          <a:xfrm>
            <a:off x="250825" y="5734050"/>
            <a:ext cx="7993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ru-RU" altLang="ru-RU" sz="2800"/>
              <a:t>Сумма плоских углов при каждой вершине выпуклого многогранника меньше 360</a:t>
            </a:r>
            <a:r>
              <a:rPr lang="ru-RU" altLang="ru-RU" sz="2800" baseline="30000"/>
              <a:t>0</a:t>
            </a:r>
            <a:endParaRPr lang="ru-RU" altLang="ru-RU" sz="2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4193">
                                            <p:txEl>
                                              <p:pRg st="0" end="0"/>
                                            </p:txEl>
                                          </p:spTgt>
                                        </p:tgtEl>
                                        <p:attrNameLst>
                                          <p:attrName>style.visibility</p:attrName>
                                        </p:attrNameLst>
                                      </p:cBhvr>
                                      <p:to>
                                        <p:strVal val="visible"/>
                                      </p:to>
                                    </p:set>
                                    <p:animEffect transition="in" filter="wipe(left)">
                                      <p:cBhvr>
                                        <p:cTn id="7" dur="500"/>
                                        <p:tgtEl>
                                          <p:spTgt spid="13419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4194"/>
                                        </p:tgtEl>
                                        <p:attrNameLst>
                                          <p:attrName>style.visibility</p:attrName>
                                        </p:attrNameLst>
                                      </p:cBhvr>
                                      <p:to>
                                        <p:strVal val="visible"/>
                                      </p:to>
                                    </p:set>
                                    <p:animEffect transition="in" filter="fade">
                                      <p:cBhvr>
                                        <p:cTn id="12" dur="500"/>
                                        <p:tgtEl>
                                          <p:spTgt spid="1341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4193">
                                            <p:txEl>
                                              <p:pRg st="1" end="1"/>
                                            </p:txEl>
                                          </p:spTgt>
                                        </p:tgtEl>
                                        <p:attrNameLst>
                                          <p:attrName>style.visibility</p:attrName>
                                        </p:attrNameLst>
                                      </p:cBhvr>
                                      <p:to>
                                        <p:strVal val="visible"/>
                                      </p:to>
                                    </p:set>
                                    <p:animEffect transition="in" filter="wipe(left)">
                                      <p:cBhvr>
                                        <p:cTn id="17" dur="500"/>
                                        <p:tgtEl>
                                          <p:spTgt spid="13419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4193">
                                            <p:txEl>
                                              <p:pRg st="2" end="2"/>
                                            </p:txEl>
                                          </p:spTgt>
                                        </p:tgtEl>
                                        <p:attrNameLst>
                                          <p:attrName>style.visibility</p:attrName>
                                        </p:attrNameLst>
                                      </p:cBhvr>
                                      <p:to>
                                        <p:strVal val="visible"/>
                                      </p:to>
                                    </p:set>
                                    <p:animEffect transition="in" filter="wipe(left)">
                                      <p:cBhvr>
                                        <p:cTn id="22" dur="500"/>
                                        <p:tgtEl>
                                          <p:spTgt spid="134193">
                                            <p:txEl>
                                              <p:pRg st="2" end="2"/>
                                            </p:txEl>
                                          </p:spTgt>
                                        </p:tgtEl>
                                      </p:cBhvr>
                                    </p:animEffect>
                                  </p:childTnLst>
                                </p:cTn>
                              </p:par>
                            </p:childTnLst>
                          </p:cTn>
                        </p:par>
                        <p:par>
                          <p:cTn id="23" fill="hold" nodeType="afterGroup">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134193">
                                            <p:txEl>
                                              <p:pRg st="3" end="3"/>
                                            </p:txEl>
                                          </p:spTgt>
                                        </p:tgtEl>
                                        <p:attrNameLst>
                                          <p:attrName>style.visibility</p:attrName>
                                        </p:attrNameLst>
                                      </p:cBhvr>
                                      <p:to>
                                        <p:strVal val="visible"/>
                                      </p:to>
                                    </p:set>
                                    <p:animEffect transition="in" filter="wipe(left)">
                                      <p:cBhvr>
                                        <p:cTn id="26" dur="500"/>
                                        <p:tgtEl>
                                          <p:spTgt spid="134193">
                                            <p:txEl>
                                              <p:pRg st="3" end="3"/>
                                            </p:txEl>
                                          </p:spTgt>
                                        </p:tgtEl>
                                      </p:cBhvr>
                                    </p:animEffect>
                                  </p:childTnLst>
                                </p:cTn>
                              </p:par>
                            </p:childTnLst>
                          </p:cTn>
                        </p:par>
                        <p:par>
                          <p:cTn id="27" fill="hold" nodeType="afterGroup">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34193">
                                            <p:txEl>
                                              <p:pRg st="4" end="4"/>
                                            </p:txEl>
                                          </p:spTgt>
                                        </p:tgtEl>
                                        <p:attrNameLst>
                                          <p:attrName>style.visibility</p:attrName>
                                        </p:attrNameLst>
                                      </p:cBhvr>
                                      <p:to>
                                        <p:strVal val="visible"/>
                                      </p:to>
                                    </p:set>
                                    <p:animEffect transition="in" filter="wipe(left)">
                                      <p:cBhvr>
                                        <p:cTn id="30" dur="500"/>
                                        <p:tgtEl>
                                          <p:spTgt spid="134193">
                                            <p:txEl>
                                              <p:pRg st="4" end="4"/>
                                            </p:txEl>
                                          </p:spTgt>
                                        </p:tgtEl>
                                      </p:cBhvr>
                                    </p:animEffect>
                                  </p:childTnLst>
                                </p:cTn>
                              </p:par>
                            </p:childTnLst>
                          </p:cTn>
                        </p:par>
                        <p:par>
                          <p:cTn id="31" fill="hold" nodeType="afterGroup">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134193">
                                            <p:txEl>
                                              <p:pRg st="5" end="5"/>
                                            </p:txEl>
                                          </p:spTgt>
                                        </p:tgtEl>
                                        <p:attrNameLst>
                                          <p:attrName>style.visibility</p:attrName>
                                        </p:attrNameLst>
                                      </p:cBhvr>
                                      <p:to>
                                        <p:strVal val="visible"/>
                                      </p:to>
                                    </p:set>
                                    <p:animEffect transition="in" filter="wipe(left)">
                                      <p:cBhvr>
                                        <p:cTn id="34" dur="500"/>
                                        <p:tgtEl>
                                          <p:spTgt spid="134193">
                                            <p:txEl>
                                              <p:pRg st="5" end="5"/>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4196">
                                            <p:txEl>
                                              <p:pRg st="0" end="0"/>
                                            </p:txEl>
                                          </p:spTgt>
                                        </p:tgtEl>
                                        <p:attrNameLst>
                                          <p:attrName>style.visibility</p:attrName>
                                        </p:attrNameLst>
                                      </p:cBhvr>
                                      <p:to>
                                        <p:strVal val="visible"/>
                                      </p:to>
                                    </p:set>
                                    <p:animEffect transition="in" filter="wipe(left)">
                                      <p:cBhvr>
                                        <p:cTn id="39" dur="500"/>
                                        <p:tgtEl>
                                          <p:spTgt spid="1341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93" grpId="0" build="p"/>
      <p:bldP spid="134196"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325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pic>
        <p:nvPicPr>
          <p:cNvPr id="53252" name="Picture 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185863" y="1196975"/>
            <a:ext cx="6842125" cy="5132388"/>
          </a:xfrm>
        </p:spPr>
      </p:pic>
      <p:sp>
        <p:nvSpPr>
          <p:cNvPr id="53253" name="Text Box 7"/>
          <p:cNvSpPr txBox="1">
            <a:spLocks noChangeArrowheads="1"/>
          </p:cNvSpPr>
          <p:nvPr/>
        </p:nvSpPr>
        <p:spPr bwMode="auto">
          <a:xfrm>
            <a:off x="1828800" y="6324600"/>
            <a:ext cx="5257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a:t>Здание МГУ</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427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pic>
        <p:nvPicPr>
          <p:cNvPr id="54276" name="Picture 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403475" y="1600200"/>
            <a:ext cx="4335463" cy="4525963"/>
          </a:xfrm>
        </p:spPr>
      </p:pic>
      <p:sp>
        <p:nvSpPr>
          <p:cNvPr id="54277" name="Text Box 8"/>
          <p:cNvSpPr txBox="1">
            <a:spLocks noChangeArrowheads="1"/>
          </p:cNvSpPr>
          <p:nvPr/>
        </p:nvSpPr>
        <p:spPr bwMode="auto">
          <a:xfrm>
            <a:off x="2051050" y="6324600"/>
            <a:ext cx="5257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a:t>Микеланджело. Гробница Джулиано Медичи</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124" name="AutoShape 7">
            <a:hlinkClick r:id="rId3"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125" name="Text Box 9"/>
          <p:cNvSpPr txBox="1">
            <a:spLocks noChangeArrowheads="1"/>
          </p:cNvSpPr>
          <p:nvPr/>
        </p:nvSpPr>
        <p:spPr bwMode="auto">
          <a:xfrm>
            <a:off x="1042988" y="1196975"/>
            <a:ext cx="698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sz="2400" b="1" i="1"/>
              <a:t>Правильные многогранники</a:t>
            </a:r>
          </a:p>
        </p:txBody>
      </p:sp>
      <p:graphicFrame>
        <p:nvGraphicFramePr>
          <p:cNvPr id="134194" name="Object 50"/>
          <p:cNvGraphicFramePr>
            <a:graphicFrameLocks noChangeAspect="1"/>
          </p:cNvGraphicFramePr>
          <p:nvPr>
            <p:ph idx="1"/>
          </p:nvPr>
        </p:nvGraphicFramePr>
        <p:xfrm>
          <a:off x="3130550" y="2133600"/>
          <a:ext cx="5905500" cy="4037013"/>
        </p:xfrm>
        <a:graphic>
          <a:graphicData uri="http://schemas.openxmlformats.org/presentationml/2006/ole">
            <mc:AlternateContent xmlns:mc="http://schemas.openxmlformats.org/markup-compatibility/2006">
              <mc:Choice xmlns:v="urn:schemas-microsoft-com:vml" Requires="v">
                <p:oleObj spid="_x0000_s5127" name="Точечный рисунок" r:id="rId4" imgW="4514286" imgH="3086531" progId="PBrush">
                  <p:embed/>
                </p:oleObj>
              </mc:Choice>
              <mc:Fallback>
                <p:oleObj name="Точечный рисунок" r:id="rId4" imgW="4514286" imgH="3086531" progId="PBrush">
                  <p:embed/>
                  <p:pic>
                    <p:nvPicPr>
                      <p:cNvPr id="0" name="Object 5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0550" y="2133600"/>
                        <a:ext cx="5905500" cy="4037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4193" name="Rectangle 49"/>
          <p:cNvSpPr>
            <a:spLocks noChangeArrowheads="1"/>
          </p:cNvSpPr>
          <p:nvPr/>
        </p:nvSpPr>
        <p:spPr bwMode="auto">
          <a:xfrm>
            <a:off x="179388" y="2708275"/>
            <a:ext cx="3313112"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buFontTx/>
              <a:buAutoNum type="arabicPeriod"/>
            </a:pPr>
            <a:r>
              <a:rPr lang="ru-RU" altLang="ru-RU" sz="2800"/>
              <a:t>Тетраэдр</a:t>
            </a:r>
          </a:p>
          <a:p>
            <a:pPr>
              <a:spcBef>
                <a:spcPct val="20000"/>
              </a:spcBef>
              <a:buFontTx/>
              <a:buAutoNum type="arabicPeriod"/>
            </a:pPr>
            <a:r>
              <a:rPr lang="ru-RU" altLang="ru-RU" sz="2800"/>
              <a:t>Гексаэдр (куб)</a:t>
            </a:r>
          </a:p>
          <a:p>
            <a:pPr>
              <a:spcBef>
                <a:spcPct val="20000"/>
              </a:spcBef>
              <a:buFontTx/>
              <a:buAutoNum type="arabicPeriod"/>
            </a:pPr>
            <a:r>
              <a:rPr lang="ru-RU" altLang="ru-RU" sz="2800"/>
              <a:t>Октаэдр</a:t>
            </a:r>
          </a:p>
          <a:p>
            <a:pPr>
              <a:spcBef>
                <a:spcPct val="20000"/>
              </a:spcBef>
              <a:buFontTx/>
              <a:buAutoNum type="arabicPeriod"/>
            </a:pPr>
            <a:r>
              <a:rPr lang="ru-RU" altLang="ru-RU" sz="2800"/>
              <a:t>Додекаэдр</a:t>
            </a:r>
          </a:p>
          <a:p>
            <a:pPr>
              <a:spcBef>
                <a:spcPct val="20000"/>
              </a:spcBef>
              <a:buFontTx/>
              <a:buAutoNum type="arabicPeriod"/>
            </a:pPr>
            <a:r>
              <a:rPr lang="ru-RU" altLang="ru-RU" sz="2800"/>
              <a:t>Икосаэдр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4194"/>
                                        </p:tgtEl>
                                        <p:attrNameLst>
                                          <p:attrName>style.visibility</p:attrName>
                                        </p:attrNameLst>
                                      </p:cBhvr>
                                      <p:to>
                                        <p:strVal val="visible"/>
                                      </p:to>
                                    </p:set>
                                    <p:animEffect transition="in" filter="fade">
                                      <p:cBhvr>
                                        <p:cTn id="7" dur="500"/>
                                        <p:tgtEl>
                                          <p:spTgt spid="134194"/>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4193">
                                            <p:txEl>
                                              <p:pRg st="0" end="0"/>
                                            </p:txEl>
                                          </p:spTgt>
                                        </p:tgtEl>
                                        <p:attrNameLst>
                                          <p:attrName>style.visibility</p:attrName>
                                        </p:attrNameLst>
                                      </p:cBhvr>
                                      <p:to>
                                        <p:strVal val="visible"/>
                                      </p:to>
                                    </p:set>
                                    <p:animEffect transition="in" filter="wipe(left)">
                                      <p:cBhvr>
                                        <p:cTn id="11" dur="500"/>
                                        <p:tgtEl>
                                          <p:spTgt spid="134193">
                                            <p:txEl>
                                              <p:pRg st="0" end="0"/>
                                            </p:txEl>
                                          </p:spTgt>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4193">
                                            <p:txEl>
                                              <p:pRg st="1" end="1"/>
                                            </p:txEl>
                                          </p:spTgt>
                                        </p:tgtEl>
                                        <p:attrNameLst>
                                          <p:attrName>style.visibility</p:attrName>
                                        </p:attrNameLst>
                                      </p:cBhvr>
                                      <p:to>
                                        <p:strVal val="visible"/>
                                      </p:to>
                                    </p:set>
                                    <p:animEffect transition="in" filter="wipe(left)">
                                      <p:cBhvr>
                                        <p:cTn id="15" dur="500"/>
                                        <p:tgtEl>
                                          <p:spTgt spid="134193">
                                            <p:txEl>
                                              <p:pRg st="1" end="1"/>
                                            </p:txEl>
                                          </p:spTgt>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4193">
                                            <p:txEl>
                                              <p:pRg st="2" end="2"/>
                                            </p:txEl>
                                          </p:spTgt>
                                        </p:tgtEl>
                                        <p:attrNameLst>
                                          <p:attrName>style.visibility</p:attrName>
                                        </p:attrNameLst>
                                      </p:cBhvr>
                                      <p:to>
                                        <p:strVal val="visible"/>
                                      </p:to>
                                    </p:set>
                                    <p:animEffect transition="in" filter="wipe(left)">
                                      <p:cBhvr>
                                        <p:cTn id="19" dur="500"/>
                                        <p:tgtEl>
                                          <p:spTgt spid="134193">
                                            <p:txEl>
                                              <p:pRg st="2" end="2"/>
                                            </p:txEl>
                                          </p:spTgt>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4193">
                                            <p:txEl>
                                              <p:pRg st="3" end="3"/>
                                            </p:txEl>
                                          </p:spTgt>
                                        </p:tgtEl>
                                        <p:attrNameLst>
                                          <p:attrName>style.visibility</p:attrName>
                                        </p:attrNameLst>
                                      </p:cBhvr>
                                      <p:to>
                                        <p:strVal val="visible"/>
                                      </p:to>
                                    </p:set>
                                    <p:animEffect transition="in" filter="wipe(left)">
                                      <p:cBhvr>
                                        <p:cTn id="23" dur="500"/>
                                        <p:tgtEl>
                                          <p:spTgt spid="134193">
                                            <p:txEl>
                                              <p:pRg st="3" end="3"/>
                                            </p:txEl>
                                          </p:spTgt>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4193">
                                            <p:txEl>
                                              <p:pRg st="4" end="4"/>
                                            </p:txEl>
                                          </p:spTgt>
                                        </p:tgtEl>
                                        <p:attrNameLst>
                                          <p:attrName>style.visibility</p:attrName>
                                        </p:attrNameLst>
                                      </p:cBhvr>
                                      <p:to>
                                        <p:strVal val="visible"/>
                                      </p:to>
                                    </p:set>
                                    <p:animEffect transition="in" filter="wipe(left)">
                                      <p:cBhvr>
                                        <p:cTn id="27" dur="500"/>
                                        <p:tgtEl>
                                          <p:spTgt spid="13419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9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529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5300" name="Text Box 4"/>
          <p:cNvSpPr txBox="1">
            <a:spLocks noChangeArrowheads="1"/>
          </p:cNvSpPr>
          <p:nvPr/>
        </p:nvSpPr>
        <p:spPr bwMode="auto">
          <a:xfrm>
            <a:off x="1042988" y="1196975"/>
            <a:ext cx="698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sz="2400" b="1" i="1"/>
              <a:t>Правильные многогранники</a:t>
            </a:r>
          </a:p>
        </p:txBody>
      </p:sp>
      <p:pic>
        <p:nvPicPr>
          <p:cNvPr id="55301" name="Picture 8"/>
          <p:cNvPicPr>
            <a:picLocks noChangeAspect="1" noChangeArrowheads="1"/>
          </p:cNvPicPr>
          <p:nvPr/>
        </p:nvPicPr>
        <p:blipFill>
          <a:blip r:embed="rId3">
            <a:extLst>
              <a:ext uri="{28A0092B-C50C-407E-A947-70E740481C1C}">
                <a14:useLocalDpi xmlns:a14="http://schemas.microsoft.com/office/drawing/2010/main" val="0"/>
              </a:ext>
            </a:extLst>
          </a:blip>
          <a:srcRect t="50394"/>
          <a:stretch>
            <a:fillRect/>
          </a:stretch>
        </p:blipFill>
        <p:spPr bwMode="auto">
          <a:xfrm>
            <a:off x="4572000" y="1684338"/>
            <a:ext cx="3040063" cy="34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9"/>
          <p:cNvPicPr>
            <a:picLocks noChangeAspect="1" noChangeArrowheads="1"/>
          </p:cNvPicPr>
          <p:nvPr/>
        </p:nvPicPr>
        <p:blipFill>
          <a:blip r:embed="rId3">
            <a:extLst>
              <a:ext uri="{28A0092B-C50C-407E-A947-70E740481C1C}">
                <a14:useLocalDpi xmlns:a14="http://schemas.microsoft.com/office/drawing/2010/main" val="0"/>
              </a:ext>
            </a:extLst>
          </a:blip>
          <a:srcRect b="51706"/>
          <a:stretch>
            <a:fillRect/>
          </a:stretch>
        </p:blipFill>
        <p:spPr bwMode="auto">
          <a:xfrm>
            <a:off x="774700" y="1700213"/>
            <a:ext cx="3149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3" name="Text Box 10"/>
          <p:cNvSpPr txBox="1">
            <a:spLocks noChangeArrowheads="1"/>
          </p:cNvSpPr>
          <p:nvPr/>
        </p:nvSpPr>
        <p:spPr bwMode="auto">
          <a:xfrm>
            <a:off x="971550" y="5451475"/>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a:t>Рисунки тел Платона, выполненные Леонардо да Винчи к книге Луки Палочи «О божественной пропорции». Венеция. 1509.</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632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6324" name="Text Box 4"/>
          <p:cNvSpPr txBox="1">
            <a:spLocks noChangeArrowheads="1"/>
          </p:cNvSpPr>
          <p:nvPr/>
        </p:nvSpPr>
        <p:spPr bwMode="auto">
          <a:xfrm>
            <a:off x="1042988" y="1196975"/>
            <a:ext cx="698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Имеют ли центр, ось или плоскость симметрии:</a:t>
            </a:r>
          </a:p>
        </p:txBody>
      </p:sp>
      <p:sp>
        <p:nvSpPr>
          <p:cNvPr id="164896" name="Line 32"/>
          <p:cNvSpPr>
            <a:spLocks noChangeShapeType="1"/>
          </p:cNvSpPr>
          <p:nvPr/>
        </p:nvSpPr>
        <p:spPr bwMode="auto">
          <a:xfrm flipV="1">
            <a:off x="755650" y="1844675"/>
            <a:ext cx="936625" cy="2089150"/>
          </a:xfrm>
          <a:prstGeom prst="line">
            <a:avLst/>
          </a:prstGeom>
          <a:noFill/>
          <a:ln w="1270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164897" name="AutoShape 33"/>
          <p:cNvSpPr>
            <a:spLocks noChangeArrowheads="1"/>
          </p:cNvSpPr>
          <p:nvPr/>
        </p:nvSpPr>
        <p:spPr bwMode="auto">
          <a:xfrm>
            <a:off x="3419475" y="1916113"/>
            <a:ext cx="2663825" cy="2303462"/>
          </a:xfrm>
          <a:prstGeom prst="triangle">
            <a:avLst>
              <a:gd name="adj" fmla="val 5000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64898" name="Rectangle 34"/>
          <p:cNvSpPr>
            <a:spLocks noChangeArrowheads="1"/>
          </p:cNvSpPr>
          <p:nvPr/>
        </p:nvSpPr>
        <p:spPr bwMode="auto">
          <a:xfrm>
            <a:off x="6588125" y="2133600"/>
            <a:ext cx="2087563" cy="2087563"/>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64899" name="Oval 35"/>
          <p:cNvSpPr>
            <a:spLocks noChangeArrowheads="1"/>
          </p:cNvSpPr>
          <p:nvPr/>
        </p:nvSpPr>
        <p:spPr bwMode="auto">
          <a:xfrm>
            <a:off x="1476375" y="4652963"/>
            <a:ext cx="1727200" cy="17272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64900" name="Line 36"/>
          <p:cNvSpPr>
            <a:spLocks noChangeShapeType="1"/>
          </p:cNvSpPr>
          <p:nvPr/>
        </p:nvSpPr>
        <p:spPr bwMode="auto">
          <a:xfrm flipV="1">
            <a:off x="2339975" y="1916113"/>
            <a:ext cx="936625" cy="23050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64901" name="AutoShape 37"/>
          <p:cNvSpPr>
            <a:spLocks noChangeArrowheads="1"/>
          </p:cNvSpPr>
          <p:nvPr/>
        </p:nvSpPr>
        <p:spPr bwMode="auto">
          <a:xfrm>
            <a:off x="4356100" y="5013325"/>
            <a:ext cx="4211638" cy="1079500"/>
          </a:xfrm>
          <a:prstGeom prst="parallelogram">
            <a:avLst>
              <a:gd name="adj" fmla="val 97537"/>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64902" name="Text Box 38"/>
          <p:cNvSpPr txBox="1">
            <a:spLocks noChangeArrowheads="1"/>
          </p:cNvSpPr>
          <p:nvPr/>
        </p:nvSpPr>
        <p:spPr bwMode="auto">
          <a:xfrm>
            <a:off x="179388" y="4149725"/>
            <a:ext cx="13684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отрезок</a:t>
            </a:r>
          </a:p>
        </p:txBody>
      </p:sp>
      <p:sp>
        <p:nvSpPr>
          <p:cNvPr id="164903" name="Text Box 39"/>
          <p:cNvSpPr txBox="1">
            <a:spLocks noChangeArrowheads="1"/>
          </p:cNvSpPr>
          <p:nvPr/>
        </p:nvSpPr>
        <p:spPr bwMode="auto">
          <a:xfrm>
            <a:off x="1692275" y="4149725"/>
            <a:ext cx="13684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прямая</a:t>
            </a:r>
          </a:p>
        </p:txBody>
      </p:sp>
      <p:sp>
        <p:nvSpPr>
          <p:cNvPr id="164904" name="Text Box 40"/>
          <p:cNvSpPr txBox="1">
            <a:spLocks noChangeArrowheads="1"/>
          </p:cNvSpPr>
          <p:nvPr/>
        </p:nvSpPr>
        <p:spPr bwMode="auto">
          <a:xfrm>
            <a:off x="3779838" y="4221163"/>
            <a:ext cx="20875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a:t>Равносторонний треугольник</a:t>
            </a:r>
          </a:p>
        </p:txBody>
      </p:sp>
      <p:sp>
        <p:nvSpPr>
          <p:cNvPr id="164905" name="Text Box 41"/>
          <p:cNvSpPr txBox="1">
            <a:spLocks noChangeArrowheads="1"/>
          </p:cNvSpPr>
          <p:nvPr/>
        </p:nvSpPr>
        <p:spPr bwMode="auto">
          <a:xfrm>
            <a:off x="6588125" y="4221163"/>
            <a:ext cx="20875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a:t>квадрат</a:t>
            </a:r>
          </a:p>
        </p:txBody>
      </p:sp>
      <p:sp>
        <p:nvSpPr>
          <p:cNvPr id="164906" name="Text Box 42"/>
          <p:cNvSpPr txBox="1">
            <a:spLocks noChangeArrowheads="1"/>
          </p:cNvSpPr>
          <p:nvPr/>
        </p:nvSpPr>
        <p:spPr bwMode="auto">
          <a:xfrm>
            <a:off x="1331913" y="6308725"/>
            <a:ext cx="20875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a:t>круг</a:t>
            </a:r>
          </a:p>
        </p:txBody>
      </p:sp>
      <p:sp>
        <p:nvSpPr>
          <p:cNvPr id="164907" name="Text Box 43"/>
          <p:cNvSpPr txBox="1">
            <a:spLocks noChangeArrowheads="1"/>
          </p:cNvSpPr>
          <p:nvPr/>
        </p:nvSpPr>
        <p:spPr bwMode="auto">
          <a:xfrm>
            <a:off x="5076825" y="6237288"/>
            <a:ext cx="20875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a:t>плоскость</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896"/>
                                        </p:tgtEl>
                                        <p:attrNameLst>
                                          <p:attrName>style.visibility</p:attrName>
                                        </p:attrNameLst>
                                      </p:cBhvr>
                                      <p:to>
                                        <p:strVal val="visible"/>
                                      </p:to>
                                    </p:set>
                                    <p:animEffect transition="in" filter="dissolve">
                                      <p:cBhvr>
                                        <p:cTn id="7" dur="500"/>
                                        <p:tgtEl>
                                          <p:spTgt spid="16489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64902"/>
                                        </p:tgtEl>
                                        <p:attrNameLst>
                                          <p:attrName>style.visibility</p:attrName>
                                        </p:attrNameLst>
                                      </p:cBhvr>
                                      <p:to>
                                        <p:strVal val="visible"/>
                                      </p:to>
                                    </p:set>
                                    <p:animEffect transition="in" filter="dissolve">
                                      <p:cBhvr>
                                        <p:cTn id="10" dur="500"/>
                                        <p:tgtEl>
                                          <p:spTgt spid="16490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64900"/>
                                        </p:tgtEl>
                                        <p:attrNameLst>
                                          <p:attrName>style.visibility</p:attrName>
                                        </p:attrNameLst>
                                      </p:cBhvr>
                                      <p:to>
                                        <p:strVal val="visible"/>
                                      </p:to>
                                    </p:set>
                                    <p:animEffect transition="in" filter="dissolve">
                                      <p:cBhvr>
                                        <p:cTn id="15" dur="500"/>
                                        <p:tgtEl>
                                          <p:spTgt spid="164900"/>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64903"/>
                                        </p:tgtEl>
                                        <p:attrNameLst>
                                          <p:attrName>style.visibility</p:attrName>
                                        </p:attrNameLst>
                                      </p:cBhvr>
                                      <p:to>
                                        <p:strVal val="visible"/>
                                      </p:to>
                                    </p:set>
                                    <p:animEffect transition="in" filter="dissolve">
                                      <p:cBhvr>
                                        <p:cTn id="18" dur="500"/>
                                        <p:tgtEl>
                                          <p:spTgt spid="16490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64897"/>
                                        </p:tgtEl>
                                        <p:attrNameLst>
                                          <p:attrName>style.visibility</p:attrName>
                                        </p:attrNameLst>
                                      </p:cBhvr>
                                      <p:to>
                                        <p:strVal val="visible"/>
                                      </p:to>
                                    </p:set>
                                    <p:animEffect transition="in" filter="dissolve">
                                      <p:cBhvr>
                                        <p:cTn id="23" dur="500"/>
                                        <p:tgtEl>
                                          <p:spTgt spid="164897"/>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64904"/>
                                        </p:tgtEl>
                                        <p:attrNameLst>
                                          <p:attrName>style.visibility</p:attrName>
                                        </p:attrNameLst>
                                      </p:cBhvr>
                                      <p:to>
                                        <p:strVal val="visible"/>
                                      </p:to>
                                    </p:set>
                                    <p:animEffect transition="in" filter="dissolve">
                                      <p:cBhvr>
                                        <p:cTn id="26" dur="500"/>
                                        <p:tgtEl>
                                          <p:spTgt spid="16490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164898"/>
                                        </p:tgtEl>
                                        <p:attrNameLst>
                                          <p:attrName>style.visibility</p:attrName>
                                        </p:attrNameLst>
                                      </p:cBhvr>
                                      <p:to>
                                        <p:strVal val="visible"/>
                                      </p:to>
                                    </p:set>
                                    <p:animEffect transition="in" filter="dissolve">
                                      <p:cBhvr>
                                        <p:cTn id="31" dur="500"/>
                                        <p:tgtEl>
                                          <p:spTgt spid="164898"/>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64905"/>
                                        </p:tgtEl>
                                        <p:attrNameLst>
                                          <p:attrName>style.visibility</p:attrName>
                                        </p:attrNameLst>
                                      </p:cBhvr>
                                      <p:to>
                                        <p:strVal val="visible"/>
                                      </p:to>
                                    </p:set>
                                    <p:animEffect transition="in" filter="dissolve">
                                      <p:cBhvr>
                                        <p:cTn id="34" dur="500"/>
                                        <p:tgtEl>
                                          <p:spTgt spid="16490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64899"/>
                                        </p:tgtEl>
                                        <p:attrNameLst>
                                          <p:attrName>style.visibility</p:attrName>
                                        </p:attrNameLst>
                                      </p:cBhvr>
                                      <p:to>
                                        <p:strVal val="visible"/>
                                      </p:to>
                                    </p:set>
                                    <p:animEffect transition="in" filter="dissolve">
                                      <p:cBhvr>
                                        <p:cTn id="39" dur="500"/>
                                        <p:tgtEl>
                                          <p:spTgt spid="164899"/>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64906"/>
                                        </p:tgtEl>
                                        <p:attrNameLst>
                                          <p:attrName>style.visibility</p:attrName>
                                        </p:attrNameLst>
                                      </p:cBhvr>
                                      <p:to>
                                        <p:strVal val="visible"/>
                                      </p:to>
                                    </p:set>
                                    <p:animEffect transition="in" filter="dissolve">
                                      <p:cBhvr>
                                        <p:cTn id="42" dur="500"/>
                                        <p:tgtEl>
                                          <p:spTgt spid="16490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64901"/>
                                        </p:tgtEl>
                                        <p:attrNameLst>
                                          <p:attrName>style.visibility</p:attrName>
                                        </p:attrNameLst>
                                      </p:cBhvr>
                                      <p:to>
                                        <p:strVal val="visible"/>
                                      </p:to>
                                    </p:set>
                                    <p:animEffect transition="in" filter="dissolve">
                                      <p:cBhvr>
                                        <p:cTn id="47" dur="500"/>
                                        <p:tgtEl>
                                          <p:spTgt spid="164901"/>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164907"/>
                                        </p:tgtEl>
                                        <p:attrNameLst>
                                          <p:attrName>style.visibility</p:attrName>
                                        </p:attrNameLst>
                                      </p:cBhvr>
                                      <p:to>
                                        <p:strVal val="visible"/>
                                      </p:to>
                                    </p:set>
                                    <p:animEffect transition="in" filter="dissolve">
                                      <p:cBhvr>
                                        <p:cTn id="50" dur="500"/>
                                        <p:tgtEl>
                                          <p:spTgt spid="164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96" grpId="0" animBg="1"/>
      <p:bldP spid="164897" grpId="0" animBg="1"/>
      <p:bldP spid="164898" grpId="0" animBg="1"/>
      <p:bldP spid="164899" grpId="0" animBg="1"/>
      <p:bldP spid="164900" grpId="0" animBg="1"/>
      <p:bldP spid="164901" grpId="0" animBg="1"/>
      <p:bldP spid="164902" grpId="0"/>
      <p:bldP spid="164903" grpId="0"/>
      <p:bldP spid="164904" grpId="0"/>
      <p:bldP spid="164905" grpId="0"/>
      <p:bldP spid="164906" grpId="0"/>
      <p:bldP spid="16490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734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7348" name="Text Box 4"/>
          <p:cNvSpPr txBox="1">
            <a:spLocks noChangeArrowheads="1"/>
          </p:cNvSpPr>
          <p:nvPr/>
        </p:nvSpPr>
        <p:spPr bwMode="auto">
          <a:xfrm>
            <a:off x="1042988" y="1196975"/>
            <a:ext cx="698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sz="2400" b="1" i="1"/>
              <a:t>Правильные многогранники</a:t>
            </a:r>
          </a:p>
        </p:txBody>
      </p:sp>
      <p:sp>
        <p:nvSpPr>
          <p:cNvPr id="57349" name="AutoShape 5"/>
          <p:cNvSpPr>
            <a:spLocks noChangeArrowheads="1"/>
          </p:cNvSpPr>
          <p:nvPr/>
        </p:nvSpPr>
        <p:spPr bwMode="auto">
          <a:xfrm>
            <a:off x="827088" y="2276475"/>
            <a:ext cx="4054475" cy="3449638"/>
          </a:xfrm>
          <a:prstGeom prst="cube">
            <a:avLst>
              <a:gd name="adj" fmla="val 27431"/>
            </a:avLst>
          </a:prstGeom>
          <a:solidFill>
            <a:srgbClr val="FF99CC">
              <a:alpha val="54901"/>
            </a:srgbClr>
          </a:solidFill>
          <a:ln w="9525">
            <a:solidFill>
              <a:srgbClr val="FF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7350" name="Line 6"/>
          <p:cNvSpPr>
            <a:spLocks noChangeShapeType="1"/>
          </p:cNvSpPr>
          <p:nvPr/>
        </p:nvSpPr>
        <p:spPr bwMode="auto">
          <a:xfrm flipH="1">
            <a:off x="1770063" y="2276475"/>
            <a:ext cx="0" cy="2490788"/>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7351" name="Line 7"/>
          <p:cNvSpPr>
            <a:spLocks noChangeShapeType="1"/>
          </p:cNvSpPr>
          <p:nvPr/>
        </p:nvSpPr>
        <p:spPr bwMode="auto">
          <a:xfrm flipH="1">
            <a:off x="1770063" y="4767263"/>
            <a:ext cx="3089275"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7352" name="Line 8"/>
          <p:cNvSpPr>
            <a:spLocks noChangeShapeType="1"/>
          </p:cNvSpPr>
          <p:nvPr/>
        </p:nvSpPr>
        <p:spPr bwMode="auto">
          <a:xfrm flipV="1">
            <a:off x="804863" y="4767263"/>
            <a:ext cx="965200" cy="95885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7353" name="Line 9"/>
          <p:cNvSpPr>
            <a:spLocks noChangeShapeType="1"/>
          </p:cNvSpPr>
          <p:nvPr/>
        </p:nvSpPr>
        <p:spPr bwMode="auto">
          <a:xfrm>
            <a:off x="1763713" y="2276475"/>
            <a:ext cx="2160587" cy="345757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7354" name="Rectangle 10"/>
          <p:cNvSpPr>
            <a:spLocks noChangeArrowheads="1"/>
          </p:cNvSpPr>
          <p:nvPr/>
        </p:nvSpPr>
        <p:spPr bwMode="auto">
          <a:xfrm>
            <a:off x="323850" y="2852738"/>
            <a:ext cx="51911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r>
              <a:rPr lang="ru-RU" altLang="ru-RU" sz="2400" b="1" i="1" baseline="-25000"/>
              <a:t>1</a:t>
            </a:r>
          </a:p>
        </p:txBody>
      </p:sp>
      <p:sp>
        <p:nvSpPr>
          <p:cNvPr id="57355" name="Rectangle 11"/>
          <p:cNvSpPr>
            <a:spLocks noChangeArrowheads="1"/>
          </p:cNvSpPr>
          <p:nvPr/>
        </p:nvSpPr>
        <p:spPr bwMode="auto">
          <a:xfrm>
            <a:off x="468313" y="5661025"/>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p>
        </p:txBody>
      </p:sp>
      <p:sp>
        <p:nvSpPr>
          <p:cNvPr id="57356" name="Rectangle 12"/>
          <p:cNvSpPr>
            <a:spLocks noChangeArrowheads="1"/>
          </p:cNvSpPr>
          <p:nvPr/>
        </p:nvSpPr>
        <p:spPr bwMode="auto">
          <a:xfrm>
            <a:off x="2700338" y="3500438"/>
            <a:ext cx="4222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О</a:t>
            </a:r>
          </a:p>
        </p:txBody>
      </p:sp>
      <p:sp>
        <p:nvSpPr>
          <p:cNvPr id="57357" name="Line 13"/>
          <p:cNvSpPr>
            <a:spLocks noChangeShapeType="1"/>
          </p:cNvSpPr>
          <p:nvPr/>
        </p:nvSpPr>
        <p:spPr bwMode="auto">
          <a:xfrm>
            <a:off x="827088" y="3213100"/>
            <a:ext cx="4032250" cy="158432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7358" name="Rectangle 14"/>
          <p:cNvSpPr>
            <a:spLocks noChangeArrowheads="1"/>
          </p:cNvSpPr>
          <p:nvPr/>
        </p:nvSpPr>
        <p:spPr bwMode="auto">
          <a:xfrm>
            <a:off x="1403350" y="4365625"/>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endParaRPr lang="ru-RU" altLang="ru-RU" sz="2400" b="1" i="1"/>
          </a:p>
        </p:txBody>
      </p:sp>
      <p:sp>
        <p:nvSpPr>
          <p:cNvPr id="57359" name="Rectangle 15"/>
          <p:cNvSpPr>
            <a:spLocks noChangeArrowheads="1"/>
          </p:cNvSpPr>
          <p:nvPr/>
        </p:nvSpPr>
        <p:spPr bwMode="auto">
          <a:xfrm>
            <a:off x="4859338" y="4365625"/>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endParaRPr lang="ru-RU" altLang="ru-RU" sz="2400" b="1" i="1"/>
          </a:p>
        </p:txBody>
      </p:sp>
      <p:sp>
        <p:nvSpPr>
          <p:cNvPr id="57360" name="Rectangle 16"/>
          <p:cNvSpPr>
            <a:spLocks noChangeArrowheads="1"/>
          </p:cNvSpPr>
          <p:nvPr/>
        </p:nvSpPr>
        <p:spPr bwMode="auto">
          <a:xfrm>
            <a:off x="3924300" y="5589588"/>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endParaRPr lang="ru-RU" altLang="ru-RU" sz="2400" b="1" i="1"/>
          </a:p>
        </p:txBody>
      </p:sp>
      <p:sp>
        <p:nvSpPr>
          <p:cNvPr id="57361" name="Rectangle 17"/>
          <p:cNvSpPr>
            <a:spLocks noChangeArrowheads="1"/>
          </p:cNvSpPr>
          <p:nvPr/>
        </p:nvSpPr>
        <p:spPr bwMode="auto">
          <a:xfrm>
            <a:off x="1331913" y="1844675"/>
            <a:ext cx="519112"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r>
              <a:rPr lang="ru-RU" altLang="ru-RU" sz="2400" b="1" i="1" baseline="-25000"/>
              <a:t>1</a:t>
            </a:r>
          </a:p>
        </p:txBody>
      </p:sp>
      <p:sp>
        <p:nvSpPr>
          <p:cNvPr id="57362" name="Rectangle 18"/>
          <p:cNvSpPr>
            <a:spLocks noChangeArrowheads="1"/>
          </p:cNvSpPr>
          <p:nvPr/>
        </p:nvSpPr>
        <p:spPr bwMode="auto">
          <a:xfrm>
            <a:off x="4787900" y="1916113"/>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r>
              <a:rPr lang="ru-RU" altLang="ru-RU" sz="2400" b="1" i="1" baseline="-25000"/>
              <a:t>1</a:t>
            </a:r>
          </a:p>
        </p:txBody>
      </p:sp>
      <p:sp>
        <p:nvSpPr>
          <p:cNvPr id="57363" name="Rectangle 19"/>
          <p:cNvSpPr>
            <a:spLocks noChangeArrowheads="1"/>
          </p:cNvSpPr>
          <p:nvPr/>
        </p:nvSpPr>
        <p:spPr bwMode="auto">
          <a:xfrm>
            <a:off x="3851275" y="3068638"/>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r>
              <a:rPr lang="ru-RU" altLang="ru-RU" sz="2400" b="1" i="1" baseline="-25000"/>
              <a:t>1</a:t>
            </a:r>
          </a:p>
        </p:txBody>
      </p:sp>
      <p:sp>
        <p:nvSpPr>
          <p:cNvPr id="57364" name="Line 20"/>
          <p:cNvSpPr>
            <a:spLocks noChangeShapeType="1"/>
          </p:cNvSpPr>
          <p:nvPr/>
        </p:nvSpPr>
        <p:spPr bwMode="auto">
          <a:xfrm flipH="1">
            <a:off x="827088" y="2276475"/>
            <a:ext cx="4032250" cy="345757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7365" name="Line 21"/>
          <p:cNvSpPr>
            <a:spLocks noChangeShapeType="1"/>
          </p:cNvSpPr>
          <p:nvPr/>
        </p:nvSpPr>
        <p:spPr bwMode="auto">
          <a:xfrm flipH="1">
            <a:off x="1763713" y="3213100"/>
            <a:ext cx="2160587" cy="158432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7366" name="Text Box 22"/>
          <p:cNvSpPr txBox="1">
            <a:spLocks noChangeArrowheads="1"/>
          </p:cNvSpPr>
          <p:nvPr/>
        </p:nvSpPr>
        <p:spPr bwMode="auto">
          <a:xfrm>
            <a:off x="5867400" y="2060575"/>
            <a:ext cx="2808288"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Точка О – центр симметрии гексаэдра</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837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8372" name="Text Box 4"/>
          <p:cNvSpPr txBox="1">
            <a:spLocks noChangeArrowheads="1"/>
          </p:cNvSpPr>
          <p:nvPr/>
        </p:nvSpPr>
        <p:spPr bwMode="auto">
          <a:xfrm>
            <a:off x="1042988" y="1196975"/>
            <a:ext cx="698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sz="2400" b="1" i="1"/>
              <a:t>Правильные многогранники</a:t>
            </a:r>
          </a:p>
        </p:txBody>
      </p:sp>
      <p:sp>
        <p:nvSpPr>
          <p:cNvPr id="58373" name="AutoShape 5"/>
          <p:cNvSpPr>
            <a:spLocks noChangeArrowheads="1"/>
          </p:cNvSpPr>
          <p:nvPr/>
        </p:nvSpPr>
        <p:spPr bwMode="auto">
          <a:xfrm>
            <a:off x="827088" y="2276475"/>
            <a:ext cx="4054475" cy="3449638"/>
          </a:xfrm>
          <a:prstGeom prst="cube">
            <a:avLst>
              <a:gd name="adj" fmla="val 27431"/>
            </a:avLst>
          </a:prstGeom>
          <a:solidFill>
            <a:srgbClr val="FF99CC">
              <a:alpha val="54901"/>
            </a:srgbClr>
          </a:solidFill>
          <a:ln w="9525">
            <a:solidFill>
              <a:srgbClr val="FF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8374" name="Line 6"/>
          <p:cNvSpPr>
            <a:spLocks noChangeShapeType="1"/>
          </p:cNvSpPr>
          <p:nvPr/>
        </p:nvSpPr>
        <p:spPr bwMode="auto">
          <a:xfrm flipH="1">
            <a:off x="1770063" y="2276475"/>
            <a:ext cx="0" cy="2490788"/>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8375" name="Line 7"/>
          <p:cNvSpPr>
            <a:spLocks noChangeShapeType="1"/>
          </p:cNvSpPr>
          <p:nvPr/>
        </p:nvSpPr>
        <p:spPr bwMode="auto">
          <a:xfrm flipH="1">
            <a:off x="1770063" y="4767263"/>
            <a:ext cx="3089275"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8376" name="Line 8"/>
          <p:cNvSpPr>
            <a:spLocks noChangeShapeType="1"/>
          </p:cNvSpPr>
          <p:nvPr/>
        </p:nvSpPr>
        <p:spPr bwMode="auto">
          <a:xfrm flipV="1">
            <a:off x="804863" y="4767263"/>
            <a:ext cx="965200" cy="95885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8377" name="Line 9"/>
          <p:cNvSpPr>
            <a:spLocks noChangeShapeType="1"/>
          </p:cNvSpPr>
          <p:nvPr/>
        </p:nvSpPr>
        <p:spPr bwMode="auto">
          <a:xfrm>
            <a:off x="1331913" y="4005263"/>
            <a:ext cx="3095625" cy="0"/>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8378" name="Rectangle 10"/>
          <p:cNvSpPr>
            <a:spLocks noChangeArrowheads="1"/>
          </p:cNvSpPr>
          <p:nvPr/>
        </p:nvSpPr>
        <p:spPr bwMode="auto">
          <a:xfrm>
            <a:off x="323850" y="2852738"/>
            <a:ext cx="51911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r>
              <a:rPr lang="ru-RU" altLang="ru-RU" sz="2400" b="1" i="1" baseline="-25000"/>
              <a:t>1</a:t>
            </a:r>
          </a:p>
        </p:txBody>
      </p:sp>
      <p:sp>
        <p:nvSpPr>
          <p:cNvPr id="58379" name="Rectangle 11"/>
          <p:cNvSpPr>
            <a:spLocks noChangeArrowheads="1"/>
          </p:cNvSpPr>
          <p:nvPr/>
        </p:nvSpPr>
        <p:spPr bwMode="auto">
          <a:xfrm>
            <a:off x="468313" y="5661025"/>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p>
        </p:txBody>
      </p:sp>
      <p:sp>
        <p:nvSpPr>
          <p:cNvPr id="58380" name="Rectangle 12"/>
          <p:cNvSpPr>
            <a:spLocks noChangeArrowheads="1"/>
          </p:cNvSpPr>
          <p:nvPr/>
        </p:nvSpPr>
        <p:spPr bwMode="auto">
          <a:xfrm>
            <a:off x="900113" y="3789363"/>
            <a:ext cx="43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M</a:t>
            </a:r>
            <a:endParaRPr lang="ru-RU" altLang="ru-RU" sz="2400" b="1" i="1"/>
          </a:p>
        </p:txBody>
      </p:sp>
      <p:sp>
        <p:nvSpPr>
          <p:cNvPr id="58381" name="Line 13"/>
          <p:cNvSpPr>
            <a:spLocks noChangeShapeType="1"/>
          </p:cNvSpPr>
          <p:nvPr/>
        </p:nvSpPr>
        <p:spPr bwMode="auto">
          <a:xfrm flipV="1">
            <a:off x="827088" y="2276475"/>
            <a:ext cx="936625" cy="3529013"/>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8382" name="Rectangle 14"/>
          <p:cNvSpPr>
            <a:spLocks noChangeArrowheads="1"/>
          </p:cNvSpPr>
          <p:nvPr/>
        </p:nvSpPr>
        <p:spPr bwMode="auto">
          <a:xfrm>
            <a:off x="1403350" y="4365625"/>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endParaRPr lang="ru-RU" altLang="ru-RU" sz="2400" b="1" i="1"/>
          </a:p>
        </p:txBody>
      </p:sp>
      <p:sp>
        <p:nvSpPr>
          <p:cNvPr id="58383" name="Rectangle 15"/>
          <p:cNvSpPr>
            <a:spLocks noChangeArrowheads="1"/>
          </p:cNvSpPr>
          <p:nvPr/>
        </p:nvSpPr>
        <p:spPr bwMode="auto">
          <a:xfrm>
            <a:off x="4859338" y="4365625"/>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endParaRPr lang="ru-RU" altLang="ru-RU" sz="2400" b="1" i="1"/>
          </a:p>
        </p:txBody>
      </p:sp>
      <p:sp>
        <p:nvSpPr>
          <p:cNvPr id="58384" name="Rectangle 16"/>
          <p:cNvSpPr>
            <a:spLocks noChangeArrowheads="1"/>
          </p:cNvSpPr>
          <p:nvPr/>
        </p:nvSpPr>
        <p:spPr bwMode="auto">
          <a:xfrm>
            <a:off x="3924300" y="5589588"/>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endParaRPr lang="ru-RU" altLang="ru-RU" sz="2400" b="1" i="1"/>
          </a:p>
        </p:txBody>
      </p:sp>
      <p:sp>
        <p:nvSpPr>
          <p:cNvPr id="58385" name="Rectangle 17"/>
          <p:cNvSpPr>
            <a:spLocks noChangeArrowheads="1"/>
          </p:cNvSpPr>
          <p:nvPr/>
        </p:nvSpPr>
        <p:spPr bwMode="auto">
          <a:xfrm>
            <a:off x="1331913" y="1844675"/>
            <a:ext cx="519112"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r>
              <a:rPr lang="ru-RU" altLang="ru-RU" sz="2400" b="1" i="1" baseline="-25000"/>
              <a:t>1</a:t>
            </a:r>
          </a:p>
        </p:txBody>
      </p:sp>
      <p:sp>
        <p:nvSpPr>
          <p:cNvPr id="58386" name="Rectangle 18"/>
          <p:cNvSpPr>
            <a:spLocks noChangeArrowheads="1"/>
          </p:cNvSpPr>
          <p:nvPr/>
        </p:nvSpPr>
        <p:spPr bwMode="auto">
          <a:xfrm>
            <a:off x="4787900" y="1916113"/>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r>
              <a:rPr lang="ru-RU" altLang="ru-RU" sz="2400" b="1" i="1" baseline="-25000"/>
              <a:t>1</a:t>
            </a:r>
          </a:p>
        </p:txBody>
      </p:sp>
      <p:sp>
        <p:nvSpPr>
          <p:cNvPr id="58387" name="Rectangle 19"/>
          <p:cNvSpPr>
            <a:spLocks noChangeArrowheads="1"/>
          </p:cNvSpPr>
          <p:nvPr/>
        </p:nvSpPr>
        <p:spPr bwMode="auto">
          <a:xfrm>
            <a:off x="3563938" y="2781300"/>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r>
              <a:rPr lang="ru-RU" altLang="ru-RU" sz="2400" b="1" i="1" baseline="-25000"/>
              <a:t>1</a:t>
            </a:r>
          </a:p>
        </p:txBody>
      </p:sp>
      <p:sp>
        <p:nvSpPr>
          <p:cNvPr id="58388" name="Line 21"/>
          <p:cNvSpPr>
            <a:spLocks noChangeShapeType="1"/>
          </p:cNvSpPr>
          <p:nvPr/>
        </p:nvSpPr>
        <p:spPr bwMode="auto">
          <a:xfrm>
            <a:off x="827088" y="3213100"/>
            <a:ext cx="936625" cy="158432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8389" name="Text Box 22"/>
          <p:cNvSpPr txBox="1">
            <a:spLocks noChangeArrowheads="1"/>
          </p:cNvSpPr>
          <p:nvPr/>
        </p:nvSpPr>
        <p:spPr bwMode="auto">
          <a:xfrm>
            <a:off x="5867400" y="2060575"/>
            <a:ext cx="2808288"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Прямая </a:t>
            </a:r>
            <a:r>
              <a:rPr lang="en-US" altLang="ru-RU" sz="2400"/>
              <a:t>MN</a:t>
            </a:r>
            <a:r>
              <a:rPr lang="ru-RU" altLang="ru-RU" sz="2400"/>
              <a:t> – ось  симметрии гексаэдра</a:t>
            </a:r>
          </a:p>
          <a:p>
            <a:pPr eaLnBrk="1" hangingPunct="1">
              <a:spcBef>
                <a:spcPct val="50000"/>
              </a:spcBef>
            </a:pPr>
            <a:r>
              <a:rPr lang="ru-RU" altLang="ru-RU" sz="2400"/>
              <a:t>Прямая </a:t>
            </a:r>
            <a:r>
              <a:rPr lang="en-US" altLang="ru-RU" sz="2400"/>
              <a:t>KP – </a:t>
            </a:r>
            <a:r>
              <a:rPr lang="ru-RU" altLang="ru-RU" sz="2400"/>
              <a:t>ось симметрии гексаэдра</a:t>
            </a:r>
          </a:p>
        </p:txBody>
      </p:sp>
      <p:sp>
        <p:nvSpPr>
          <p:cNvPr id="58390" name="Line 23"/>
          <p:cNvSpPr>
            <a:spLocks noChangeShapeType="1"/>
          </p:cNvSpPr>
          <p:nvPr/>
        </p:nvSpPr>
        <p:spPr bwMode="auto">
          <a:xfrm>
            <a:off x="3967163" y="3255963"/>
            <a:ext cx="936625" cy="1584325"/>
          </a:xfrm>
          <a:prstGeom prst="line">
            <a:avLst/>
          </a:prstGeom>
          <a:noFill/>
          <a:ln w="2857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8391" name="Line 24"/>
          <p:cNvSpPr>
            <a:spLocks noChangeShapeType="1"/>
          </p:cNvSpPr>
          <p:nvPr/>
        </p:nvSpPr>
        <p:spPr bwMode="auto">
          <a:xfrm flipV="1">
            <a:off x="3924300" y="2276475"/>
            <a:ext cx="936625" cy="3529013"/>
          </a:xfrm>
          <a:prstGeom prst="line">
            <a:avLst/>
          </a:prstGeom>
          <a:noFill/>
          <a:ln w="2857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8392" name="Rectangle 25"/>
          <p:cNvSpPr>
            <a:spLocks noChangeArrowheads="1"/>
          </p:cNvSpPr>
          <p:nvPr/>
        </p:nvSpPr>
        <p:spPr bwMode="auto">
          <a:xfrm>
            <a:off x="4356100" y="3716338"/>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N</a:t>
            </a:r>
            <a:endParaRPr lang="ru-RU" altLang="ru-RU" sz="2400" b="1" i="1"/>
          </a:p>
        </p:txBody>
      </p:sp>
      <p:sp>
        <p:nvSpPr>
          <p:cNvPr id="58393" name="Line 26"/>
          <p:cNvSpPr>
            <a:spLocks noChangeShapeType="1"/>
          </p:cNvSpPr>
          <p:nvPr/>
        </p:nvSpPr>
        <p:spPr bwMode="auto">
          <a:xfrm flipH="1" flipV="1">
            <a:off x="1258888" y="2781300"/>
            <a:ext cx="3241675" cy="244792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8394" name="Rectangle 27"/>
          <p:cNvSpPr>
            <a:spLocks noChangeArrowheads="1"/>
          </p:cNvSpPr>
          <p:nvPr/>
        </p:nvSpPr>
        <p:spPr bwMode="auto">
          <a:xfrm>
            <a:off x="755650" y="2349500"/>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K</a:t>
            </a:r>
            <a:endParaRPr lang="ru-RU" altLang="ru-RU" sz="2400" b="1" i="1" baseline="-25000"/>
          </a:p>
        </p:txBody>
      </p:sp>
      <p:sp>
        <p:nvSpPr>
          <p:cNvPr id="58395" name="Rectangle 28"/>
          <p:cNvSpPr>
            <a:spLocks noChangeArrowheads="1"/>
          </p:cNvSpPr>
          <p:nvPr/>
        </p:nvSpPr>
        <p:spPr bwMode="auto">
          <a:xfrm>
            <a:off x="4500563" y="5229225"/>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P</a:t>
            </a:r>
            <a:endParaRPr lang="ru-RU" altLang="ru-RU" sz="2400" b="1" i="1" baseline="-2500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AutoShape 37"/>
          <p:cNvSpPr>
            <a:spLocks noChangeArrowheads="1"/>
          </p:cNvSpPr>
          <p:nvPr/>
        </p:nvSpPr>
        <p:spPr bwMode="auto">
          <a:xfrm>
            <a:off x="971550" y="2003425"/>
            <a:ext cx="2520950" cy="3959225"/>
          </a:xfrm>
          <a:prstGeom prst="cube">
            <a:avLst>
              <a:gd name="adj" fmla="val 45153"/>
            </a:avLst>
          </a:prstGeom>
          <a:solidFill>
            <a:schemeClr val="accent1">
              <a:alpha val="59999"/>
            </a:schemeClr>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9395"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59396"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9397" name="Text Box 4"/>
          <p:cNvSpPr txBox="1">
            <a:spLocks noChangeArrowheads="1"/>
          </p:cNvSpPr>
          <p:nvPr/>
        </p:nvSpPr>
        <p:spPr bwMode="auto">
          <a:xfrm>
            <a:off x="1042988" y="1196975"/>
            <a:ext cx="698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sz="2400" b="1" i="1"/>
              <a:t>Правильные многогранники</a:t>
            </a:r>
          </a:p>
        </p:txBody>
      </p:sp>
      <p:sp>
        <p:nvSpPr>
          <p:cNvPr id="59398" name="Text Box 21"/>
          <p:cNvSpPr txBox="1">
            <a:spLocks noChangeArrowheads="1"/>
          </p:cNvSpPr>
          <p:nvPr/>
        </p:nvSpPr>
        <p:spPr bwMode="auto">
          <a:xfrm>
            <a:off x="5867400" y="2060575"/>
            <a:ext cx="2808288"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Плоскость (</a:t>
            </a:r>
            <a:r>
              <a:rPr lang="en-US" altLang="ru-RU" sz="2400"/>
              <a:t>MNK</a:t>
            </a:r>
            <a:r>
              <a:rPr lang="ru-RU" altLang="ru-RU" sz="2400"/>
              <a:t>) – плоскость симметрии гексаэдра</a:t>
            </a:r>
          </a:p>
        </p:txBody>
      </p:sp>
      <p:sp>
        <p:nvSpPr>
          <p:cNvPr id="59399" name="AutoShape 38"/>
          <p:cNvSpPr>
            <a:spLocks noChangeArrowheads="1"/>
          </p:cNvSpPr>
          <p:nvPr/>
        </p:nvSpPr>
        <p:spPr bwMode="auto">
          <a:xfrm>
            <a:off x="2339975" y="2003425"/>
            <a:ext cx="2520950" cy="3959225"/>
          </a:xfrm>
          <a:prstGeom prst="cube">
            <a:avLst>
              <a:gd name="adj" fmla="val 45153"/>
            </a:avLst>
          </a:prstGeom>
          <a:solidFill>
            <a:schemeClr val="accent1">
              <a:alpha val="59999"/>
            </a:schemeClr>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9400" name="Line 28"/>
          <p:cNvSpPr>
            <a:spLocks noChangeShapeType="1"/>
          </p:cNvSpPr>
          <p:nvPr/>
        </p:nvSpPr>
        <p:spPr bwMode="auto">
          <a:xfrm flipH="1">
            <a:off x="2124075" y="1989138"/>
            <a:ext cx="0" cy="2808287"/>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9401" name="Line 29"/>
          <p:cNvSpPr>
            <a:spLocks noChangeShapeType="1"/>
          </p:cNvSpPr>
          <p:nvPr/>
        </p:nvSpPr>
        <p:spPr bwMode="auto">
          <a:xfrm flipH="1">
            <a:off x="2124075" y="4797425"/>
            <a:ext cx="2735263"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9402" name="Line 30"/>
          <p:cNvSpPr>
            <a:spLocks noChangeShapeType="1"/>
          </p:cNvSpPr>
          <p:nvPr/>
        </p:nvSpPr>
        <p:spPr bwMode="auto">
          <a:xfrm flipV="1">
            <a:off x="985838" y="4781550"/>
            <a:ext cx="1152525" cy="1152525"/>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9403" name="Line 40"/>
          <p:cNvSpPr>
            <a:spLocks noChangeShapeType="1"/>
          </p:cNvSpPr>
          <p:nvPr/>
        </p:nvSpPr>
        <p:spPr bwMode="auto">
          <a:xfrm flipV="1">
            <a:off x="2382838" y="4797425"/>
            <a:ext cx="1079500" cy="1150938"/>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9404" name="Line 41"/>
          <p:cNvSpPr>
            <a:spLocks noChangeShapeType="1"/>
          </p:cNvSpPr>
          <p:nvPr/>
        </p:nvSpPr>
        <p:spPr bwMode="auto">
          <a:xfrm flipV="1">
            <a:off x="3492500" y="1989138"/>
            <a:ext cx="0" cy="2808287"/>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59405" name="Rectangle 42"/>
          <p:cNvSpPr>
            <a:spLocks noChangeArrowheads="1"/>
          </p:cNvSpPr>
          <p:nvPr/>
        </p:nvSpPr>
        <p:spPr bwMode="auto">
          <a:xfrm>
            <a:off x="452438" y="2924175"/>
            <a:ext cx="519112"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r>
              <a:rPr lang="ru-RU" altLang="ru-RU" sz="2400" b="1" i="1" baseline="-25000"/>
              <a:t>1</a:t>
            </a:r>
          </a:p>
        </p:txBody>
      </p:sp>
      <p:sp>
        <p:nvSpPr>
          <p:cNvPr id="59406" name="Rectangle 43"/>
          <p:cNvSpPr>
            <a:spLocks noChangeArrowheads="1"/>
          </p:cNvSpPr>
          <p:nvPr/>
        </p:nvSpPr>
        <p:spPr bwMode="auto">
          <a:xfrm>
            <a:off x="1604963" y="1700213"/>
            <a:ext cx="5191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r>
              <a:rPr lang="ru-RU" altLang="ru-RU" sz="2400" b="1" i="1" baseline="-25000"/>
              <a:t>1</a:t>
            </a:r>
          </a:p>
        </p:txBody>
      </p:sp>
      <p:sp>
        <p:nvSpPr>
          <p:cNvPr id="59407" name="Rectangle 44"/>
          <p:cNvSpPr>
            <a:spLocks noChangeArrowheads="1"/>
          </p:cNvSpPr>
          <p:nvPr/>
        </p:nvSpPr>
        <p:spPr bwMode="auto">
          <a:xfrm>
            <a:off x="565150" y="5707063"/>
            <a:ext cx="4064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p>
        </p:txBody>
      </p:sp>
      <p:sp>
        <p:nvSpPr>
          <p:cNvPr id="59408" name="Rectangle 45"/>
          <p:cNvSpPr>
            <a:spLocks noChangeArrowheads="1"/>
          </p:cNvSpPr>
          <p:nvPr/>
        </p:nvSpPr>
        <p:spPr bwMode="auto">
          <a:xfrm>
            <a:off x="1717675" y="4483100"/>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endParaRPr lang="ru-RU" altLang="ru-RU" sz="2400" b="1" i="1"/>
          </a:p>
        </p:txBody>
      </p:sp>
      <p:sp>
        <p:nvSpPr>
          <p:cNvPr id="59409" name="Rectangle 46"/>
          <p:cNvSpPr>
            <a:spLocks noChangeArrowheads="1"/>
          </p:cNvSpPr>
          <p:nvPr/>
        </p:nvSpPr>
        <p:spPr bwMode="auto">
          <a:xfrm>
            <a:off x="4859338" y="4483100"/>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endParaRPr lang="ru-RU" altLang="ru-RU" sz="2400" b="1" i="1"/>
          </a:p>
        </p:txBody>
      </p:sp>
      <p:sp>
        <p:nvSpPr>
          <p:cNvPr id="59410" name="Rectangle 47"/>
          <p:cNvSpPr>
            <a:spLocks noChangeArrowheads="1"/>
          </p:cNvSpPr>
          <p:nvPr/>
        </p:nvSpPr>
        <p:spPr bwMode="auto">
          <a:xfrm>
            <a:off x="4787900" y="1700213"/>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r>
              <a:rPr lang="ru-RU" altLang="ru-RU" sz="2400" b="1" i="1" baseline="-25000"/>
              <a:t>1</a:t>
            </a:r>
          </a:p>
        </p:txBody>
      </p:sp>
      <p:sp>
        <p:nvSpPr>
          <p:cNvPr id="59411" name="Rectangle 48"/>
          <p:cNvSpPr>
            <a:spLocks noChangeArrowheads="1"/>
          </p:cNvSpPr>
          <p:nvPr/>
        </p:nvSpPr>
        <p:spPr bwMode="auto">
          <a:xfrm>
            <a:off x="3735388" y="5780088"/>
            <a:ext cx="4048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endParaRPr lang="ru-RU" altLang="ru-RU" sz="2400" b="1" i="1"/>
          </a:p>
        </p:txBody>
      </p:sp>
      <p:sp>
        <p:nvSpPr>
          <p:cNvPr id="59412" name="Rectangle 49"/>
          <p:cNvSpPr>
            <a:spLocks noChangeArrowheads="1"/>
          </p:cNvSpPr>
          <p:nvPr/>
        </p:nvSpPr>
        <p:spPr bwMode="auto">
          <a:xfrm>
            <a:off x="3694113" y="3043238"/>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r>
              <a:rPr lang="ru-RU" altLang="ru-RU" sz="2400" b="1" i="1" baseline="-25000"/>
              <a:t>1</a:t>
            </a:r>
          </a:p>
        </p:txBody>
      </p:sp>
      <p:sp>
        <p:nvSpPr>
          <p:cNvPr id="59413" name="Rectangle 50"/>
          <p:cNvSpPr>
            <a:spLocks noChangeArrowheads="1"/>
          </p:cNvSpPr>
          <p:nvPr/>
        </p:nvSpPr>
        <p:spPr bwMode="auto">
          <a:xfrm>
            <a:off x="2051050" y="5949950"/>
            <a:ext cx="43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M</a:t>
            </a:r>
            <a:endParaRPr lang="ru-RU" altLang="ru-RU" sz="2400" b="1" i="1"/>
          </a:p>
        </p:txBody>
      </p:sp>
      <p:sp>
        <p:nvSpPr>
          <p:cNvPr id="59414" name="Rectangle 51"/>
          <p:cNvSpPr>
            <a:spLocks noChangeArrowheads="1"/>
          </p:cNvSpPr>
          <p:nvPr/>
        </p:nvSpPr>
        <p:spPr bwMode="auto">
          <a:xfrm>
            <a:off x="1979613" y="2708275"/>
            <a:ext cx="4048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N</a:t>
            </a:r>
            <a:endParaRPr lang="ru-RU" altLang="ru-RU" sz="2400" b="1" i="1"/>
          </a:p>
        </p:txBody>
      </p:sp>
      <p:sp>
        <p:nvSpPr>
          <p:cNvPr id="59415" name="Rectangle 52"/>
          <p:cNvSpPr>
            <a:spLocks noChangeArrowheads="1"/>
          </p:cNvSpPr>
          <p:nvPr/>
        </p:nvSpPr>
        <p:spPr bwMode="auto">
          <a:xfrm>
            <a:off x="3203575" y="1628775"/>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K</a:t>
            </a:r>
            <a:endParaRPr lang="ru-RU" altLang="ru-RU" sz="2400" b="1" i="1"/>
          </a:p>
        </p:txBody>
      </p:sp>
      <p:sp>
        <p:nvSpPr>
          <p:cNvPr id="59416" name="Rectangle 53"/>
          <p:cNvSpPr>
            <a:spLocks noChangeArrowheads="1"/>
          </p:cNvSpPr>
          <p:nvPr/>
        </p:nvSpPr>
        <p:spPr bwMode="auto">
          <a:xfrm>
            <a:off x="3348038" y="4797425"/>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P</a:t>
            </a:r>
            <a:endParaRPr lang="ru-RU" altLang="ru-RU" sz="2400" b="1" i="1"/>
          </a:p>
        </p:txBody>
      </p:sp>
      <p:sp>
        <p:nvSpPr>
          <p:cNvPr id="39975" name="Text Box 39"/>
          <p:cNvSpPr txBox="1">
            <a:spLocks noChangeArrowheads="1"/>
          </p:cNvSpPr>
          <p:nvPr/>
        </p:nvSpPr>
        <p:spPr bwMode="auto">
          <a:xfrm>
            <a:off x="5256213" y="4581525"/>
            <a:ext cx="38877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ДЗ:п35-37 №271, 273, 280, найти все симметрии для тетраэдра и октаэдра.</a:t>
            </a:r>
          </a:p>
        </p:txBody>
      </p:sp>
      <p:sp>
        <p:nvSpPr>
          <p:cNvPr id="39974" name="Text Box 38"/>
          <p:cNvSpPr txBox="1">
            <a:spLocks noChangeArrowheads="1"/>
          </p:cNvSpPr>
          <p:nvPr/>
        </p:nvSpPr>
        <p:spPr bwMode="auto">
          <a:xfrm>
            <a:off x="5508625" y="3644900"/>
            <a:ext cx="309562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0000FF"/>
                </a:solidFill>
                <a:latin typeface="Cambria" pitchFamily="18" charset="0"/>
              </a:rPr>
              <a:t>№276</a:t>
            </a:r>
            <a:r>
              <a:rPr lang="en-US" altLang="ru-RU" sz="2800">
                <a:solidFill>
                  <a:srgbClr val="0000FF"/>
                </a:solidFill>
                <a:latin typeface="Cambria" pitchFamily="18" charset="0"/>
              </a:rPr>
              <a:t>(</a:t>
            </a:r>
            <a:r>
              <a:rPr lang="ru-RU" altLang="ru-RU" sz="2800">
                <a:solidFill>
                  <a:srgbClr val="0000FF"/>
                </a:solidFill>
                <a:latin typeface="Cambria" pitchFamily="18" charset="0"/>
              </a:rPr>
              <a:t>а,б</a:t>
            </a:r>
            <a:r>
              <a:rPr lang="en-US" altLang="ru-RU" sz="2800">
                <a:solidFill>
                  <a:srgbClr val="0000FF"/>
                </a:solidFill>
                <a:latin typeface="Cambria" pitchFamily="18" charset="0"/>
              </a:rPr>
              <a:t>)</a:t>
            </a:r>
            <a:r>
              <a:rPr lang="ru-RU" altLang="ru-RU" sz="2800">
                <a:solidFill>
                  <a:srgbClr val="0000FF"/>
                </a:solidFill>
                <a:latin typeface="Cambria" pitchFamily="18" charset="0"/>
              </a:rPr>
              <a:t>,</a:t>
            </a:r>
            <a:br>
              <a:rPr lang="ru-RU" altLang="ru-RU" sz="2800">
                <a:solidFill>
                  <a:srgbClr val="0000FF"/>
                </a:solidFill>
                <a:latin typeface="Cambria" pitchFamily="18" charset="0"/>
              </a:rPr>
            </a:br>
            <a:r>
              <a:rPr lang="ru-RU" altLang="ru-RU" sz="2800">
                <a:solidFill>
                  <a:srgbClr val="0000FF"/>
                </a:solidFill>
                <a:latin typeface="Cambria" pitchFamily="18" charset="0"/>
              </a:rPr>
              <a:t>278(устно), 279</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74"/>
                                        </p:tgtEl>
                                        <p:attrNameLst>
                                          <p:attrName>style.visibility</p:attrName>
                                        </p:attrNameLst>
                                      </p:cBhvr>
                                      <p:to>
                                        <p:strVal val="visible"/>
                                      </p:to>
                                    </p:set>
                                    <p:animEffect transition="in" filter="wipe(left)">
                                      <p:cBhvr>
                                        <p:cTn id="7" dur="500"/>
                                        <p:tgtEl>
                                          <p:spTgt spid="399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975"/>
                                        </p:tgtEl>
                                        <p:attrNameLst>
                                          <p:attrName>style.visibility</p:attrName>
                                        </p:attrNameLst>
                                      </p:cBhvr>
                                      <p:to>
                                        <p:strVal val="visible"/>
                                      </p:to>
                                    </p:set>
                                    <p:animEffect transition="in" filter="wipe(left)">
                                      <p:cBhvr>
                                        <p:cTn id="12"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75" grpId="0"/>
      <p:bldP spid="3997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5"/>
          <p:cNvSpPr>
            <a:spLocks noGrp="1" noChangeArrowheads="1"/>
          </p:cNvSpPr>
          <p:nvPr>
            <p:ph type="title"/>
          </p:nvPr>
        </p:nvSpPr>
        <p:spPr/>
        <p:txBody>
          <a:bodyPr/>
          <a:lstStyle/>
          <a:p>
            <a:pPr eaLnBrk="1" hangingPunct="1"/>
            <a:r>
              <a:rPr lang="ru-RU" altLang="ru-RU" smtClean="0">
                <a:latin typeface="Arial" charset="0"/>
              </a:rPr>
              <a:t>Симметрия в пространстве</a:t>
            </a:r>
            <a:r>
              <a:rPr lang="ru-RU" altLang="ru-RU" smtClean="0"/>
              <a:t>.</a:t>
            </a:r>
          </a:p>
        </p:txBody>
      </p:sp>
      <p:sp>
        <p:nvSpPr>
          <p:cNvPr id="6041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0420" name="Text Box 4"/>
          <p:cNvSpPr txBox="1">
            <a:spLocks noChangeArrowheads="1"/>
          </p:cNvSpPr>
          <p:nvPr/>
        </p:nvSpPr>
        <p:spPr bwMode="auto">
          <a:xfrm>
            <a:off x="1042988" y="1196975"/>
            <a:ext cx="698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ru-RU" altLang="ru-RU" sz="2400" b="1" i="1"/>
              <a:t>Правильные многогранники</a:t>
            </a:r>
          </a:p>
        </p:txBody>
      </p:sp>
      <p:sp>
        <p:nvSpPr>
          <p:cNvPr id="60421" name="AutoShape 5"/>
          <p:cNvSpPr>
            <a:spLocks noChangeArrowheads="1"/>
          </p:cNvSpPr>
          <p:nvPr/>
        </p:nvSpPr>
        <p:spPr bwMode="auto">
          <a:xfrm>
            <a:off x="827088" y="2465388"/>
            <a:ext cx="4054475" cy="3449637"/>
          </a:xfrm>
          <a:prstGeom prst="cube">
            <a:avLst>
              <a:gd name="adj" fmla="val 27431"/>
            </a:avLst>
          </a:prstGeom>
          <a:solidFill>
            <a:srgbClr val="FF99CC">
              <a:alpha val="54901"/>
            </a:srgbClr>
          </a:solidFill>
          <a:ln w="9525">
            <a:solidFill>
              <a:srgbClr val="FF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0422" name="Line 6"/>
          <p:cNvSpPr>
            <a:spLocks noChangeShapeType="1"/>
          </p:cNvSpPr>
          <p:nvPr/>
        </p:nvSpPr>
        <p:spPr bwMode="auto">
          <a:xfrm flipH="1">
            <a:off x="1770063" y="2465388"/>
            <a:ext cx="0" cy="2490787"/>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0423" name="Line 7"/>
          <p:cNvSpPr>
            <a:spLocks noChangeShapeType="1"/>
          </p:cNvSpPr>
          <p:nvPr/>
        </p:nvSpPr>
        <p:spPr bwMode="auto">
          <a:xfrm flipH="1">
            <a:off x="1770063" y="4956175"/>
            <a:ext cx="3089275"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0424" name="Line 8"/>
          <p:cNvSpPr>
            <a:spLocks noChangeShapeType="1"/>
          </p:cNvSpPr>
          <p:nvPr/>
        </p:nvSpPr>
        <p:spPr bwMode="auto">
          <a:xfrm flipV="1">
            <a:off x="804863" y="4956175"/>
            <a:ext cx="965200" cy="95885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0425" name="Line 9"/>
          <p:cNvSpPr>
            <a:spLocks noChangeShapeType="1"/>
          </p:cNvSpPr>
          <p:nvPr/>
        </p:nvSpPr>
        <p:spPr bwMode="auto">
          <a:xfrm>
            <a:off x="1763713" y="2465388"/>
            <a:ext cx="3095625" cy="2520950"/>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60426" name="Rectangle 10"/>
          <p:cNvSpPr>
            <a:spLocks noChangeArrowheads="1"/>
          </p:cNvSpPr>
          <p:nvPr/>
        </p:nvSpPr>
        <p:spPr bwMode="auto">
          <a:xfrm>
            <a:off x="323850" y="3041650"/>
            <a:ext cx="5191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r>
              <a:rPr lang="ru-RU" altLang="ru-RU" sz="2400" b="1" i="1" baseline="-25000"/>
              <a:t>1</a:t>
            </a:r>
          </a:p>
        </p:txBody>
      </p:sp>
      <p:sp>
        <p:nvSpPr>
          <p:cNvPr id="60427" name="Rectangle 11"/>
          <p:cNvSpPr>
            <a:spLocks noChangeArrowheads="1"/>
          </p:cNvSpPr>
          <p:nvPr/>
        </p:nvSpPr>
        <p:spPr bwMode="auto">
          <a:xfrm>
            <a:off x="468313" y="5849938"/>
            <a:ext cx="4064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p>
        </p:txBody>
      </p:sp>
      <p:sp>
        <p:nvSpPr>
          <p:cNvPr id="60428" name="Rectangle 12"/>
          <p:cNvSpPr>
            <a:spLocks noChangeArrowheads="1"/>
          </p:cNvSpPr>
          <p:nvPr/>
        </p:nvSpPr>
        <p:spPr bwMode="auto">
          <a:xfrm>
            <a:off x="2700338" y="3689350"/>
            <a:ext cx="4222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О</a:t>
            </a:r>
          </a:p>
        </p:txBody>
      </p:sp>
      <p:sp>
        <p:nvSpPr>
          <p:cNvPr id="60429" name="Line 13"/>
          <p:cNvSpPr>
            <a:spLocks noChangeShapeType="1"/>
          </p:cNvSpPr>
          <p:nvPr/>
        </p:nvSpPr>
        <p:spPr bwMode="auto">
          <a:xfrm flipH="1">
            <a:off x="900113" y="2465388"/>
            <a:ext cx="863600" cy="345757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60430" name="Rectangle 14"/>
          <p:cNvSpPr>
            <a:spLocks noChangeArrowheads="1"/>
          </p:cNvSpPr>
          <p:nvPr/>
        </p:nvSpPr>
        <p:spPr bwMode="auto">
          <a:xfrm>
            <a:off x="1403350" y="4554538"/>
            <a:ext cx="4064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endParaRPr lang="ru-RU" altLang="ru-RU" sz="2400" b="1" i="1"/>
          </a:p>
        </p:txBody>
      </p:sp>
      <p:sp>
        <p:nvSpPr>
          <p:cNvPr id="60431" name="Rectangle 15"/>
          <p:cNvSpPr>
            <a:spLocks noChangeArrowheads="1"/>
          </p:cNvSpPr>
          <p:nvPr/>
        </p:nvSpPr>
        <p:spPr bwMode="auto">
          <a:xfrm>
            <a:off x="4859338" y="4554538"/>
            <a:ext cx="4064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endParaRPr lang="ru-RU" altLang="ru-RU" sz="2400" b="1" i="1"/>
          </a:p>
        </p:txBody>
      </p:sp>
      <p:sp>
        <p:nvSpPr>
          <p:cNvPr id="60432" name="Rectangle 16"/>
          <p:cNvSpPr>
            <a:spLocks noChangeArrowheads="1"/>
          </p:cNvSpPr>
          <p:nvPr/>
        </p:nvSpPr>
        <p:spPr bwMode="auto">
          <a:xfrm>
            <a:off x="3924300" y="5778500"/>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endParaRPr lang="ru-RU" altLang="ru-RU" sz="2400" b="1" i="1"/>
          </a:p>
        </p:txBody>
      </p:sp>
      <p:sp>
        <p:nvSpPr>
          <p:cNvPr id="60433" name="Rectangle 17"/>
          <p:cNvSpPr>
            <a:spLocks noChangeArrowheads="1"/>
          </p:cNvSpPr>
          <p:nvPr/>
        </p:nvSpPr>
        <p:spPr bwMode="auto">
          <a:xfrm>
            <a:off x="1331913" y="2033588"/>
            <a:ext cx="5191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r>
              <a:rPr lang="ru-RU" altLang="ru-RU" sz="2400" b="1" i="1" baseline="-25000"/>
              <a:t>1</a:t>
            </a:r>
          </a:p>
        </p:txBody>
      </p:sp>
      <p:sp>
        <p:nvSpPr>
          <p:cNvPr id="60434" name="Rectangle 18"/>
          <p:cNvSpPr>
            <a:spLocks noChangeArrowheads="1"/>
          </p:cNvSpPr>
          <p:nvPr/>
        </p:nvSpPr>
        <p:spPr bwMode="auto">
          <a:xfrm>
            <a:off x="4787900" y="2105025"/>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r>
              <a:rPr lang="ru-RU" altLang="ru-RU" sz="2400" b="1" i="1" baseline="-25000"/>
              <a:t>1</a:t>
            </a:r>
          </a:p>
        </p:txBody>
      </p:sp>
      <p:sp>
        <p:nvSpPr>
          <p:cNvPr id="60435" name="Rectangle 19"/>
          <p:cNvSpPr>
            <a:spLocks noChangeArrowheads="1"/>
          </p:cNvSpPr>
          <p:nvPr/>
        </p:nvSpPr>
        <p:spPr bwMode="auto">
          <a:xfrm>
            <a:off x="3851275" y="3257550"/>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r>
              <a:rPr lang="ru-RU" altLang="ru-RU" sz="2400" b="1" i="1" baseline="-25000"/>
              <a:t>1</a:t>
            </a:r>
          </a:p>
        </p:txBody>
      </p:sp>
      <p:sp>
        <p:nvSpPr>
          <p:cNvPr id="60436" name="Text Box 22"/>
          <p:cNvSpPr txBox="1">
            <a:spLocks noChangeArrowheads="1"/>
          </p:cNvSpPr>
          <p:nvPr/>
        </p:nvSpPr>
        <p:spPr bwMode="auto">
          <a:xfrm>
            <a:off x="5435600" y="2060575"/>
            <a:ext cx="3457575"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Дано: </a:t>
            </a:r>
            <a:r>
              <a:rPr lang="en-US" altLang="ru-RU" sz="2400"/>
              <a:t>ABCDA</a:t>
            </a:r>
            <a:r>
              <a:rPr lang="en-US" altLang="ru-RU" sz="2400" baseline="-25000"/>
              <a:t>1</a:t>
            </a:r>
            <a:r>
              <a:rPr lang="en-US" altLang="ru-RU" sz="2400"/>
              <a:t>B</a:t>
            </a:r>
            <a:r>
              <a:rPr lang="en-US" altLang="ru-RU" sz="2400" baseline="-25000"/>
              <a:t>1</a:t>
            </a:r>
            <a:r>
              <a:rPr lang="en-US" altLang="ru-RU" sz="2400"/>
              <a:t>C</a:t>
            </a:r>
            <a:r>
              <a:rPr lang="en-US" altLang="ru-RU" sz="2400" baseline="-25000"/>
              <a:t>1</a:t>
            </a:r>
            <a:r>
              <a:rPr lang="en-US" altLang="ru-RU" sz="2400"/>
              <a:t>D</a:t>
            </a:r>
            <a:r>
              <a:rPr lang="en-US" altLang="ru-RU" sz="2400" baseline="-25000"/>
              <a:t>1</a:t>
            </a:r>
            <a:r>
              <a:rPr lang="en-US" altLang="ru-RU" sz="2400"/>
              <a:t> – </a:t>
            </a:r>
            <a:r>
              <a:rPr lang="ru-RU" altLang="ru-RU" sz="2400"/>
              <a:t>куб</a:t>
            </a:r>
          </a:p>
          <a:p>
            <a:pPr eaLnBrk="1" hangingPunct="1">
              <a:spcBef>
                <a:spcPct val="50000"/>
              </a:spcBef>
            </a:pPr>
            <a:r>
              <a:rPr lang="ru-RU" altLang="ru-RU" sz="2400"/>
              <a:t>Найти </a:t>
            </a:r>
            <a:r>
              <a:rPr lang="ru-RU" altLang="ru-RU" sz="2400">
                <a:sym typeface="Symbol" pitchFamily="18" charset="2"/>
              </a:rPr>
              <a:t></a:t>
            </a:r>
            <a:r>
              <a:rPr lang="en-US" altLang="ru-RU" sz="2400">
                <a:sym typeface="Symbol" pitchFamily="18" charset="2"/>
              </a:rPr>
              <a:t>AB</a:t>
            </a:r>
            <a:r>
              <a:rPr lang="en-US" altLang="ru-RU" sz="2400" baseline="-25000">
                <a:sym typeface="Symbol" pitchFamily="18" charset="2"/>
              </a:rPr>
              <a:t>1</a:t>
            </a:r>
            <a:r>
              <a:rPr lang="en-US" altLang="ru-RU" sz="2400">
                <a:sym typeface="Symbol" pitchFamily="18" charset="2"/>
              </a:rPr>
              <a:t>C</a:t>
            </a:r>
            <a:endParaRPr lang="ru-RU" altLang="ru-RU" sz="2400">
              <a:sym typeface="Symbol" pitchFamily="18" charset="2"/>
            </a:endParaRPr>
          </a:p>
        </p:txBody>
      </p:sp>
      <p:sp>
        <p:nvSpPr>
          <p:cNvPr id="60437" name="Text Box 22"/>
          <p:cNvSpPr txBox="1">
            <a:spLocks noChangeArrowheads="1"/>
          </p:cNvSpPr>
          <p:nvPr/>
        </p:nvSpPr>
        <p:spPr bwMode="auto">
          <a:xfrm>
            <a:off x="611188" y="1700213"/>
            <a:ext cx="165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№279</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p>
        </p:txBody>
      </p:sp>
      <p:sp>
        <p:nvSpPr>
          <p:cNvPr id="6144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8853" name="AutoShape 5"/>
          <p:cNvSpPr>
            <a:spLocks noChangeArrowheads="1"/>
          </p:cNvSpPr>
          <p:nvPr/>
        </p:nvSpPr>
        <p:spPr bwMode="auto">
          <a:xfrm>
            <a:off x="827088" y="2465388"/>
            <a:ext cx="4054475" cy="3449637"/>
          </a:xfrm>
          <a:prstGeom prst="cube">
            <a:avLst>
              <a:gd name="adj" fmla="val 27431"/>
            </a:avLst>
          </a:prstGeom>
          <a:solidFill>
            <a:srgbClr val="FF99CC">
              <a:alpha val="54901"/>
            </a:srgbClr>
          </a:solidFill>
          <a:ln w="9525">
            <a:solidFill>
              <a:srgbClr val="FF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8854" name="Line 6"/>
          <p:cNvSpPr>
            <a:spLocks noChangeShapeType="1"/>
          </p:cNvSpPr>
          <p:nvPr/>
        </p:nvSpPr>
        <p:spPr bwMode="auto">
          <a:xfrm flipH="1">
            <a:off x="1770063" y="2465388"/>
            <a:ext cx="0" cy="2490787"/>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8855" name="Line 7"/>
          <p:cNvSpPr>
            <a:spLocks noChangeShapeType="1"/>
          </p:cNvSpPr>
          <p:nvPr/>
        </p:nvSpPr>
        <p:spPr bwMode="auto">
          <a:xfrm flipH="1">
            <a:off x="1770063" y="4956175"/>
            <a:ext cx="3089275"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8856" name="Line 8"/>
          <p:cNvSpPr>
            <a:spLocks noChangeShapeType="1"/>
          </p:cNvSpPr>
          <p:nvPr/>
        </p:nvSpPr>
        <p:spPr bwMode="auto">
          <a:xfrm flipV="1">
            <a:off x="804863" y="4956175"/>
            <a:ext cx="965200" cy="95885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8857" name="Line 9"/>
          <p:cNvSpPr>
            <a:spLocks noChangeShapeType="1"/>
          </p:cNvSpPr>
          <p:nvPr/>
        </p:nvSpPr>
        <p:spPr bwMode="auto">
          <a:xfrm>
            <a:off x="1763713" y="2465388"/>
            <a:ext cx="3095625" cy="2520950"/>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78858" name="Rectangle 10"/>
          <p:cNvSpPr>
            <a:spLocks noChangeArrowheads="1"/>
          </p:cNvSpPr>
          <p:nvPr/>
        </p:nvSpPr>
        <p:spPr bwMode="auto">
          <a:xfrm>
            <a:off x="323850" y="3041650"/>
            <a:ext cx="5191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r>
              <a:rPr lang="ru-RU" altLang="ru-RU" sz="2400" b="1" i="1" baseline="-25000"/>
              <a:t>1</a:t>
            </a:r>
          </a:p>
        </p:txBody>
      </p:sp>
      <p:sp>
        <p:nvSpPr>
          <p:cNvPr id="78859" name="Rectangle 11"/>
          <p:cNvSpPr>
            <a:spLocks noChangeArrowheads="1"/>
          </p:cNvSpPr>
          <p:nvPr/>
        </p:nvSpPr>
        <p:spPr bwMode="auto">
          <a:xfrm>
            <a:off x="468313" y="5849938"/>
            <a:ext cx="4064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p>
        </p:txBody>
      </p:sp>
      <p:sp>
        <p:nvSpPr>
          <p:cNvPr id="78860" name="Rectangle 12"/>
          <p:cNvSpPr>
            <a:spLocks noChangeArrowheads="1"/>
          </p:cNvSpPr>
          <p:nvPr/>
        </p:nvSpPr>
        <p:spPr bwMode="auto">
          <a:xfrm>
            <a:off x="2700338" y="3689350"/>
            <a:ext cx="4222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О</a:t>
            </a:r>
          </a:p>
        </p:txBody>
      </p:sp>
      <p:sp>
        <p:nvSpPr>
          <p:cNvPr id="78861" name="Line 13"/>
          <p:cNvSpPr>
            <a:spLocks noChangeShapeType="1"/>
          </p:cNvSpPr>
          <p:nvPr/>
        </p:nvSpPr>
        <p:spPr bwMode="auto">
          <a:xfrm flipH="1">
            <a:off x="900113" y="2465388"/>
            <a:ext cx="863600" cy="345757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78862" name="Rectangle 14"/>
          <p:cNvSpPr>
            <a:spLocks noChangeArrowheads="1"/>
          </p:cNvSpPr>
          <p:nvPr/>
        </p:nvSpPr>
        <p:spPr bwMode="auto">
          <a:xfrm>
            <a:off x="1403350" y="4554538"/>
            <a:ext cx="4064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endParaRPr lang="ru-RU" altLang="ru-RU" sz="2400" b="1" i="1"/>
          </a:p>
        </p:txBody>
      </p:sp>
      <p:sp>
        <p:nvSpPr>
          <p:cNvPr id="78863" name="Rectangle 15"/>
          <p:cNvSpPr>
            <a:spLocks noChangeArrowheads="1"/>
          </p:cNvSpPr>
          <p:nvPr/>
        </p:nvSpPr>
        <p:spPr bwMode="auto">
          <a:xfrm>
            <a:off x="4859338" y="4554538"/>
            <a:ext cx="4064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endParaRPr lang="ru-RU" altLang="ru-RU" sz="2400" b="1" i="1"/>
          </a:p>
        </p:txBody>
      </p:sp>
      <p:sp>
        <p:nvSpPr>
          <p:cNvPr id="78864" name="Rectangle 16"/>
          <p:cNvSpPr>
            <a:spLocks noChangeArrowheads="1"/>
          </p:cNvSpPr>
          <p:nvPr/>
        </p:nvSpPr>
        <p:spPr bwMode="auto">
          <a:xfrm>
            <a:off x="3924300" y="5778500"/>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endParaRPr lang="ru-RU" altLang="ru-RU" sz="2400" b="1" i="1"/>
          </a:p>
        </p:txBody>
      </p:sp>
      <p:sp>
        <p:nvSpPr>
          <p:cNvPr id="78865" name="Rectangle 17"/>
          <p:cNvSpPr>
            <a:spLocks noChangeArrowheads="1"/>
          </p:cNvSpPr>
          <p:nvPr/>
        </p:nvSpPr>
        <p:spPr bwMode="auto">
          <a:xfrm>
            <a:off x="1331913" y="2033588"/>
            <a:ext cx="5191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r>
              <a:rPr lang="ru-RU" altLang="ru-RU" sz="2400" b="1" i="1" baseline="-25000"/>
              <a:t>1</a:t>
            </a:r>
          </a:p>
        </p:txBody>
      </p:sp>
      <p:sp>
        <p:nvSpPr>
          <p:cNvPr id="78866" name="Rectangle 18"/>
          <p:cNvSpPr>
            <a:spLocks noChangeArrowheads="1"/>
          </p:cNvSpPr>
          <p:nvPr/>
        </p:nvSpPr>
        <p:spPr bwMode="auto">
          <a:xfrm>
            <a:off x="4787900" y="2105025"/>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r>
              <a:rPr lang="ru-RU" altLang="ru-RU" sz="2400" b="1" i="1" baseline="-25000"/>
              <a:t>1</a:t>
            </a:r>
          </a:p>
        </p:txBody>
      </p:sp>
      <p:sp>
        <p:nvSpPr>
          <p:cNvPr id="78867" name="Rectangle 19"/>
          <p:cNvSpPr>
            <a:spLocks noChangeArrowheads="1"/>
          </p:cNvSpPr>
          <p:nvPr/>
        </p:nvSpPr>
        <p:spPr bwMode="auto">
          <a:xfrm>
            <a:off x="3851275" y="3257550"/>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r>
              <a:rPr lang="ru-RU" altLang="ru-RU" sz="2400" b="1" i="1" baseline="-25000"/>
              <a:t>1</a:t>
            </a:r>
          </a:p>
        </p:txBody>
      </p:sp>
      <p:sp>
        <p:nvSpPr>
          <p:cNvPr id="78868" name="Text Box 22"/>
          <p:cNvSpPr txBox="1">
            <a:spLocks noChangeArrowheads="1"/>
          </p:cNvSpPr>
          <p:nvPr/>
        </p:nvSpPr>
        <p:spPr bwMode="auto">
          <a:xfrm>
            <a:off x="5435600" y="2060575"/>
            <a:ext cx="3457575"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Дано: </a:t>
            </a:r>
            <a:r>
              <a:rPr lang="en-US" altLang="ru-RU" sz="2400"/>
              <a:t>ABCDA</a:t>
            </a:r>
            <a:r>
              <a:rPr lang="en-US" altLang="ru-RU" sz="2400" baseline="-25000"/>
              <a:t>1</a:t>
            </a:r>
            <a:r>
              <a:rPr lang="en-US" altLang="ru-RU" sz="2400"/>
              <a:t>B</a:t>
            </a:r>
            <a:r>
              <a:rPr lang="en-US" altLang="ru-RU" sz="2400" baseline="-25000"/>
              <a:t>1</a:t>
            </a:r>
            <a:r>
              <a:rPr lang="en-US" altLang="ru-RU" sz="2400"/>
              <a:t>C</a:t>
            </a:r>
            <a:r>
              <a:rPr lang="en-US" altLang="ru-RU" sz="2400" baseline="-25000"/>
              <a:t>1</a:t>
            </a:r>
            <a:r>
              <a:rPr lang="en-US" altLang="ru-RU" sz="2400"/>
              <a:t>D</a:t>
            </a:r>
            <a:r>
              <a:rPr lang="en-US" altLang="ru-RU" sz="2400" baseline="-25000"/>
              <a:t>1</a:t>
            </a:r>
            <a:r>
              <a:rPr lang="en-US" altLang="ru-RU" sz="2400"/>
              <a:t> – </a:t>
            </a:r>
            <a:r>
              <a:rPr lang="ru-RU" altLang="ru-RU" sz="2400"/>
              <a:t>куб</a:t>
            </a:r>
          </a:p>
          <a:p>
            <a:pPr eaLnBrk="1" hangingPunct="1">
              <a:spcBef>
                <a:spcPct val="50000"/>
              </a:spcBef>
            </a:pPr>
            <a:r>
              <a:rPr lang="ru-RU" altLang="ru-RU" sz="2400"/>
              <a:t>Найти </a:t>
            </a:r>
            <a:r>
              <a:rPr lang="ru-RU" altLang="ru-RU" sz="2400">
                <a:sym typeface="Symbol" pitchFamily="18" charset="2"/>
              </a:rPr>
              <a:t></a:t>
            </a:r>
            <a:r>
              <a:rPr lang="en-US" altLang="ru-RU" sz="2400">
                <a:sym typeface="Symbol" pitchFamily="18" charset="2"/>
              </a:rPr>
              <a:t>AB</a:t>
            </a:r>
            <a:r>
              <a:rPr lang="en-US" altLang="ru-RU" sz="2400" baseline="-25000">
                <a:sym typeface="Symbol" pitchFamily="18" charset="2"/>
              </a:rPr>
              <a:t>1</a:t>
            </a:r>
            <a:r>
              <a:rPr lang="en-US" altLang="ru-RU" sz="2400">
                <a:sym typeface="Symbol" pitchFamily="18" charset="2"/>
              </a:rPr>
              <a:t>C</a:t>
            </a:r>
            <a:endParaRPr lang="ru-RU" altLang="ru-RU" sz="2400">
              <a:sym typeface="Symbol" pitchFamily="18" charset="2"/>
            </a:endParaRPr>
          </a:p>
        </p:txBody>
      </p:sp>
      <p:sp>
        <p:nvSpPr>
          <p:cNvPr id="78869" name="Text Box 21"/>
          <p:cNvSpPr txBox="1">
            <a:spLocks noChangeArrowheads="1"/>
          </p:cNvSpPr>
          <p:nvPr/>
        </p:nvSpPr>
        <p:spPr bwMode="auto">
          <a:xfrm>
            <a:off x="611188" y="1700213"/>
            <a:ext cx="165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№279</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85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88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88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88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885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885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886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886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886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886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886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886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86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886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886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88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animBg="1"/>
      <p:bldP spid="78854" grpId="0" animBg="1"/>
      <p:bldP spid="78855" grpId="0" animBg="1"/>
      <p:bldP spid="78856" grpId="0" animBg="1"/>
      <p:bldP spid="78857" grpId="0" animBg="1"/>
      <p:bldP spid="78858" grpId="0"/>
      <p:bldP spid="78859" grpId="0"/>
      <p:bldP spid="78860" grpId="0"/>
      <p:bldP spid="78861" grpId="0" animBg="1"/>
      <p:bldP spid="78862" grpId="0"/>
      <p:bldP spid="78863" grpId="0"/>
      <p:bldP spid="78864" grpId="0"/>
      <p:bldP spid="78865" grpId="0"/>
      <p:bldP spid="78866" grpId="0"/>
      <p:bldP spid="78867" grpId="0"/>
      <p:bldP spid="78868" grpId="0"/>
      <p:bldP spid="788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5"/>
          <p:cNvSpPr>
            <a:spLocks noGrp="1" noChangeArrowheads="1"/>
          </p:cNvSpPr>
          <p:nvPr>
            <p:ph type="title"/>
          </p:nvPr>
        </p:nvSpPr>
        <p:spPr>
          <a:xfrm>
            <a:off x="468313" y="260350"/>
            <a:ext cx="8229600" cy="1143000"/>
          </a:xfrm>
        </p:spPr>
        <p:txBody>
          <a:bodyPr/>
          <a:lstStyle/>
          <a:p>
            <a:pPr eaLnBrk="1" hangingPunct="1"/>
            <a:r>
              <a:rPr lang="ru-RU" altLang="ru-RU" sz="4000" smtClean="0">
                <a:latin typeface="Arial" charset="0"/>
              </a:rPr>
              <a:t>Понятие многогранника</a:t>
            </a:r>
            <a:r>
              <a:rPr lang="ru-RU" altLang="ru-RU" sz="4000" smtClean="0"/>
              <a:t>.</a:t>
            </a:r>
          </a:p>
        </p:txBody>
      </p:sp>
      <p:sp>
        <p:nvSpPr>
          <p:cNvPr id="137219" name="Rectangle 3"/>
          <p:cNvSpPr>
            <a:spLocks noGrp="1" noChangeArrowheads="1"/>
          </p:cNvSpPr>
          <p:nvPr>
            <p:ph type="body" sz="half" idx="1"/>
          </p:nvPr>
        </p:nvSpPr>
        <p:spPr/>
        <p:txBody>
          <a:bodyPr/>
          <a:lstStyle/>
          <a:p>
            <a:pPr marL="533400" indent="-533400">
              <a:buFontTx/>
              <a:buNone/>
            </a:pPr>
            <a:r>
              <a:rPr lang="ru-RU" altLang="ru-RU" sz="2800" smtClean="0">
                <a:latin typeface="Arial" charset="0"/>
              </a:rPr>
              <a:t>Невыпуклые многогранники:</a:t>
            </a:r>
          </a:p>
        </p:txBody>
      </p:sp>
      <p:pic>
        <p:nvPicPr>
          <p:cNvPr id="137223" name="Picture 7" descr="0005-005-Nevypuklyj-mnogogrannik"/>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395288" y="2492375"/>
            <a:ext cx="3889375" cy="3665538"/>
          </a:xfrm>
        </p:spPr>
      </p:pic>
      <p:sp>
        <p:nvSpPr>
          <p:cNvPr id="2054" name="AutoShape 7">
            <a:hlinkClick r:id="rId4"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aphicFrame>
        <p:nvGraphicFramePr>
          <p:cNvPr id="137229" name="Object 13"/>
          <p:cNvGraphicFramePr>
            <a:graphicFrameLocks noChangeAspect="1"/>
          </p:cNvGraphicFramePr>
          <p:nvPr/>
        </p:nvGraphicFramePr>
        <p:xfrm>
          <a:off x="4140200" y="2133600"/>
          <a:ext cx="4448175" cy="4333875"/>
        </p:xfrm>
        <a:graphic>
          <a:graphicData uri="http://schemas.openxmlformats.org/presentationml/2006/ole">
            <mc:AlternateContent xmlns:mc="http://schemas.openxmlformats.org/markup-compatibility/2006">
              <mc:Choice xmlns:v="urn:schemas-microsoft-com:vml" Requires="v">
                <p:oleObj spid="_x0000_s2055" name="Точечный рисунок" r:id="rId5" imgW="4447619" imgH="4334480" progId="PBrush">
                  <p:embed/>
                </p:oleObj>
              </mc:Choice>
              <mc:Fallback>
                <p:oleObj name="Точечный рисунок" r:id="rId5" imgW="4447619" imgH="4334480" progId="PBrush">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40200" y="2133600"/>
                        <a:ext cx="4448175" cy="433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7219">
                                            <p:txEl>
                                              <p:pRg st="0" end="0"/>
                                            </p:txEl>
                                          </p:spTgt>
                                        </p:tgtEl>
                                        <p:attrNameLst>
                                          <p:attrName>style.visibility</p:attrName>
                                        </p:attrNameLst>
                                      </p:cBhvr>
                                      <p:to>
                                        <p:strVal val="visible"/>
                                      </p:to>
                                    </p:set>
                                    <p:animEffect transition="in" filter="wipe(left)">
                                      <p:cBhvr>
                                        <p:cTn id="7" dur="500"/>
                                        <p:tgtEl>
                                          <p:spTgt spid="137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7223"/>
                                        </p:tgtEl>
                                        <p:attrNameLst>
                                          <p:attrName>style.visibility</p:attrName>
                                        </p:attrNameLst>
                                      </p:cBhvr>
                                      <p:to>
                                        <p:strVal val="visible"/>
                                      </p:to>
                                    </p:set>
                                    <p:animEffect transition="in" filter="fade">
                                      <p:cBhvr>
                                        <p:cTn id="12" dur="500"/>
                                        <p:tgtEl>
                                          <p:spTgt spid="1372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37229"/>
                                        </p:tgtEl>
                                        <p:attrNameLst>
                                          <p:attrName>style.visibility</p:attrName>
                                        </p:attrNameLst>
                                      </p:cBhvr>
                                      <p:to>
                                        <p:strVal val="visible"/>
                                      </p:to>
                                    </p:set>
                                    <p:animEffect transition="in" filter="fade">
                                      <p:cBhvr>
                                        <p:cTn id="17" dur="500"/>
                                        <p:tgtEl>
                                          <p:spTgt spid="137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5"/>
          <p:cNvSpPr>
            <a:spLocks noGrp="1" noChangeArrowheads="1"/>
          </p:cNvSpPr>
          <p:nvPr>
            <p:ph type="title" idx="4294967295"/>
          </p:nvPr>
        </p:nvSpPr>
        <p:spPr/>
        <p:txBody>
          <a:bodyPr/>
          <a:lstStyle/>
          <a:p>
            <a:pPr eaLnBrk="1" hangingPunct="1"/>
            <a:r>
              <a:rPr lang="ru-RU" altLang="ru-RU" smtClean="0">
                <a:latin typeface="Arial" charset="0"/>
              </a:rPr>
              <a:t>Решение задач</a:t>
            </a:r>
            <a:r>
              <a:rPr lang="ru-RU" altLang="ru-RU" smtClean="0"/>
              <a:t>.</a:t>
            </a:r>
          </a:p>
        </p:txBody>
      </p:sp>
      <p:sp>
        <p:nvSpPr>
          <p:cNvPr id="6246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2468" name="AutoShape 5"/>
          <p:cNvSpPr>
            <a:spLocks noChangeArrowheads="1"/>
          </p:cNvSpPr>
          <p:nvPr/>
        </p:nvSpPr>
        <p:spPr bwMode="auto">
          <a:xfrm>
            <a:off x="827088" y="2276475"/>
            <a:ext cx="4054475" cy="3449638"/>
          </a:xfrm>
          <a:prstGeom prst="cube">
            <a:avLst>
              <a:gd name="adj" fmla="val 27431"/>
            </a:avLst>
          </a:prstGeom>
          <a:solidFill>
            <a:srgbClr val="FF99CC">
              <a:alpha val="54901"/>
            </a:srgbClr>
          </a:solidFill>
          <a:ln w="9525">
            <a:solidFill>
              <a:srgbClr val="FF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2469" name="Line 6"/>
          <p:cNvSpPr>
            <a:spLocks noChangeShapeType="1"/>
          </p:cNvSpPr>
          <p:nvPr/>
        </p:nvSpPr>
        <p:spPr bwMode="auto">
          <a:xfrm flipH="1">
            <a:off x="1770063" y="2276475"/>
            <a:ext cx="0" cy="2490788"/>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2470" name="Line 7"/>
          <p:cNvSpPr>
            <a:spLocks noChangeShapeType="1"/>
          </p:cNvSpPr>
          <p:nvPr/>
        </p:nvSpPr>
        <p:spPr bwMode="auto">
          <a:xfrm flipH="1">
            <a:off x="1770063" y="4767263"/>
            <a:ext cx="3089275"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2471" name="Line 8"/>
          <p:cNvSpPr>
            <a:spLocks noChangeShapeType="1"/>
          </p:cNvSpPr>
          <p:nvPr/>
        </p:nvSpPr>
        <p:spPr bwMode="auto">
          <a:xfrm flipV="1">
            <a:off x="804863" y="4767263"/>
            <a:ext cx="965200" cy="95885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2472" name="Line 9"/>
          <p:cNvSpPr>
            <a:spLocks noChangeShapeType="1"/>
          </p:cNvSpPr>
          <p:nvPr/>
        </p:nvSpPr>
        <p:spPr bwMode="auto">
          <a:xfrm>
            <a:off x="1763713" y="2276475"/>
            <a:ext cx="2160587" cy="936625"/>
          </a:xfrm>
          <a:prstGeom prst="line">
            <a:avLst/>
          </a:prstGeom>
          <a:noFill/>
          <a:ln w="2857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62473" name="Rectangle 10"/>
          <p:cNvSpPr>
            <a:spLocks noChangeArrowheads="1"/>
          </p:cNvSpPr>
          <p:nvPr/>
        </p:nvSpPr>
        <p:spPr bwMode="auto">
          <a:xfrm>
            <a:off x="323850" y="2852738"/>
            <a:ext cx="51911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r>
              <a:rPr lang="ru-RU" altLang="ru-RU" sz="2400" b="1" i="1" baseline="-25000"/>
              <a:t>1</a:t>
            </a:r>
          </a:p>
        </p:txBody>
      </p:sp>
      <p:sp>
        <p:nvSpPr>
          <p:cNvPr id="62474" name="Rectangle 11"/>
          <p:cNvSpPr>
            <a:spLocks noChangeArrowheads="1"/>
          </p:cNvSpPr>
          <p:nvPr/>
        </p:nvSpPr>
        <p:spPr bwMode="auto">
          <a:xfrm>
            <a:off x="468313" y="5661025"/>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А</a:t>
            </a:r>
          </a:p>
        </p:txBody>
      </p:sp>
      <p:sp>
        <p:nvSpPr>
          <p:cNvPr id="62475" name="Rectangle 12"/>
          <p:cNvSpPr>
            <a:spLocks noChangeArrowheads="1"/>
          </p:cNvSpPr>
          <p:nvPr/>
        </p:nvSpPr>
        <p:spPr bwMode="auto">
          <a:xfrm>
            <a:off x="2700338" y="3500438"/>
            <a:ext cx="4222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2400" b="1" i="1"/>
              <a:t>О</a:t>
            </a:r>
          </a:p>
        </p:txBody>
      </p:sp>
      <p:sp>
        <p:nvSpPr>
          <p:cNvPr id="62476" name="Line 13"/>
          <p:cNvSpPr>
            <a:spLocks noChangeShapeType="1"/>
          </p:cNvSpPr>
          <p:nvPr/>
        </p:nvSpPr>
        <p:spPr bwMode="auto">
          <a:xfrm flipH="1">
            <a:off x="827088" y="3213100"/>
            <a:ext cx="3097212" cy="2520950"/>
          </a:xfrm>
          <a:prstGeom prst="line">
            <a:avLst/>
          </a:prstGeom>
          <a:noFill/>
          <a:ln w="2857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62477" name="Rectangle 14"/>
          <p:cNvSpPr>
            <a:spLocks noChangeArrowheads="1"/>
          </p:cNvSpPr>
          <p:nvPr/>
        </p:nvSpPr>
        <p:spPr bwMode="auto">
          <a:xfrm>
            <a:off x="1403350" y="4365625"/>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endParaRPr lang="ru-RU" altLang="ru-RU" sz="2400" b="1" i="1"/>
          </a:p>
        </p:txBody>
      </p:sp>
      <p:sp>
        <p:nvSpPr>
          <p:cNvPr id="62478" name="Rectangle 15"/>
          <p:cNvSpPr>
            <a:spLocks noChangeArrowheads="1"/>
          </p:cNvSpPr>
          <p:nvPr/>
        </p:nvSpPr>
        <p:spPr bwMode="auto">
          <a:xfrm>
            <a:off x="4859338" y="4365625"/>
            <a:ext cx="4064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endParaRPr lang="ru-RU" altLang="ru-RU" sz="2400" b="1" i="1"/>
          </a:p>
        </p:txBody>
      </p:sp>
      <p:sp>
        <p:nvSpPr>
          <p:cNvPr id="62479" name="Rectangle 16"/>
          <p:cNvSpPr>
            <a:spLocks noChangeArrowheads="1"/>
          </p:cNvSpPr>
          <p:nvPr/>
        </p:nvSpPr>
        <p:spPr bwMode="auto">
          <a:xfrm>
            <a:off x="3924300" y="5589588"/>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endParaRPr lang="ru-RU" altLang="ru-RU" sz="2400" b="1" i="1"/>
          </a:p>
        </p:txBody>
      </p:sp>
      <p:sp>
        <p:nvSpPr>
          <p:cNvPr id="62480" name="Rectangle 17"/>
          <p:cNvSpPr>
            <a:spLocks noChangeArrowheads="1"/>
          </p:cNvSpPr>
          <p:nvPr/>
        </p:nvSpPr>
        <p:spPr bwMode="auto">
          <a:xfrm>
            <a:off x="1331913" y="1844675"/>
            <a:ext cx="519112"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B</a:t>
            </a:r>
            <a:r>
              <a:rPr lang="ru-RU" altLang="ru-RU" sz="2400" b="1" i="1" baseline="-25000"/>
              <a:t>1</a:t>
            </a:r>
          </a:p>
        </p:txBody>
      </p:sp>
      <p:sp>
        <p:nvSpPr>
          <p:cNvPr id="62481" name="Rectangle 18"/>
          <p:cNvSpPr>
            <a:spLocks noChangeArrowheads="1"/>
          </p:cNvSpPr>
          <p:nvPr/>
        </p:nvSpPr>
        <p:spPr bwMode="auto">
          <a:xfrm>
            <a:off x="4787900" y="1916113"/>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C</a:t>
            </a:r>
            <a:r>
              <a:rPr lang="ru-RU" altLang="ru-RU" sz="2400" b="1" i="1" baseline="-25000"/>
              <a:t>1</a:t>
            </a:r>
          </a:p>
        </p:txBody>
      </p:sp>
      <p:sp>
        <p:nvSpPr>
          <p:cNvPr id="62482" name="Rectangle 19"/>
          <p:cNvSpPr>
            <a:spLocks noChangeArrowheads="1"/>
          </p:cNvSpPr>
          <p:nvPr/>
        </p:nvSpPr>
        <p:spPr bwMode="auto">
          <a:xfrm>
            <a:off x="3635375" y="2636838"/>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sz="2400" b="1" i="1"/>
              <a:t>D</a:t>
            </a:r>
            <a:r>
              <a:rPr lang="ru-RU" altLang="ru-RU" sz="2400" b="1" i="1" baseline="-25000"/>
              <a:t>1</a:t>
            </a:r>
          </a:p>
        </p:txBody>
      </p:sp>
      <p:sp>
        <p:nvSpPr>
          <p:cNvPr id="62483" name="Text Box 22"/>
          <p:cNvSpPr txBox="1">
            <a:spLocks noChangeArrowheads="1"/>
          </p:cNvSpPr>
          <p:nvPr/>
        </p:nvSpPr>
        <p:spPr bwMode="auto">
          <a:xfrm>
            <a:off x="5435600" y="2060575"/>
            <a:ext cx="3457575"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Дано: </a:t>
            </a:r>
            <a:r>
              <a:rPr lang="en-US" altLang="ru-RU" sz="2400"/>
              <a:t>ABCDA</a:t>
            </a:r>
            <a:r>
              <a:rPr lang="en-US" altLang="ru-RU" sz="2400" baseline="-25000"/>
              <a:t>1</a:t>
            </a:r>
            <a:r>
              <a:rPr lang="en-US" altLang="ru-RU" sz="2400"/>
              <a:t>B</a:t>
            </a:r>
            <a:r>
              <a:rPr lang="en-US" altLang="ru-RU" sz="2400" baseline="-25000"/>
              <a:t>1</a:t>
            </a:r>
            <a:r>
              <a:rPr lang="en-US" altLang="ru-RU" sz="2400"/>
              <a:t>C</a:t>
            </a:r>
            <a:r>
              <a:rPr lang="en-US" altLang="ru-RU" sz="2400" baseline="-25000"/>
              <a:t>1</a:t>
            </a:r>
            <a:r>
              <a:rPr lang="en-US" altLang="ru-RU" sz="2400"/>
              <a:t>D</a:t>
            </a:r>
            <a:r>
              <a:rPr lang="en-US" altLang="ru-RU" sz="2400" baseline="-25000"/>
              <a:t>1</a:t>
            </a:r>
            <a:r>
              <a:rPr lang="en-US" altLang="ru-RU" sz="2400"/>
              <a:t> – </a:t>
            </a:r>
            <a:r>
              <a:rPr lang="ru-RU" altLang="ru-RU" sz="2400"/>
              <a:t>куб</a:t>
            </a:r>
          </a:p>
          <a:p>
            <a:pPr eaLnBrk="1" hangingPunct="1">
              <a:spcBef>
                <a:spcPct val="50000"/>
              </a:spcBef>
            </a:pPr>
            <a:r>
              <a:rPr lang="ru-RU" altLang="ru-RU" sz="2400"/>
              <a:t>Доказать: </a:t>
            </a:r>
            <a:r>
              <a:rPr lang="en-US" altLang="ru-RU" sz="2400"/>
              <a:t>D</a:t>
            </a:r>
            <a:r>
              <a:rPr lang="en-US" altLang="ru-RU" sz="2400" baseline="-25000"/>
              <a:t>1</a:t>
            </a:r>
            <a:r>
              <a:rPr lang="en-US" altLang="ru-RU" sz="2400"/>
              <a:t>AB</a:t>
            </a:r>
            <a:r>
              <a:rPr lang="en-US" altLang="ru-RU" sz="2400" baseline="-25000"/>
              <a:t>1</a:t>
            </a:r>
            <a:r>
              <a:rPr lang="en-US" altLang="ru-RU" sz="2400"/>
              <a:t>C</a:t>
            </a:r>
            <a:r>
              <a:rPr lang="ru-RU" altLang="ru-RU" sz="2400"/>
              <a:t> – правильный тетраэдр</a:t>
            </a:r>
          </a:p>
          <a:p>
            <a:pPr eaLnBrk="1" hangingPunct="1">
              <a:spcBef>
                <a:spcPct val="50000"/>
              </a:spcBef>
            </a:pPr>
            <a:r>
              <a:rPr lang="ru-RU" altLang="ru-RU" sz="2400"/>
              <a:t>Найти </a:t>
            </a:r>
            <a:r>
              <a:rPr lang="en-US" altLang="ru-RU" sz="2400"/>
              <a:t>S</a:t>
            </a:r>
            <a:r>
              <a:rPr lang="ru-RU" altLang="ru-RU" sz="2400" baseline="-25000"/>
              <a:t>куба</a:t>
            </a:r>
            <a:r>
              <a:rPr lang="ru-RU" altLang="ru-RU" sz="2400"/>
              <a:t>/</a:t>
            </a:r>
            <a:r>
              <a:rPr lang="en-US" altLang="ru-RU" sz="2400"/>
              <a:t>S</a:t>
            </a:r>
            <a:r>
              <a:rPr lang="ru-RU" altLang="ru-RU" sz="2400" baseline="-25000"/>
              <a:t>тетраэдра</a:t>
            </a:r>
            <a:endParaRPr lang="ru-RU" altLang="ru-RU" sz="2400" baseline="-25000">
              <a:sym typeface="Symbol" pitchFamily="18" charset="2"/>
            </a:endParaRPr>
          </a:p>
        </p:txBody>
      </p:sp>
      <p:sp>
        <p:nvSpPr>
          <p:cNvPr id="62484" name="Text Box 21"/>
          <p:cNvSpPr txBox="1">
            <a:spLocks noChangeArrowheads="1"/>
          </p:cNvSpPr>
          <p:nvPr/>
        </p:nvSpPr>
        <p:spPr bwMode="auto">
          <a:xfrm>
            <a:off x="900113" y="1484313"/>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№281</a:t>
            </a:r>
          </a:p>
        </p:txBody>
      </p:sp>
      <p:sp>
        <p:nvSpPr>
          <p:cNvPr id="62485" name="Line 13"/>
          <p:cNvSpPr>
            <a:spLocks noChangeShapeType="1"/>
          </p:cNvSpPr>
          <p:nvPr/>
        </p:nvSpPr>
        <p:spPr bwMode="auto">
          <a:xfrm>
            <a:off x="3924300" y="3213100"/>
            <a:ext cx="935038" cy="1584325"/>
          </a:xfrm>
          <a:prstGeom prst="line">
            <a:avLst/>
          </a:prstGeom>
          <a:noFill/>
          <a:ln w="2857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62486" name="Line 13"/>
          <p:cNvSpPr>
            <a:spLocks noChangeShapeType="1"/>
          </p:cNvSpPr>
          <p:nvPr/>
        </p:nvSpPr>
        <p:spPr bwMode="auto">
          <a:xfrm flipH="1">
            <a:off x="827088" y="2276475"/>
            <a:ext cx="936625" cy="345757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62487" name="Line 13"/>
          <p:cNvSpPr>
            <a:spLocks noChangeShapeType="1"/>
          </p:cNvSpPr>
          <p:nvPr/>
        </p:nvSpPr>
        <p:spPr bwMode="auto">
          <a:xfrm flipV="1">
            <a:off x="827088" y="4797425"/>
            <a:ext cx="4032250" cy="936625"/>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
        <p:nvSpPr>
          <p:cNvPr id="62488" name="Line 13"/>
          <p:cNvSpPr>
            <a:spLocks noChangeShapeType="1"/>
          </p:cNvSpPr>
          <p:nvPr/>
        </p:nvSpPr>
        <p:spPr bwMode="auto">
          <a:xfrm>
            <a:off x="1763713" y="2276475"/>
            <a:ext cx="3095625" cy="2520950"/>
          </a:xfrm>
          <a:prstGeom prst="line">
            <a:avLst/>
          </a:prstGeom>
          <a:noFill/>
          <a:ln w="28575">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5"/>
          <p:cNvSpPr>
            <a:spLocks noGrp="1" noChangeArrowheads="1"/>
          </p:cNvSpPr>
          <p:nvPr>
            <p:ph type="title" idx="4294967295"/>
          </p:nvPr>
        </p:nvSpPr>
        <p:spPr/>
        <p:txBody>
          <a:bodyPr/>
          <a:lstStyle/>
          <a:p>
            <a:pPr eaLnBrk="1" hangingPunct="1"/>
            <a:r>
              <a:rPr lang="ru-RU" altLang="ru-RU" smtClean="0">
                <a:latin typeface="Arial" charset="0"/>
              </a:rPr>
              <a:t>Решение задач</a:t>
            </a:r>
            <a:r>
              <a:rPr lang="ru-RU" altLang="ru-RU" smtClean="0"/>
              <a:t>.</a:t>
            </a:r>
          </a:p>
        </p:txBody>
      </p:sp>
      <p:sp>
        <p:nvSpPr>
          <p:cNvPr id="6349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3492" name="Text Box 22"/>
          <p:cNvSpPr txBox="1">
            <a:spLocks noChangeArrowheads="1"/>
          </p:cNvSpPr>
          <p:nvPr/>
        </p:nvSpPr>
        <p:spPr bwMode="auto">
          <a:xfrm>
            <a:off x="5003800" y="2060575"/>
            <a:ext cx="3889375"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Дано: </a:t>
            </a:r>
            <a:r>
              <a:rPr lang="en-US" altLang="ru-RU" sz="2400"/>
              <a:t>DABC – </a:t>
            </a:r>
            <a:r>
              <a:rPr lang="ru-RU" altLang="ru-RU" sz="2400"/>
              <a:t>правильный тетраэдр, </a:t>
            </a:r>
            <a:br>
              <a:rPr lang="ru-RU" altLang="ru-RU" sz="2400"/>
            </a:br>
            <a:r>
              <a:rPr lang="ru-RU" altLang="ru-RU" sz="2400"/>
              <a:t>О - центр </a:t>
            </a:r>
            <a:r>
              <a:rPr lang="ru-RU" altLang="ru-RU" sz="2400">
                <a:sym typeface="Symbol" pitchFamily="18" charset="2"/>
              </a:rPr>
              <a:t>АВС</a:t>
            </a:r>
          </a:p>
          <a:p>
            <a:pPr eaLnBrk="1" hangingPunct="1">
              <a:spcBef>
                <a:spcPct val="50000"/>
              </a:spcBef>
            </a:pPr>
            <a:r>
              <a:rPr lang="ru-RU" altLang="ru-RU" sz="2400"/>
              <a:t>Построить сечение, проходящее через О и</a:t>
            </a:r>
            <a:br>
              <a:rPr lang="ru-RU" altLang="ru-RU" sz="2400"/>
            </a:br>
            <a:r>
              <a:rPr lang="ru-RU" altLang="ru-RU" sz="2400"/>
              <a:t> </a:t>
            </a:r>
            <a:r>
              <a:rPr lang="en-US" altLang="ru-RU" sz="2400"/>
              <a:t>||</a:t>
            </a:r>
            <a:r>
              <a:rPr lang="ru-RU" altLang="ru-RU" sz="2400"/>
              <a:t> </a:t>
            </a:r>
            <a:r>
              <a:rPr lang="en-US" altLang="ru-RU" sz="2400"/>
              <a:t>(BDC) </a:t>
            </a:r>
            <a:r>
              <a:rPr lang="ru-RU" altLang="ru-RU" sz="2400"/>
              <a:t> </a:t>
            </a:r>
          </a:p>
          <a:p>
            <a:pPr eaLnBrk="1" hangingPunct="1">
              <a:spcBef>
                <a:spcPct val="50000"/>
              </a:spcBef>
            </a:pPr>
            <a:r>
              <a:rPr lang="ru-RU" altLang="ru-RU" sz="2400"/>
              <a:t>Найти </a:t>
            </a:r>
            <a:r>
              <a:rPr lang="en-US" altLang="ru-RU" sz="2400"/>
              <a:t>S</a:t>
            </a:r>
            <a:r>
              <a:rPr lang="ru-RU" altLang="ru-RU" sz="2400" baseline="-25000"/>
              <a:t>сеч</a:t>
            </a:r>
            <a:r>
              <a:rPr lang="ru-RU" altLang="ru-RU" sz="2400"/>
              <a:t>.</a:t>
            </a:r>
            <a:endParaRPr lang="ru-RU" altLang="ru-RU" sz="2400" baseline="-25000"/>
          </a:p>
        </p:txBody>
      </p:sp>
      <p:sp>
        <p:nvSpPr>
          <p:cNvPr id="63493" name="Text Box 20"/>
          <p:cNvSpPr txBox="1">
            <a:spLocks noChangeArrowheads="1"/>
          </p:cNvSpPr>
          <p:nvPr/>
        </p:nvSpPr>
        <p:spPr bwMode="auto">
          <a:xfrm>
            <a:off x="900113" y="1484313"/>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№283(а)</a:t>
            </a:r>
          </a:p>
        </p:txBody>
      </p:sp>
      <p:sp>
        <p:nvSpPr>
          <p:cNvPr id="63494" name="Text Box 32"/>
          <p:cNvSpPr txBox="1">
            <a:spLocks noChangeArrowheads="1"/>
          </p:cNvSpPr>
          <p:nvPr/>
        </p:nvSpPr>
        <p:spPr bwMode="auto">
          <a:xfrm>
            <a:off x="2987675" y="4149725"/>
            <a:ext cx="576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63495" name="AutoShape 6"/>
          <p:cNvSpPr>
            <a:spLocks noChangeArrowheads="1"/>
          </p:cNvSpPr>
          <p:nvPr/>
        </p:nvSpPr>
        <p:spPr bwMode="auto">
          <a:xfrm rot="10800000">
            <a:off x="1152525" y="4770438"/>
            <a:ext cx="3317875" cy="914400"/>
          </a:xfrm>
          <a:prstGeom prst="triangle">
            <a:avLst>
              <a:gd name="adj" fmla="val 70866"/>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400">
              <a:latin typeface="Cambria" pitchFamily="18" charset="0"/>
            </a:endParaRPr>
          </a:p>
        </p:txBody>
      </p:sp>
      <p:cxnSp>
        <p:nvCxnSpPr>
          <p:cNvPr id="63496" name="AutoShape 9"/>
          <p:cNvCxnSpPr>
            <a:cxnSpLocks noChangeShapeType="1"/>
            <a:stCxn id="63495" idx="0"/>
          </p:cNvCxnSpPr>
          <p:nvPr/>
        </p:nvCxnSpPr>
        <p:spPr bwMode="auto">
          <a:xfrm rot="5400000" flipH="1" flipV="1">
            <a:off x="913607" y="3701256"/>
            <a:ext cx="3187700" cy="77946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3497" name="AutoShape 10"/>
          <p:cNvCxnSpPr>
            <a:cxnSpLocks noChangeShapeType="1"/>
            <a:stCxn id="63495" idx="4"/>
          </p:cNvCxnSpPr>
          <p:nvPr/>
        </p:nvCxnSpPr>
        <p:spPr bwMode="auto">
          <a:xfrm rot="5400000" flipH="1" flipV="1">
            <a:off x="889000" y="2760663"/>
            <a:ext cx="2273300" cy="174625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3498" name="AutoShape 11"/>
          <p:cNvCxnSpPr>
            <a:cxnSpLocks noChangeShapeType="1"/>
            <a:stCxn id="63495" idx="2"/>
          </p:cNvCxnSpPr>
          <p:nvPr/>
        </p:nvCxnSpPr>
        <p:spPr bwMode="auto">
          <a:xfrm rot="16200000" flipV="1">
            <a:off x="2547938" y="2847975"/>
            <a:ext cx="2273300" cy="157162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3499" name="AutoShape 12"/>
          <p:cNvCxnSpPr>
            <a:cxnSpLocks noChangeShapeType="1"/>
            <a:stCxn id="63495" idx="0"/>
            <a:endCxn id="63495" idx="2"/>
          </p:cNvCxnSpPr>
          <p:nvPr/>
        </p:nvCxnSpPr>
        <p:spPr bwMode="auto">
          <a:xfrm flipV="1">
            <a:off x="2119313" y="4772025"/>
            <a:ext cx="2351087" cy="9159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3500" name="AutoShape 13"/>
          <p:cNvCxnSpPr>
            <a:cxnSpLocks noChangeShapeType="1"/>
            <a:stCxn id="63495" idx="0"/>
            <a:endCxn id="63495" idx="4"/>
          </p:cNvCxnSpPr>
          <p:nvPr/>
        </p:nvCxnSpPr>
        <p:spPr bwMode="auto">
          <a:xfrm flipH="1" flipV="1">
            <a:off x="1152525" y="4772025"/>
            <a:ext cx="966788" cy="9159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3691" name="Text Box 14"/>
          <p:cNvSpPr txBox="1">
            <a:spLocks noChangeArrowheads="1"/>
          </p:cNvSpPr>
          <p:nvPr/>
        </p:nvSpPr>
        <p:spPr bwMode="auto">
          <a:xfrm>
            <a:off x="323850" y="4586288"/>
            <a:ext cx="711200" cy="457200"/>
          </a:xfrm>
          <a:prstGeom prst="rect">
            <a:avLst/>
          </a:prstGeom>
          <a:noFill/>
          <a:ln w="9525">
            <a:noFill/>
            <a:miter lim="800000"/>
            <a:headEnd/>
            <a:tailEnd/>
          </a:ln>
        </p:spPr>
        <p:txBody>
          <a:bodyPr>
            <a:spAutoFit/>
          </a:bodyPr>
          <a:lstStyle/>
          <a:p>
            <a:pPr>
              <a:spcBef>
                <a:spcPct val="50000"/>
              </a:spcBef>
              <a:defRPr/>
            </a:pPr>
            <a:r>
              <a:rPr lang="ru-RU" sz="2400">
                <a:latin typeface="+mn-lt"/>
              </a:rPr>
              <a:t>А</a:t>
            </a:r>
          </a:p>
        </p:txBody>
      </p:sp>
      <p:sp>
        <p:nvSpPr>
          <p:cNvPr id="113692" name="Text Box 15"/>
          <p:cNvSpPr txBox="1">
            <a:spLocks noChangeArrowheads="1"/>
          </p:cNvSpPr>
          <p:nvPr/>
        </p:nvSpPr>
        <p:spPr bwMode="auto">
          <a:xfrm>
            <a:off x="4470400" y="4586288"/>
            <a:ext cx="711200" cy="457200"/>
          </a:xfrm>
          <a:prstGeom prst="rect">
            <a:avLst/>
          </a:prstGeom>
          <a:noFill/>
          <a:ln w="9525">
            <a:noFill/>
            <a:miter lim="800000"/>
            <a:headEnd/>
            <a:tailEnd/>
          </a:ln>
        </p:spPr>
        <p:txBody>
          <a:bodyPr>
            <a:spAutoFit/>
          </a:bodyPr>
          <a:lstStyle/>
          <a:p>
            <a:pPr>
              <a:spcBef>
                <a:spcPct val="50000"/>
              </a:spcBef>
              <a:defRPr/>
            </a:pPr>
            <a:r>
              <a:rPr lang="ru-RU" sz="2400">
                <a:latin typeface="+mn-lt"/>
              </a:rPr>
              <a:t>В</a:t>
            </a:r>
          </a:p>
        </p:txBody>
      </p:sp>
      <p:sp>
        <p:nvSpPr>
          <p:cNvPr id="113693" name="Text Box 16"/>
          <p:cNvSpPr txBox="1">
            <a:spLocks noChangeArrowheads="1"/>
          </p:cNvSpPr>
          <p:nvPr/>
        </p:nvSpPr>
        <p:spPr bwMode="auto">
          <a:xfrm>
            <a:off x="2100263" y="5594350"/>
            <a:ext cx="711200" cy="457200"/>
          </a:xfrm>
          <a:prstGeom prst="rect">
            <a:avLst/>
          </a:prstGeom>
          <a:noFill/>
          <a:ln w="9525">
            <a:noFill/>
            <a:miter lim="800000"/>
            <a:headEnd/>
            <a:tailEnd/>
          </a:ln>
        </p:spPr>
        <p:txBody>
          <a:bodyPr>
            <a:spAutoFit/>
          </a:bodyPr>
          <a:lstStyle/>
          <a:p>
            <a:pPr>
              <a:spcBef>
                <a:spcPct val="50000"/>
              </a:spcBef>
              <a:defRPr/>
            </a:pPr>
            <a:r>
              <a:rPr lang="ru-RU" sz="2400">
                <a:latin typeface="+mn-lt"/>
              </a:rPr>
              <a:t>С</a:t>
            </a:r>
          </a:p>
        </p:txBody>
      </p:sp>
      <p:sp>
        <p:nvSpPr>
          <p:cNvPr id="63504" name="Text Box 18"/>
          <p:cNvSpPr txBox="1">
            <a:spLocks noChangeArrowheads="1"/>
          </p:cNvSpPr>
          <p:nvPr/>
        </p:nvSpPr>
        <p:spPr bwMode="auto">
          <a:xfrm>
            <a:off x="2622550" y="2060575"/>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D</a:t>
            </a:r>
            <a:endParaRPr lang="ru-RU" altLang="ru-RU" sz="2400">
              <a:latin typeface="Cambria" pitchFamily="18" charset="0"/>
            </a:endParaRPr>
          </a:p>
        </p:txBody>
      </p:sp>
      <p:sp>
        <p:nvSpPr>
          <p:cNvPr id="63505" name="Text Box 32"/>
          <p:cNvSpPr txBox="1">
            <a:spLocks noChangeArrowheads="1"/>
          </p:cNvSpPr>
          <p:nvPr/>
        </p:nvSpPr>
        <p:spPr bwMode="auto">
          <a:xfrm>
            <a:off x="3060700" y="4365625"/>
            <a:ext cx="576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113699" name="Text Box 32"/>
          <p:cNvSpPr txBox="1">
            <a:spLocks noChangeArrowheads="1"/>
          </p:cNvSpPr>
          <p:nvPr/>
        </p:nvSpPr>
        <p:spPr bwMode="auto">
          <a:xfrm>
            <a:off x="2987675" y="4797425"/>
            <a:ext cx="576263" cy="457200"/>
          </a:xfrm>
          <a:prstGeom prst="rect">
            <a:avLst/>
          </a:prstGeom>
          <a:noFill/>
          <a:ln w="9525">
            <a:noFill/>
            <a:miter lim="800000"/>
            <a:headEnd/>
            <a:tailEnd/>
          </a:ln>
        </p:spPr>
        <p:txBody>
          <a:bodyPr>
            <a:spAutoFit/>
          </a:bodyPr>
          <a:lstStyle/>
          <a:p>
            <a:pPr>
              <a:spcBef>
                <a:spcPct val="50000"/>
              </a:spcBef>
              <a:defRPr/>
            </a:pPr>
            <a:r>
              <a:rPr lang="ru-RU" sz="2400">
                <a:latin typeface="+mn-lt"/>
              </a:rPr>
              <a:t>О</a:t>
            </a:r>
          </a:p>
        </p:txBody>
      </p:sp>
      <p:sp>
        <p:nvSpPr>
          <p:cNvPr id="63507" name="Line 39"/>
          <p:cNvSpPr>
            <a:spLocks noChangeShapeType="1"/>
          </p:cNvSpPr>
          <p:nvPr/>
        </p:nvSpPr>
        <p:spPr bwMode="auto">
          <a:xfrm>
            <a:off x="1187450" y="4783138"/>
            <a:ext cx="2233613" cy="37306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3508" name="Text Box 55"/>
          <p:cNvSpPr txBox="1">
            <a:spLocks noChangeArrowheads="1"/>
          </p:cNvSpPr>
          <p:nvPr/>
        </p:nvSpPr>
        <p:spPr bwMode="auto">
          <a:xfrm>
            <a:off x="1404938" y="5300663"/>
            <a:ext cx="43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latin typeface="Cambria" pitchFamily="18" charset="0"/>
              </a:rPr>
              <a:t>Р</a:t>
            </a:r>
          </a:p>
        </p:txBody>
      </p:sp>
      <p:sp>
        <p:nvSpPr>
          <p:cNvPr id="63509" name="Text Box 56"/>
          <p:cNvSpPr txBox="1">
            <a:spLocks noChangeArrowheads="1"/>
          </p:cNvSpPr>
          <p:nvPr/>
        </p:nvSpPr>
        <p:spPr bwMode="auto">
          <a:xfrm>
            <a:off x="3421063" y="5156200"/>
            <a:ext cx="43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latin typeface="Cambria" pitchFamily="18" charset="0"/>
              </a:rPr>
              <a:t>Е</a:t>
            </a:r>
          </a:p>
        </p:txBody>
      </p:sp>
      <p:sp>
        <p:nvSpPr>
          <p:cNvPr id="63510" name="Line 58"/>
          <p:cNvSpPr>
            <a:spLocks noChangeShapeType="1"/>
          </p:cNvSpPr>
          <p:nvPr/>
        </p:nvSpPr>
        <p:spPr bwMode="auto">
          <a:xfrm flipV="1">
            <a:off x="2111375" y="4756150"/>
            <a:ext cx="1296988" cy="9366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3511" name="Text Box 56"/>
          <p:cNvSpPr txBox="1">
            <a:spLocks noChangeArrowheads="1"/>
          </p:cNvSpPr>
          <p:nvPr/>
        </p:nvSpPr>
        <p:spPr bwMode="auto">
          <a:xfrm>
            <a:off x="3214688" y="4427538"/>
            <a:ext cx="43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latin typeface="Cambria" pitchFamily="18" charset="0"/>
              </a:rPr>
              <a:t>К</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type="title" idx="4294967295"/>
          </p:nvPr>
        </p:nvSpPr>
        <p:spPr/>
        <p:txBody>
          <a:bodyPr/>
          <a:lstStyle/>
          <a:p>
            <a:pPr eaLnBrk="1" hangingPunct="1"/>
            <a:r>
              <a:rPr lang="ru-RU" altLang="ru-RU" smtClean="0">
                <a:latin typeface="Arial" charset="0"/>
              </a:rPr>
              <a:t>Решение задач</a:t>
            </a:r>
            <a:r>
              <a:rPr lang="ru-RU" altLang="ru-RU" smtClean="0"/>
              <a:t>.</a:t>
            </a:r>
          </a:p>
        </p:txBody>
      </p:sp>
      <p:sp>
        <p:nvSpPr>
          <p:cNvPr id="6451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16" name="Text Box 22"/>
          <p:cNvSpPr txBox="1">
            <a:spLocks noChangeArrowheads="1"/>
          </p:cNvSpPr>
          <p:nvPr/>
        </p:nvSpPr>
        <p:spPr bwMode="auto">
          <a:xfrm>
            <a:off x="4140200" y="2060575"/>
            <a:ext cx="4752975"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Дано: Р</a:t>
            </a:r>
            <a:r>
              <a:rPr lang="en-US" altLang="ru-RU" sz="2400"/>
              <a:t>ABCD</a:t>
            </a:r>
            <a:r>
              <a:rPr lang="ru-RU" altLang="ru-RU" sz="2400"/>
              <a:t>К</a:t>
            </a:r>
            <a:r>
              <a:rPr lang="en-US" altLang="ru-RU" sz="2400"/>
              <a:t> – </a:t>
            </a:r>
            <a:r>
              <a:rPr lang="ru-RU" altLang="ru-RU" sz="2400"/>
              <a:t>правильный октаэдр, РК=</a:t>
            </a:r>
            <a:r>
              <a:rPr lang="en-US" altLang="ru-RU" sz="2400"/>
              <a:t>d</a:t>
            </a:r>
            <a:endParaRPr lang="ru-RU" altLang="ru-RU" sz="2400">
              <a:sym typeface="Symbol" pitchFamily="18" charset="2"/>
            </a:endParaRPr>
          </a:p>
          <a:p>
            <a:pPr eaLnBrk="1" hangingPunct="1">
              <a:spcBef>
                <a:spcPct val="50000"/>
              </a:spcBef>
            </a:pPr>
            <a:r>
              <a:rPr lang="ru-RU" altLang="ru-RU" sz="2400"/>
              <a:t>Найти </a:t>
            </a:r>
            <a:r>
              <a:rPr lang="en-US" altLang="ru-RU" sz="2400"/>
              <a:t>S</a:t>
            </a:r>
            <a:r>
              <a:rPr lang="ru-RU" altLang="ru-RU" sz="2400" baseline="-25000"/>
              <a:t>пов</a:t>
            </a:r>
            <a:r>
              <a:rPr lang="ru-RU" altLang="ru-RU" sz="2400"/>
              <a:t>.</a:t>
            </a:r>
          </a:p>
        </p:txBody>
      </p:sp>
      <p:sp>
        <p:nvSpPr>
          <p:cNvPr id="64517" name="Text Box 5"/>
          <p:cNvSpPr txBox="1">
            <a:spLocks noChangeArrowheads="1"/>
          </p:cNvSpPr>
          <p:nvPr/>
        </p:nvSpPr>
        <p:spPr bwMode="auto">
          <a:xfrm>
            <a:off x="900113" y="1484313"/>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t>№3</a:t>
            </a:r>
          </a:p>
        </p:txBody>
      </p:sp>
      <p:grpSp>
        <p:nvGrpSpPr>
          <p:cNvPr id="64518" name="Group 96"/>
          <p:cNvGrpSpPr>
            <a:grpSpLocks/>
          </p:cNvGrpSpPr>
          <p:nvPr/>
        </p:nvGrpSpPr>
        <p:grpSpPr bwMode="auto">
          <a:xfrm>
            <a:off x="611188" y="2349500"/>
            <a:ext cx="2716212" cy="3970338"/>
            <a:chOff x="748" y="1253"/>
            <a:chExt cx="1711" cy="2923"/>
          </a:xfrm>
        </p:grpSpPr>
        <p:sp>
          <p:nvSpPr>
            <p:cNvPr id="64521" name="AutoShape 26"/>
            <p:cNvSpPr>
              <a:spLocks noChangeAspect="1" noChangeArrowheads="1" noTextEdit="1"/>
            </p:cNvSpPr>
            <p:nvPr/>
          </p:nvSpPr>
          <p:spPr bwMode="auto">
            <a:xfrm>
              <a:off x="748" y="1253"/>
              <a:ext cx="1711" cy="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p>
          </p:txBody>
        </p:sp>
        <p:sp>
          <p:nvSpPr>
            <p:cNvPr id="64522" name="Line 28"/>
            <p:cNvSpPr>
              <a:spLocks noChangeShapeType="1"/>
            </p:cNvSpPr>
            <p:nvPr/>
          </p:nvSpPr>
          <p:spPr bwMode="auto">
            <a:xfrm>
              <a:off x="882" y="2907"/>
              <a:ext cx="1098" cy="1"/>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23" name="Line 29"/>
            <p:cNvSpPr>
              <a:spLocks noChangeShapeType="1"/>
            </p:cNvSpPr>
            <p:nvPr/>
          </p:nvSpPr>
          <p:spPr bwMode="auto">
            <a:xfrm flipH="1">
              <a:off x="1980" y="2533"/>
              <a:ext cx="321" cy="374"/>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24" name="Line 30"/>
            <p:cNvSpPr>
              <a:spLocks noChangeShapeType="1"/>
            </p:cNvSpPr>
            <p:nvPr/>
          </p:nvSpPr>
          <p:spPr bwMode="auto">
            <a:xfrm>
              <a:off x="1203" y="2533"/>
              <a:ext cx="777" cy="374"/>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25" name="Line 31"/>
            <p:cNvSpPr>
              <a:spLocks noChangeShapeType="1"/>
            </p:cNvSpPr>
            <p:nvPr/>
          </p:nvSpPr>
          <p:spPr bwMode="auto">
            <a:xfrm flipH="1">
              <a:off x="882" y="2533"/>
              <a:ext cx="1419" cy="374"/>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26" name="Line 32"/>
            <p:cNvSpPr>
              <a:spLocks noChangeShapeType="1"/>
            </p:cNvSpPr>
            <p:nvPr/>
          </p:nvSpPr>
          <p:spPr bwMode="auto">
            <a:xfrm flipH="1">
              <a:off x="882" y="2533"/>
              <a:ext cx="321" cy="374"/>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27" name="Line 33"/>
            <p:cNvSpPr>
              <a:spLocks noChangeShapeType="1"/>
            </p:cNvSpPr>
            <p:nvPr/>
          </p:nvSpPr>
          <p:spPr bwMode="auto">
            <a:xfrm>
              <a:off x="1203" y="2533"/>
              <a:ext cx="1098" cy="1"/>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28" name="Line 34"/>
            <p:cNvSpPr>
              <a:spLocks noChangeShapeType="1"/>
            </p:cNvSpPr>
            <p:nvPr/>
          </p:nvSpPr>
          <p:spPr bwMode="auto">
            <a:xfrm>
              <a:off x="1592" y="1445"/>
              <a:ext cx="1" cy="1275"/>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29" name="Line 35"/>
            <p:cNvSpPr>
              <a:spLocks noChangeShapeType="1"/>
            </p:cNvSpPr>
            <p:nvPr/>
          </p:nvSpPr>
          <p:spPr bwMode="auto">
            <a:xfrm flipH="1">
              <a:off x="1203" y="1445"/>
              <a:ext cx="389" cy="1088"/>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30" name="Line 36"/>
            <p:cNvSpPr>
              <a:spLocks noChangeShapeType="1"/>
            </p:cNvSpPr>
            <p:nvPr/>
          </p:nvSpPr>
          <p:spPr bwMode="auto">
            <a:xfrm>
              <a:off x="1592" y="1445"/>
              <a:ext cx="709" cy="1088"/>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31" name="Line 37"/>
            <p:cNvSpPr>
              <a:spLocks noChangeShapeType="1"/>
            </p:cNvSpPr>
            <p:nvPr/>
          </p:nvSpPr>
          <p:spPr bwMode="auto">
            <a:xfrm>
              <a:off x="1592" y="1445"/>
              <a:ext cx="388" cy="1462"/>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32" name="Line 38"/>
            <p:cNvSpPr>
              <a:spLocks noChangeShapeType="1"/>
            </p:cNvSpPr>
            <p:nvPr/>
          </p:nvSpPr>
          <p:spPr bwMode="auto">
            <a:xfrm flipH="1">
              <a:off x="882" y="1445"/>
              <a:ext cx="710" cy="1462"/>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33" name="Oval 39"/>
            <p:cNvSpPr>
              <a:spLocks noChangeArrowheads="1"/>
            </p:cNvSpPr>
            <p:nvPr/>
          </p:nvSpPr>
          <p:spPr bwMode="auto">
            <a:xfrm>
              <a:off x="1582" y="2710"/>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34" name="Rectangle 40"/>
            <p:cNvSpPr>
              <a:spLocks noChangeArrowheads="1"/>
            </p:cNvSpPr>
            <p:nvPr/>
          </p:nvSpPr>
          <p:spPr bwMode="auto">
            <a:xfrm>
              <a:off x="1553" y="2744"/>
              <a:ext cx="87"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1400" b="1">
                  <a:solidFill>
                    <a:srgbClr val="000000"/>
                  </a:solidFill>
                </a:rPr>
                <a:t>O</a:t>
              </a:r>
              <a:endParaRPr lang="ru-RU" altLang="ru-RU"/>
            </a:p>
          </p:txBody>
        </p:sp>
        <p:sp>
          <p:nvSpPr>
            <p:cNvPr id="64535" name="Oval 41"/>
            <p:cNvSpPr>
              <a:spLocks noChangeArrowheads="1"/>
            </p:cNvSpPr>
            <p:nvPr/>
          </p:nvSpPr>
          <p:spPr bwMode="auto">
            <a:xfrm>
              <a:off x="1194" y="2523"/>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36" name="Rectangle 42"/>
            <p:cNvSpPr>
              <a:spLocks noChangeArrowheads="1"/>
            </p:cNvSpPr>
            <p:nvPr/>
          </p:nvSpPr>
          <p:spPr bwMode="auto">
            <a:xfrm>
              <a:off x="1189" y="2557"/>
              <a:ext cx="8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1400" b="1">
                  <a:solidFill>
                    <a:srgbClr val="000000"/>
                  </a:solidFill>
                </a:rPr>
                <a:t>B</a:t>
              </a:r>
              <a:endParaRPr lang="ru-RU" altLang="ru-RU"/>
            </a:p>
          </p:txBody>
        </p:sp>
        <p:sp>
          <p:nvSpPr>
            <p:cNvPr id="64537" name="Oval 43"/>
            <p:cNvSpPr>
              <a:spLocks noChangeArrowheads="1"/>
            </p:cNvSpPr>
            <p:nvPr/>
          </p:nvSpPr>
          <p:spPr bwMode="auto">
            <a:xfrm>
              <a:off x="2291" y="2523"/>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38" name="Rectangle 44"/>
            <p:cNvSpPr>
              <a:spLocks noChangeArrowheads="1"/>
            </p:cNvSpPr>
            <p:nvPr/>
          </p:nvSpPr>
          <p:spPr bwMode="auto">
            <a:xfrm>
              <a:off x="2330" y="2466"/>
              <a:ext cx="8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1400" b="1">
                  <a:solidFill>
                    <a:srgbClr val="000000"/>
                  </a:solidFill>
                </a:rPr>
                <a:t>C</a:t>
              </a:r>
              <a:endParaRPr lang="ru-RU" altLang="ru-RU"/>
            </a:p>
          </p:txBody>
        </p:sp>
        <p:sp>
          <p:nvSpPr>
            <p:cNvPr id="64539" name="Oval 45"/>
            <p:cNvSpPr>
              <a:spLocks noChangeArrowheads="1"/>
            </p:cNvSpPr>
            <p:nvPr/>
          </p:nvSpPr>
          <p:spPr bwMode="auto">
            <a:xfrm>
              <a:off x="1970" y="2897"/>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40" name="Rectangle 46"/>
            <p:cNvSpPr>
              <a:spLocks noChangeArrowheads="1"/>
            </p:cNvSpPr>
            <p:nvPr/>
          </p:nvSpPr>
          <p:spPr bwMode="auto">
            <a:xfrm>
              <a:off x="1961" y="2925"/>
              <a:ext cx="8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1400" b="1">
                  <a:solidFill>
                    <a:srgbClr val="000000"/>
                  </a:solidFill>
                </a:rPr>
                <a:t>D</a:t>
              </a:r>
              <a:endParaRPr lang="ru-RU" altLang="ru-RU"/>
            </a:p>
          </p:txBody>
        </p:sp>
        <p:sp>
          <p:nvSpPr>
            <p:cNvPr id="64541" name="Oval 47"/>
            <p:cNvSpPr>
              <a:spLocks noChangeArrowheads="1"/>
            </p:cNvSpPr>
            <p:nvPr/>
          </p:nvSpPr>
          <p:spPr bwMode="auto">
            <a:xfrm>
              <a:off x="873" y="2897"/>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42" name="Rectangle 48"/>
            <p:cNvSpPr>
              <a:spLocks noChangeArrowheads="1"/>
            </p:cNvSpPr>
            <p:nvPr/>
          </p:nvSpPr>
          <p:spPr bwMode="auto">
            <a:xfrm>
              <a:off x="796" y="2902"/>
              <a:ext cx="8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1400" b="1">
                  <a:solidFill>
                    <a:srgbClr val="000000"/>
                  </a:solidFill>
                </a:rPr>
                <a:t>A</a:t>
              </a:r>
              <a:endParaRPr lang="ru-RU" altLang="ru-RU"/>
            </a:p>
          </p:txBody>
        </p:sp>
        <p:sp>
          <p:nvSpPr>
            <p:cNvPr id="64543" name="Oval 49"/>
            <p:cNvSpPr>
              <a:spLocks noChangeArrowheads="1"/>
            </p:cNvSpPr>
            <p:nvPr/>
          </p:nvSpPr>
          <p:spPr bwMode="auto">
            <a:xfrm>
              <a:off x="1582" y="1435"/>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44" name="Rectangle 50"/>
            <p:cNvSpPr>
              <a:spLocks noChangeArrowheads="1"/>
            </p:cNvSpPr>
            <p:nvPr/>
          </p:nvSpPr>
          <p:spPr bwMode="auto">
            <a:xfrm>
              <a:off x="1500" y="1300"/>
              <a:ext cx="75"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1400" b="1">
                  <a:solidFill>
                    <a:srgbClr val="000000"/>
                  </a:solidFill>
                </a:rPr>
                <a:t>P</a:t>
              </a:r>
              <a:endParaRPr lang="ru-RU" altLang="ru-RU"/>
            </a:p>
          </p:txBody>
        </p:sp>
        <p:grpSp>
          <p:nvGrpSpPr>
            <p:cNvPr id="64545" name="Group 77"/>
            <p:cNvGrpSpPr>
              <a:grpSpLocks/>
            </p:cNvGrpSpPr>
            <p:nvPr/>
          </p:nvGrpSpPr>
          <p:grpSpPr bwMode="auto">
            <a:xfrm>
              <a:off x="866" y="2523"/>
              <a:ext cx="1442" cy="1486"/>
              <a:chOff x="2162" y="1490"/>
              <a:chExt cx="1442" cy="1486"/>
            </a:xfrm>
          </p:grpSpPr>
          <p:sp>
            <p:nvSpPr>
              <p:cNvPr id="64547" name="Line 78"/>
              <p:cNvSpPr>
                <a:spLocks noChangeShapeType="1"/>
              </p:cNvSpPr>
              <p:nvPr/>
            </p:nvSpPr>
            <p:spPr bwMode="auto">
              <a:xfrm flipH="1" flipV="1">
                <a:off x="2497" y="1503"/>
                <a:ext cx="1098" cy="1"/>
              </a:xfrm>
              <a:prstGeom prst="line">
                <a:avLst/>
              </a:prstGeom>
              <a:noFill/>
              <a:ln w="9525">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48" name="Line 79"/>
              <p:cNvSpPr>
                <a:spLocks noChangeShapeType="1"/>
              </p:cNvSpPr>
              <p:nvPr/>
            </p:nvSpPr>
            <p:spPr bwMode="auto">
              <a:xfrm flipV="1">
                <a:off x="2176" y="1504"/>
                <a:ext cx="321" cy="374"/>
              </a:xfrm>
              <a:prstGeom prst="line">
                <a:avLst/>
              </a:prstGeom>
              <a:noFill/>
              <a:ln w="9525">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49" name="Line 80"/>
              <p:cNvSpPr>
                <a:spLocks noChangeShapeType="1"/>
              </p:cNvSpPr>
              <p:nvPr/>
            </p:nvSpPr>
            <p:spPr bwMode="auto">
              <a:xfrm flipH="1" flipV="1">
                <a:off x="2497" y="1504"/>
                <a:ext cx="777" cy="374"/>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50" name="Line 81"/>
              <p:cNvSpPr>
                <a:spLocks noChangeShapeType="1"/>
              </p:cNvSpPr>
              <p:nvPr/>
            </p:nvSpPr>
            <p:spPr bwMode="auto">
              <a:xfrm flipV="1">
                <a:off x="2176" y="1504"/>
                <a:ext cx="1419" cy="374"/>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51" name="Line 82"/>
              <p:cNvSpPr>
                <a:spLocks noChangeShapeType="1"/>
              </p:cNvSpPr>
              <p:nvPr/>
            </p:nvSpPr>
            <p:spPr bwMode="auto">
              <a:xfrm flipV="1">
                <a:off x="3274" y="1504"/>
                <a:ext cx="321" cy="374"/>
              </a:xfrm>
              <a:prstGeom prst="line">
                <a:avLst/>
              </a:prstGeom>
              <a:noFill/>
              <a:ln w="190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52" name="Line 83"/>
              <p:cNvSpPr>
                <a:spLocks noChangeShapeType="1"/>
              </p:cNvSpPr>
              <p:nvPr/>
            </p:nvSpPr>
            <p:spPr bwMode="auto">
              <a:xfrm flipH="1" flipV="1">
                <a:off x="2176" y="1877"/>
                <a:ext cx="1098" cy="1"/>
              </a:xfrm>
              <a:prstGeom prst="line">
                <a:avLst/>
              </a:prstGeom>
              <a:noFill/>
              <a:ln w="190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53" name="Line 84"/>
              <p:cNvSpPr>
                <a:spLocks noChangeShapeType="1"/>
              </p:cNvSpPr>
              <p:nvPr/>
            </p:nvSpPr>
            <p:spPr bwMode="auto">
              <a:xfrm flipH="1" flipV="1">
                <a:off x="2884" y="1691"/>
                <a:ext cx="1" cy="1275"/>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54" name="Line 85"/>
              <p:cNvSpPr>
                <a:spLocks noChangeShapeType="1"/>
              </p:cNvSpPr>
              <p:nvPr/>
            </p:nvSpPr>
            <p:spPr bwMode="auto">
              <a:xfrm flipV="1">
                <a:off x="2880" y="1888"/>
                <a:ext cx="389" cy="1088"/>
              </a:xfrm>
              <a:prstGeom prst="line">
                <a:avLst/>
              </a:prstGeom>
              <a:noFill/>
              <a:ln w="19050">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55" name="Line 86"/>
              <p:cNvSpPr>
                <a:spLocks noChangeShapeType="1"/>
              </p:cNvSpPr>
              <p:nvPr/>
            </p:nvSpPr>
            <p:spPr bwMode="auto">
              <a:xfrm flipH="1" flipV="1">
                <a:off x="2176" y="1878"/>
                <a:ext cx="709" cy="1088"/>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56" name="Line 87"/>
              <p:cNvSpPr>
                <a:spLocks noChangeShapeType="1"/>
              </p:cNvSpPr>
              <p:nvPr/>
            </p:nvSpPr>
            <p:spPr bwMode="auto">
              <a:xfrm flipH="1" flipV="1">
                <a:off x="2497" y="1504"/>
                <a:ext cx="388" cy="1462"/>
              </a:xfrm>
              <a:prstGeom prst="line">
                <a:avLst/>
              </a:prstGeom>
              <a:noFill/>
              <a:ln w="9525">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64557" name="Line 88"/>
              <p:cNvSpPr>
                <a:spLocks noChangeShapeType="1"/>
              </p:cNvSpPr>
              <p:nvPr/>
            </p:nvSpPr>
            <p:spPr bwMode="auto">
              <a:xfrm flipV="1">
                <a:off x="2885" y="1504"/>
                <a:ext cx="710" cy="1462"/>
              </a:xfrm>
              <a:prstGeom prst="line">
                <a:avLst/>
              </a:prstGeom>
              <a:noFill/>
              <a:ln w="2222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4558" name="Oval 89"/>
              <p:cNvSpPr>
                <a:spLocks noChangeArrowheads="1"/>
              </p:cNvSpPr>
              <p:nvPr/>
            </p:nvSpPr>
            <p:spPr bwMode="auto">
              <a:xfrm flipH="1" flipV="1">
                <a:off x="2871" y="1677"/>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59" name="Oval 90"/>
              <p:cNvSpPr>
                <a:spLocks noChangeArrowheads="1"/>
              </p:cNvSpPr>
              <p:nvPr/>
            </p:nvSpPr>
            <p:spPr bwMode="auto">
              <a:xfrm flipH="1" flipV="1">
                <a:off x="3259" y="1864"/>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60" name="Oval 91"/>
              <p:cNvSpPr>
                <a:spLocks noChangeArrowheads="1"/>
              </p:cNvSpPr>
              <p:nvPr/>
            </p:nvSpPr>
            <p:spPr bwMode="auto">
              <a:xfrm flipH="1" flipV="1">
                <a:off x="2162" y="1864"/>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61" name="Oval 92"/>
              <p:cNvSpPr>
                <a:spLocks noChangeArrowheads="1"/>
              </p:cNvSpPr>
              <p:nvPr/>
            </p:nvSpPr>
            <p:spPr bwMode="auto">
              <a:xfrm flipH="1" flipV="1">
                <a:off x="2483" y="1490"/>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62" name="Oval 93"/>
              <p:cNvSpPr>
                <a:spLocks noChangeArrowheads="1"/>
              </p:cNvSpPr>
              <p:nvPr/>
            </p:nvSpPr>
            <p:spPr bwMode="auto">
              <a:xfrm flipH="1" flipV="1">
                <a:off x="3580" y="1490"/>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4563" name="Oval 94"/>
              <p:cNvSpPr>
                <a:spLocks noChangeArrowheads="1"/>
              </p:cNvSpPr>
              <p:nvPr/>
            </p:nvSpPr>
            <p:spPr bwMode="auto">
              <a:xfrm flipH="1" flipV="1">
                <a:off x="2871" y="2952"/>
                <a:ext cx="24" cy="24"/>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64546" name="Rectangle 95"/>
            <p:cNvSpPr>
              <a:spLocks noChangeArrowheads="1"/>
            </p:cNvSpPr>
            <p:nvPr/>
          </p:nvSpPr>
          <p:spPr bwMode="auto">
            <a:xfrm>
              <a:off x="1610" y="4020"/>
              <a:ext cx="75"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sz="1400" b="1">
                  <a:solidFill>
                    <a:srgbClr val="000000"/>
                  </a:solidFill>
                </a:rPr>
                <a:t>К</a:t>
              </a:r>
              <a:endParaRPr lang="ru-RU" altLang="ru-RU"/>
            </a:p>
          </p:txBody>
        </p:sp>
      </p:grpSp>
      <p:sp>
        <p:nvSpPr>
          <p:cNvPr id="39975" name="Text Box 39"/>
          <p:cNvSpPr txBox="1">
            <a:spLocks noChangeArrowheads="1"/>
          </p:cNvSpPr>
          <p:nvPr/>
        </p:nvSpPr>
        <p:spPr bwMode="auto">
          <a:xfrm>
            <a:off x="4284663" y="4581525"/>
            <a:ext cx="48593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ДЗ:п35-37 № 283(б), 287(а)</a:t>
            </a:r>
          </a:p>
        </p:txBody>
      </p:sp>
      <p:sp>
        <p:nvSpPr>
          <p:cNvPr id="39974" name="Text Box 38"/>
          <p:cNvSpPr txBox="1">
            <a:spLocks noChangeArrowheads="1"/>
          </p:cNvSpPr>
          <p:nvPr/>
        </p:nvSpPr>
        <p:spPr bwMode="auto">
          <a:xfrm>
            <a:off x="4932363" y="3933825"/>
            <a:ext cx="14398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0000FF"/>
                </a:solidFill>
                <a:latin typeface="Cambria" pitchFamily="18" charset="0"/>
              </a:rPr>
              <a:t>№285</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74"/>
                                        </p:tgtEl>
                                        <p:attrNameLst>
                                          <p:attrName>style.visibility</p:attrName>
                                        </p:attrNameLst>
                                      </p:cBhvr>
                                      <p:to>
                                        <p:strVal val="visible"/>
                                      </p:to>
                                    </p:set>
                                    <p:animEffect transition="in" filter="wipe(left)">
                                      <p:cBhvr>
                                        <p:cTn id="7" dur="500"/>
                                        <p:tgtEl>
                                          <p:spTgt spid="399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975"/>
                                        </p:tgtEl>
                                        <p:attrNameLst>
                                          <p:attrName>style.visibility</p:attrName>
                                        </p:attrNameLst>
                                      </p:cBhvr>
                                      <p:to>
                                        <p:strVal val="visible"/>
                                      </p:to>
                                    </p:set>
                                    <p:animEffect transition="in" filter="wipe(left)">
                                      <p:cBhvr>
                                        <p:cTn id="12"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75" grpId="0"/>
      <p:bldP spid="3997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Итоговое решение задач</a:t>
            </a:r>
            <a:r>
              <a:rPr lang="ru-RU" altLang="ru-RU" smtClean="0"/>
              <a:t>.</a:t>
            </a:r>
          </a:p>
        </p:txBody>
      </p:sp>
      <p:sp>
        <p:nvSpPr>
          <p:cNvPr id="6553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5540" name="Rectangle 38"/>
          <p:cNvSpPr>
            <a:spLocks noGrp="1" noChangeArrowheads="1"/>
          </p:cNvSpPr>
          <p:nvPr>
            <p:ph type="body" idx="4294967295"/>
          </p:nvPr>
        </p:nvSpPr>
        <p:spPr/>
        <p:txBody>
          <a:bodyPr/>
          <a:lstStyle/>
          <a:p>
            <a:r>
              <a:rPr lang="ru-RU" altLang="ru-RU" smtClean="0">
                <a:hlinkClick r:id="rId3" action="ppaction://hlinksldjump"/>
              </a:rPr>
              <a:t>Призма</a:t>
            </a:r>
            <a:endParaRPr lang="ru-RU" altLang="ru-RU" smtClean="0"/>
          </a:p>
          <a:p>
            <a:r>
              <a:rPr lang="ru-RU" altLang="ru-RU" smtClean="0">
                <a:hlinkClick r:id="rId4" action="ppaction://hlinksldjump"/>
              </a:rPr>
              <a:t>Правильная пирамида</a:t>
            </a:r>
            <a:endParaRPr lang="ru-RU" altLang="ru-RU" smtClean="0"/>
          </a:p>
          <a:p>
            <a:r>
              <a:rPr lang="ru-RU" altLang="ru-RU" smtClean="0">
                <a:hlinkClick r:id="rId5" action="ppaction://hlinksldjump"/>
              </a:rPr>
              <a:t>Пирамида</a:t>
            </a:r>
            <a:endParaRPr lang="ru-RU" altLang="ru-RU"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r>
              <a:rPr lang="ru-RU" altLang="ru-RU" smtClean="0">
                <a:latin typeface="Arial" charset="0"/>
              </a:rPr>
              <a:t> Призма.</a:t>
            </a:r>
          </a:p>
        </p:txBody>
      </p:sp>
      <p:sp>
        <p:nvSpPr>
          <p:cNvPr id="6656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6564"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123"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№1</a:t>
            </a:r>
          </a:p>
        </p:txBody>
      </p:sp>
      <p:sp>
        <p:nvSpPr>
          <p:cNvPr id="3" name="Rectangle 3"/>
          <p:cNvSpPr>
            <a:spLocks noChangeArrowheads="1"/>
          </p:cNvSpPr>
          <p:nvPr/>
        </p:nvSpPr>
        <p:spPr bwMode="auto">
          <a:xfrm>
            <a:off x="4716463" y="2565400"/>
            <a:ext cx="41148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pPr>
            <a:r>
              <a:rPr lang="ru-RU" altLang="ru-RU" sz="2800" i="1">
                <a:latin typeface="Cambria" pitchFamily="18" charset="0"/>
              </a:rPr>
              <a:t>Дано: </a:t>
            </a:r>
            <a:r>
              <a:rPr lang="en-US" altLang="ru-RU" sz="2800" i="1">
                <a:latin typeface="Cambria" pitchFamily="18" charset="0"/>
              </a:rPr>
              <a:t>ABCDA</a:t>
            </a:r>
            <a:r>
              <a:rPr lang="en-US" altLang="ru-RU" sz="2800" i="1" baseline="-25000">
                <a:latin typeface="Cambria" pitchFamily="18" charset="0"/>
              </a:rPr>
              <a:t>1</a:t>
            </a:r>
            <a:r>
              <a:rPr lang="en-US" altLang="ru-RU" sz="2800" i="1">
                <a:latin typeface="Cambria" pitchFamily="18" charset="0"/>
              </a:rPr>
              <a:t>B</a:t>
            </a:r>
            <a:r>
              <a:rPr lang="en-US" altLang="ru-RU" sz="2800" i="1" baseline="-25000">
                <a:latin typeface="Cambria" pitchFamily="18" charset="0"/>
              </a:rPr>
              <a:t>1</a:t>
            </a:r>
            <a:r>
              <a:rPr lang="en-US" altLang="ru-RU" sz="2800" i="1">
                <a:latin typeface="Cambria" pitchFamily="18" charset="0"/>
              </a:rPr>
              <a:t>C</a:t>
            </a:r>
            <a:r>
              <a:rPr lang="en-US" altLang="ru-RU" sz="2800" i="1" baseline="-25000">
                <a:latin typeface="Cambria" pitchFamily="18" charset="0"/>
              </a:rPr>
              <a:t>1</a:t>
            </a:r>
            <a:r>
              <a:rPr lang="en-US" altLang="ru-RU" sz="2800" i="1">
                <a:latin typeface="Cambria" pitchFamily="18" charset="0"/>
              </a:rPr>
              <a:t>D</a:t>
            </a:r>
            <a:r>
              <a:rPr lang="en-US" altLang="ru-RU" sz="2800" i="1" baseline="-25000">
                <a:latin typeface="Cambria" pitchFamily="18" charset="0"/>
              </a:rPr>
              <a:t>1</a:t>
            </a:r>
            <a:r>
              <a:rPr lang="en-US" altLang="ru-RU" sz="2800" i="1">
                <a:latin typeface="Cambria" pitchFamily="18" charset="0"/>
              </a:rPr>
              <a:t> – </a:t>
            </a:r>
            <a:r>
              <a:rPr lang="ru-RU" altLang="ru-RU" sz="2800" i="1">
                <a:latin typeface="Cambria" pitchFamily="18" charset="0"/>
              </a:rPr>
              <a:t>прямая призма</a:t>
            </a:r>
            <a:r>
              <a:rPr lang="ru-RU" altLang="ru-RU" sz="2800" i="1">
                <a:latin typeface="Cambria" pitchFamily="18" charset="0"/>
                <a:sym typeface="Symbol" pitchFamily="18" charset="2"/>
              </a:rPr>
              <a:t>, </a:t>
            </a:r>
            <a:r>
              <a:rPr lang="en-US" altLang="ru-RU" sz="2800" i="1">
                <a:latin typeface="Cambria" pitchFamily="18" charset="0"/>
              </a:rPr>
              <a:t>ABCD</a:t>
            </a:r>
            <a:r>
              <a:rPr lang="ru-RU" altLang="ru-RU" sz="2800" i="1">
                <a:latin typeface="Cambria" pitchFamily="18" charset="0"/>
              </a:rPr>
              <a:t>-ромб, </a:t>
            </a:r>
            <a:r>
              <a:rPr lang="ru-RU" altLang="ru-RU" sz="2800" i="1">
                <a:latin typeface="Cambria" pitchFamily="18" charset="0"/>
                <a:sym typeface="Symbol" pitchFamily="18" charset="2"/>
              </a:rPr>
              <a:t>АС=24, В</a:t>
            </a:r>
            <a:r>
              <a:rPr lang="en-US" altLang="ru-RU" sz="2800" i="1">
                <a:latin typeface="Cambria" pitchFamily="18" charset="0"/>
                <a:sym typeface="Symbol" pitchFamily="18" charset="2"/>
              </a:rPr>
              <a:t>D</a:t>
            </a:r>
            <a:r>
              <a:rPr lang="ru-RU" altLang="ru-RU" sz="2800" i="1">
                <a:latin typeface="Cambria" pitchFamily="18" charset="0"/>
                <a:sym typeface="Symbol" pitchFamily="18" charset="2"/>
              </a:rPr>
              <a:t>=</a:t>
            </a:r>
            <a:r>
              <a:rPr lang="en-US" altLang="ru-RU" sz="2800" i="1">
                <a:latin typeface="Cambria" pitchFamily="18" charset="0"/>
                <a:sym typeface="Symbol" pitchFamily="18" charset="2"/>
              </a:rPr>
              <a:t>10</a:t>
            </a:r>
            <a:r>
              <a:rPr lang="ru-RU" altLang="ru-RU" sz="2800" i="1">
                <a:latin typeface="Cambria" pitchFamily="18" charset="0"/>
                <a:sym typeface="Symbol" pitchFamily="18" charset="2"/>
              </a:rPr>
              <a:t>, </a:t>
            </a:r>
            <a:r>
              <a:rPr lang="en-US" altLang="ru-RU" sz="2800" i="1">
                <a:latin typeface="Cambria" pitchFamily="18" charset="0"/>
                <a:sym typeface="Symbol" pitchFamily="18" charset="2"/>
              </a:rPr>
              <a:t>CDC</a:t>
            </a:r>
            <a:r>
              <a:rPr lang="ru-RU" altLang="ru-RU" sz="2800" i="1" baseline="-25000">
                <a:latin typeface="Cambria" pitchFamily="18" charset="0"/>
                <a:sym typeface="Symbol" pitchFamily="18" charset="2"/>
              </a:rPr>
              <a:t>1</a:t>
            </a:r>
            <a:r>
              <a:rPr lang="en-US" altLang="ru-RU" sz="2800" i="1" baseline="-25000">
                <a:latin typeface="Cambria" pitchFamily="18" charset="0"/>
                <a:sym typeface="Symbol" pitchFamily="18" charset="2"/>
              </a:rPr>
              <a:t> </a:t>
            </a:r>
            <a:r>
              <a:rPr lang="ru-RU" altLang="ru-RU" sz="2800" i="1">
                <a:latin typeface="Cambria" pitchFamily="18" charset="0"/>
                <a:sym typeface="Symbol" pitchFamily="18" charset="2"/>
              </a:rPr>
              <a:t>=</a:t>
            </a:r>
            <a:r>
              <a:rPr lang="en-US" altLang="ru-RU" sz="2800" i="1">
                <a:latin typeface="Cambria" pitchFamily="18" charset="0"/>
                <a:sym typeface="Symbol" pitchFamily="18" charset="2"/>
              </a:rPr>
              <a:t>45</a:t>
            </a:r>
            <a:r>
              <a:rPr lang="en-US" altLang="ru-RU" sz="2800" i="1" baseline="30000">
                <a:latin typeface="Cambria" pitchFamily="18" charset="0"/>
                <a:sym typeface="Symbol" pitchFamily="18" charset="2"/>
              </a:rPr>
              <a:t>0</a:t>
            </a:r>
            <a:r>
              <a:rPr lang="en-US" altLang="ru-RU" sz="2800" i="1">
                <a:latin typeface="Cambria" pitchFamily="18" charset="0"/>
                <a:sym typeface="Symbol" pitchFamily="18" charset="2"/>
              </a:rPr>
              <a:t>.</a:t>
            </a:r>
            <a:endParaRPr lang="ru-RU" altLang="ru-RU" sz="2800" i="1">
              <a:latin typeface="Cambria" pitchFamily="18" charset="0"/>
              <a:sym typeface="Symbol" pitchFamily="18" charset="2"/>
            </a:endParaRPr>
          </a:p>
          <a:p>
            <a:pPr eaLnBrk="1" hangingPunct="1">
              <a:spcBef>
                <a:spcPct val="30000"/>
              </a:spcBef>
            </a:pPr>
            <a:r>
              <a:rPr lang="ru-RU" altLang="ru-RU" sz="2800" i="1">
                <a:latin typeface="Cambria" pitchFamily="18" charset="0"/>
                <a:sym typeface="Symbol" pitchFamily="18" charset="2"/>
              </a:rPr>
              <a:t>Найти </a:t>
            </a:r>
            <a:r>
              <a:rPr lang="en-US" altLang="ru-RU" sz="2800" i="1">
                <a:latin typeface="Cambria" pitchFamily="18" charset="0"/>
                <a:sym typeface="Symbol" pitchFamily="18" charset="2"/>
              </a:rPr>
              <a:t>S</a:t>
            </a:r>
            <a:r>
              <a:rPr lang="ru-RU" altLang="ru-RU" sz="2800" i="1" baseline="-25000">
                <a:latin typeface="Cambria" pitchFamily="18" charset="0"/>
                <a:sym typeface="Symbol" pitchFamily="18" charset="2"/>
              </a:rPr>
              <a:t>бок</a:t>
            </a:r>
            <a:r>
              <a:rPr lang="ru-RU" altLang="ru-RU" sz="2800" i="1">
                <a:latin typeface="Cambria" pitchFamily="18" charset="0"/>
                <a:sym typeface="Symbol" pitchFamily="18" charset="2"/>
              </a:rPr>
              <a:t>, </a:t>
            </a:r>
            <a:r>
              <a:rPr lang="en-US" altLang="ru-RU" sz="2800" i="1">
                <a:latin typeface="Cambria" pitchFamily="18" charset="0"/>
                <a:sym typeface="Symbol" pitchFamily="18" charset="2"/>
              </a:rPr>
              <a:t>S</a:t>
            </a:r>
            <a:r>
              <a:rPr lang="ru-RU" altLang="ru-RU" sz="2800" i="1" baseline="-25000">
                <a:latin typeface="Cambria" pitchFamily="18" charset="0"/>
                <a:sym typeface="Symbol" pitchFamily="18" charset="2"/>
              </a:rPr>
              <a:t>пол</a:t>
            </a:r>
          </a:p>
        </p:txBody>
      </p:sp>
      <p:grpSp>
        <p:nvGrpSpPr>
          <p:cNvPr id="2" name="Group 25"/>
          <p:cNvGrpSpPr>
            <a:grpSpLocks/>
          </p:cNvGrpSpPr>
          <p:nvPr/>
        </p:nvGrpSpPr>
        <p:grpSpPr bwMode="auto">
          <a:xfrm>
            <a:off x="250825" y="1989138"/>
            <a:ext cx="4824413" cy="4248150"/>
            <a:chOff x="158" y="1253"/>
            <a:chExt cx="3039" cy="2676"/>
          </a:xfrm>
        </p:grpSpPr>
        <p:grpSp>
          <p:nvGrpSpPr>
            <p:cNvPr id="66568" name="Group 38"/>
            <p:cNvGrpSpPr>
              <a:grpSpLocks/>
            </p:cNvGrpSpPr>
            <p:nvPr/>
          </p:nvGrpSpPr>
          <p:grpSpPr bwMode="auto">
            <a:xfrm>
              <a:off x="158" y="1253"/>
              <a:ext cx="3039" cy="2676"/>
              <a:chOff x="1199" y="1570"/>
              <a:chExt cx="3020" cy="2597"/>
            </a:xfrm>
          </p:grpSpPr>
          <p:sp>
            <p:nvSpPr>
              <p:cNvPr id="66574" name="Text Box 24"/>
              <p:cNvSpPr txBox="1">
                <a:spLocks noChangeArrowheads="1"/>
              </p:cNvSpPr>
              <p:nvPr/>
            </p:nvSpPr>
            <p:spPr bwMode="auto">
              <a:xfrm>
                <a:off x="1225" y="3709"/>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66575" name="Text Box 25"/>
              <p:cNvSpPr txBox="1">
                <a:spLocks noChangeArrowheads="1"/>
              </p:cNvSpPr>
              <p:nvPr/>
            </p:nvSpPr>
            <p:spPr bwMode="auto">
              <a:xfrm>
                <a:off x="1199" y="2181"/>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66576" name="Text Box 26"/>
              <p:cNvSpPr txBox="1">
                <a:spLocks noChangeArrowheads="1"/>
              </p:cNvSpPr>
              <p:nvPr/>
            </p:nvSpPr>
            <p:spPr bwMode="auto">
              <a:xfrm>
                <a:off x="1701"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66577" name="Text Box 27"/>
              <p:cNvSpPr txBox="1">
                <a:spLocks noChangeArrowheads="1"/>
              </p:cNvSpPr>
              <p:nvPr/>
            </p:nvSpPr>
            <p:spPr bwMode="auto">
              <a:xfrm>
                <a:off x="3606" y="1570"/>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66578" name="Text Box 28"/>
              <p:cNvSpPr txBox="1">
                <a:spLocks noChangeArrowheads="1"/>
              </p:cNvSpPr>
              <p:nvPr/>
            </p:nvSpPr>
            <p:spPr bwMode="auto">
              <a:xfrm>
                <a:off x="3742" y="3294"/>
                <a:ext cx="477"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66579" name="Text Box 29"/>
              <p:cNvSpPr txBox="1">
                <a:spLocks noChangeArrowheads="1"/>
              </p:cNvSpPr>
              <p:nvPr/>
            </p:nvSpPr>
            <p:spPr bwMode="auto">
              <a:xfrm>
                <a:off x="3334" y="3748"/>
                <a:ext cx="477"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66580" name="Text Box 30"/>
              <p:cNvSpPr txBox="1">
                <a:spLocks noChangeArrowheads="1"/>
              </p:cNvSpPr>
              <p:nvPr/>
            </p:nvSpPr>
            <p:spPr bwMode="auto">
              <a:xfrm>
                <a:off x="2018" y="3113"/>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66581" name="Text Box 31"/>
              <p:cNvSpPr txBox="1">
                <a:spLocks noChangeArrowheads="1"/>
              </p:cNvSpPr>
              <p:nvPr/>
            </p:nvSpPr>
            <p:spPr bwMode="auto">
              <a:xfrm>
                <a:off x="2948" y="2045"/>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r>
                  <a:rPr lang="en-US" altLang="zh-CN" sz="2800" baseline="-25000">
                    <a:latin typeface="Times New Roman" charset="0"/>
                    <a:ea typeface="SimSun" pitchFamily="2" charset="-122"/>
                  </a:rPr>
                  <a:t>1</a:t>
                </a:r>
                <a:endParaRPr lang="ru-RU" altLang="ru-RU" sz="2800"/>
              </a:p>
            </p:txBody>
          </p:sp>
          <p:sp>
            <p:nvSpPr>
              <p:cNvPr id="66582" name="AutoShape 37"/>
              <p:cNvSpPr>
                <a:spLocks noChangeArrowheads="1"/>
              </p:cNvSpPr>
              <p:nvPr/>
            </p:nvSpPr>
            <p:spPr bwMode="auto">
              <a:xfrm rot="10800000">
                <a:off x="1565" y="1888"/>
                <a:ext cx="2222" cy="1986"/>
              </a:xfrm>
              <a:prstGeom prst="cube">
                <a:avLst>
                  <a:gd name="adj" fmla="val 24144"/>
                </a:avLst>
              </a:prstGeom>
              <a:noFill/>
              <a:ln w="952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6583" name="AutoShape 17"/>
              <p:cNvSpPr>
                <a:spLocks noChangeArrowheads="1"/>
              </p:cNvSpPr>
              <p:nvPr/>
            </p:nvSpPr>
            <p:spPr bwMode="auto">
              <a:xfrm>
                <a:off x="1565" y="1888"/>
                <a:ext cx="2222" cy="1986"/>
              </a:xfrm>
              <a:prstGeom prst="cube">
                <a:avLst>
                  <a:gd name="adj" fmla="val 24144"/>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
          <p:nvSpPr>
            <p:cNvPr id="66569" name="TextBox 21"/>
            <p:cNvSpPr txBox="1">
              <a:spLocks noChangeArrowheads="1"/>
            </p:cNvSpPr>
            <p:nvPr/>
          </p:nvSpPr>
          <p:spPr bwMode="auto">
            <a:xfrm>
              <a:off x="2336" y="3203"/>
              <a:ext cx="36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a:t>45</a:t>
              </a:r>
              <a:r>
                <a:rPr lang="en-US" altLang="ru-RU" baseline="30000"/>
                <a:t>0</a:t>
              </a:r>
              <a:endParaRPr lang="ru-RU" altLang="ru-RU"/>
            </a:p>
          </p:txBody>
        </p:sp>
        <p:sp>
          <p:nvSpPr>
            <p:cNvPr id="66570" name="Line 21"/>
            <p:cNvSpPr>
              <a:spLocks noChangeShapeType="1"/>
            </p:cNvSpPr>
            <p:nvPr/>
          </p:nvSpPr>
          <p:spPr bwMode="auto">
            <a:xfrm flipV="1">
              <a:off x="533" y="3125"/>
              <a:ext cx="2223" cy="499"/>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6571" name="Line 22"/>
            <p:cNvSpPr>
              <a:spLocks noChangeShapeType="1"/>
            </p:cNvSpPr>
            <p:nvPr/>
          </p:nvSpPr>
          <p:spPr bwMode="auto">
            <a:xfrm flipH="1" flipV="1">
              <a:off x="1014" y="3119"/>
              <a:ext cx="1270" cy="499"/>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6572" name="Line 23"/>
            <p:cNvSpPr>
              <a:spLocks noChangeShapeType="1"/>
            </p:cNvSpPr>
            <p:nvPr/>
          </p:nvSpPr>
          <p:spPr bwMode="auto">
            <a:xfrm flipH="1">
              <a:off x="2263" y="1582"/>
              <a:ext cx="499" cy="204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6573" name="Arc 24"/>
            <p:cNvSpPr>
              <a:spLocks/>
            </p:cNvSpPr>
            <p:nvPr/>
          </p:nvSpPr>
          <p:spPr bwMode="auto">
            <a:xfrm>
              <a:off x="2336" y="3340"/>
              <a:ext cx="90" cy="135"/>
            </a:xfrm>
            <a:custGeom>
              <a:avLst/>
              <a:gdLst>
                <a:gd name="T0" fmla="*/ 0 w 21600"/>
                <a:gd name="T1" fmla="*/ 0 h 32101"/>
                <a:gd name="T2" fmla="*/ 0 w 21600"/>
                <a:gd name="T3" fmla="*/ 1 h 32101"/>
                <a:gd name="T4" fmla="*/ 0 w 21600"/>
                <a:gd name="T5" fmla="*/ 0 h 32101"/>
                <a:gd name="T6" fmla="*/ 0 60000 65536"/>
                <a:gd name="T7" fmla="*/ 0 60000 65536"/>
                <a:gd name="T8" fmla="*/ 0 60000 65536"/>
                <a:gd name="T9" fmla="*/ 0 w 21600"/>
                <a:gd name="T10" fmla="*/ 0 h 32101"/>
                <a:gd name="T11" fmla="*/ 21600 w 21600"/>
                <a:gd name="T12" fmla="*/ 32101 h 32101"/>
              </a:gdLst>
              <a:ahLst/>
              <a:cxnLst>
                <a:cxn ang="T6">
                  <a:pos x="T0" y="T1"/>
                </a:cxn>
                <a:cxn ang="T7">
                  <a:pos x="T2" y="T3"/>
                </a:cxn>
                <a:cxn ang="T8">
                  <a:pos x="T4" y="T5"/>
                </a:cxn>
              </a:cxnLst>
              <a:rect l="T9" t="T10" r="T11" b="T12"/>
              <a:pathLst>
                <a:path w="21600" h="32101" fill="none" extrusionOk="0">
                  <a:moveTo>
                    <a:pt x="-1" y="0"/>
                  </a:moveTo>
                  <a:cubicBezTo>
                    <a:pt x="11929" y="0"/>
                    <a:pt x="21600" y="9670"/>
                    <a:pt x="21600" y="21600"/>
                  </a:cubicBezTo>
                  <a:cubicBezTo>
                    <a:pt x="21600" y="25275"/>
                    <a:pt x="20662" y="28889"/>
                    <a:pt x="18875" y="32100"/>
                  </a:cubicBezTo>
                </a:path>
                <a:path w="21600" h="32101" stroke="0" extrusionOk="0">
                  <a:moveTo>
                    <a:pt x="-1" y="0"/>
                  </a:moveTo>
                  <a:cubicBezTo>
                    <a:pt x="11929" y="0"/>
                    <a:pt x="21600" y="9670"/>
                    <a:pt x="21600" y="21600"/>
                  </a:cubicBezTo>
                  <a:cubicBezTo>
                    <a:pt x="21600" y="25275"/>
                    <a:pt x="20662" y="28889"/>
                    <a:pt x="18875" y="32100"/>
                  </a:cubicBezTo>
                  <a:lnTo>
                    <a:pt x="0" y="2160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left)">
                                      <p:cBhvr>
                                        <p:cTn id="7" dur="500"/>
                                        <p:tgtEl>
                                          <p:spTgt spid="5123">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r>
              <a:rPr lang="ru-RU" altLang="ru-RU" smtClean="0">
                <a:latin typeface="Arial" charset="0"/>
              </a:rPr>
              <a:t> Призма.</a:t>
            </a:r>
          </a:p>
        </p:txBody>
      </p:sp>
      <p:sp>
        <p:nvSpPr>
          <p:cNvPr id="6758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7588"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7589" name="Text Box 24"/>
          <p:cNvSpPr txBox="1">
            <a:spLocks noChangeArrowheads="1"/>
          </p:cNvSpPr>
          <p:nvPr/>
        </p:nvSpPr>
        <p:spPr bwMode="auto">
          <a:xfrm>
            <a:off x="395288" y="5516563"/>
            <a:ext cx="76041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67590" name="Text Box 25"/>
          <p:cNvSpPr txBox="1">
            <a:spLocks noChangeArrowheads="1"/>
          </p:cNvSpPr>
          <p:nvPr/>
        </p:nvSpPr>
        <p:spPr bwMode="auto">
          <a:xfrm>
            <a:off x="323850" y="2924175"/>
            <a:ext cx="760413"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67591" name="Text Box 26"/>
          <p:cNvSpPr txBox="1">
            <a:spLocks noChangeArrowheads="1"/>
          </p:cNvSpPr>
          <p:nvPr/>
        </p:nvSpPr>
        <p:spPr bwMode="auto">
          <a:xfrm>
            <a:off x="1052513" y="1989138"/>
            <a:ext cx="76041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67592" name="Text Box 27"/>
          <p:cNvSpPr txBox="1">
            <a:spLocks noChangeArrowheads="1"/>
          </p:cNvSpPr>
          <p:nvPr/>
        </p:nvSpPr>
        <p:spPr bwMode="auto">
          <a:xfrm>
            <a:off x="2627313" y="2060575"/>
            <a:ext cx="76041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67593" name="Text Box 28"/>
          <p:cNvSpPr txBox="1">
            <a:spLocks noChangeArrowheads="1"/>
          </p:cNvSpPr>
          <p:nvPr/>
        </p:nvSpPr>
        <p:spPr bwMode="auto">
          <a:xfrm>
            <a:off x="2627313" y="4797425"/>
            <a:ext cx="7620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67594" name="Text Box 29"/>
          <p:cNvSpPr txBox="1">
            <a:spLocks noChangeArrowheads="1"/>
          </p:cNvSpPr>
          <p:nvPr/>
        </p:nvSpPr>
        <p:spPr bwMode="auto">
          <a:xfrm>
            <a:off x="3305175" y="5661025"/>
            <a:ext cx="762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67595" name="Text Box 30"/>
          <p:cNvSpPr txBox="1">
            <a:spLocks noChangeArrowheads="1"/>
          </p:cNvSpPr>
          <p:nvPr/>
        </p:nvSpPr>
        <p:spPr bwMode="auto">
          <a:xfrm>
            <a:off x="1116013" y="4797425"/>
            <a:ext cx="760412"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67596" name="Text Box 31"/>
          <p:cNvSpPr txBox="1">
            <a:spLocks noChangeArrowheads="1"/>
          </p:cNvSpPr>
          <p:nvPr/>
        </p:nvSpPr>
        <p:spPr bwMode="auto">
          <a:xfrm>
            <a:off x="3276600" y="2924175"/>
            <a:ext cx="760413"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r>
              <a:rPr lang="en-US" altLang="zh-CN" sz="2800" baseline="-25000">
                <a:latin typeface="Times New Roman" charset="0"/>
                <a:ea typeface="SimSun" pitchFamily="2" charset="-122"/>
              </a:rPr>
              <a:t>1</a:t>
            </a:r>
            <a:endParaRPr lang="ru-RU" altLang="ru-RU" sz="2800"/>
          </a:p>
        </p:txBody>
      </p:sp>
      <p:sp>
        <p:nvSpPr>
          <p:cNvPr id="67597"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a:t>
            </a:r>
            <a:r>
              <a:rPr lang="en-US" altLang="ru-RU" sz="2800" i="1"/>
              <a:t>2</a:t>
            </a:r>
            <a:endParaRPr lang="ru-RU" altLang="ru-RU" sz="2800" i="1"/>
          </a:p>
        </p:txBody>
      </p:sp>
      <p:sp>
        <p:nvSpPr>
          <p:cNvPr id="3" name="Rectangle 3"/>
          <p:cNvSpPr>
            <a:spLocks noChangeArrowheads="1"/>
          </p:cNvSpPr>
          <p:nvPr/>
        </p:nvSpPr>
        <p:spPr bwMode="auto">
          <a:xfrm>
            <a:off x="4716463" y="2565400"/>
            <a:ext cx="41148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pPr>
            <a:r>
              <a:rPr lang="ru-RU" altLang="ru-RU" sz="2800" i="1">
                <a:latin typeface="Cambria" pitchFamily="18" charset="0"/>
              </a:rPr>
              <a:t>Дано: </a:t>
            </a:r>
            <a:r>
              <a:rPr lang="en-US" altLang="ru-RU" sz="2800" i="1">
                <a:latin typeface="Cambria" pitchFamily="18" charset="0"/>
              </a:rPr>
              <a:t>ABCDA</a:t>
            </a:r>
            <a:r>
              <a:rPr lang="en-US" altLang="ru-RU" sz="2800" i="1" baseline="-25000">
                <a:latin typeface="Cambria" pitchFamily="18" charset="0"/>
              </a:rPr>
              <a:t>1</a:t>
            </a:r>
            <a:r>
              <a:rPr lang="en-US" altLang="ru-RU" sz="2800" i="1">
                <a:latin typeface="Cambria" pitchFamily="18" charset="0"/>
              </a:rPr>
              <a:t>B</a:t>
            </a:r>
            <a:r>
              <a:rPr lang="en-US" altLang="ru-RU" sz="2800" i="1" baseline="-25000">
                <a:latin typeface="Cambria" pitchFamily="18" charset="0"/>
              </a:rPr>
              <a:t>1</a:t>
            </a:r>
            <a:r>
              <a:rPr lang="en-US" altLang="ru-RU" sz="2800" i="1">
                <a:latin typeface="Cambria" pitchFamily="18" charset="0"/>
              </a:rPr>
              <a:t>C</a:t>
            </a:r>
            <a:r>
              <a:rPr lang="en-US" altLang="ru-RU" sz="2800" i="1" baseline="-25000">
                <a:latin typeface="Cambria" pitchFamily="18" charset="0"/>
              </a:rPr>
              <a:t>1</a:t>
            </a:r>
            <a:r>
              <a:rPr lang="en-US" altLang="ru-RU" sz="2800" i="1">
                <a:latin typeface="Cambria" pitchFamily="18" charset="0"/>
              </a:rPr>
              <a:t>D</a:t>
            </a:r>
            <a:r>
              <a:rPr lang="en-US" altLang="ru-RU" sz="2800" i="1" baseline="-25000">
                <a:latin typeface="Cambria" pitchFamily="18" charset="0"/>
              </a:rPr>
              <a:t>1</a:t>
            </a:r>
            <a:r>
              <a:rPr lang="en-US" altLang="ru-RU" sz="2800" i="1">
                <a:latin typeface="Cambria" pitchFamily="18" charset="0"/>
              </a:rPr>
              <a:t> – </a:t>
            </a:r>
            <a:r>
              <a:rPr lang="ru-RU" altLang="ru-RU" sz="2800" i="1">
                <a:latin typeface="Cambria" pitchFamily="18" charset="0"/>
              </a:rPr>
              <a:t>прямая призма</a:t>
            </a:r>
            <a:r>
              <a:rPr lang="ru-RU" altLang="ru-RU" sz="2800" i="1">
                <a:latin typeface="Cambria" pitchFamily="18" charset="0"/>
                <a:sym typeface="Symbol" pitchFamily="18" charset="2"/>
              </a:rPr>
              <a:t>, </a:t>
            </a:r>
            <a:r>
              <a:rPr lang="en-US" altLang="ru-RU" sz="2800" i="1">
                <a:latin typeface="Cambria" pitchFamily="18" charset="0"/>
              </a:rPr>
              <a:t>ABCD-</a:t>
            </a:r>
            <a:r>
              <a:rPr lang="ru-RU" altLang="ru-RU" sz="2800" i="1">
                <a:latin typeface="Cambria" pitchFamily="18" charset="0"/>
              </a:rPr>
              <a:t>трапеция, </a:t>
            </a:r>
            <a:r>
              <a:rPr lang="en-US" altLang="ru-RU" sz="2800" i="1">
                <a:latin typeface="Cambria" pitchFamily="18" charset="0"/>
              </a:rPr>
              <a:t>AB=CD</a:t>
            </a:r>
            <a:r>
              <a:rPr lang="ru-RU" altLang="ru-RU" sz="2800" i="1">
                <a:latin typeface="Cambria" pitchFamily="18" charset="0"/>
              </a:rPr>
              <a:t>, </a:t>
            </a:r>
            <a:r>
              <a:rPr lang="ru-RU" altLang="ru-RU" sz="2800" i="1">
                <a:latin typeface="Cambria" pitchFamily="18" charset="0"/>
                <a:sym typeface="Symbol" pitchFamily="18" charset="2"/>
              </a:rPr>
              <a:t>АА</a:t>
            </a:r>
            <a:r>
              <a:rPr lang="ru-RU" altLang="ru-RU" sz="2800" i="1" baseline="-25000">
                <a:latin typeface="Cambria" pitchFamily="18" charset="0"/>
                <a:sym typeface="Symbol" pitchFamily="18" charset="2"/>
              </a:rPr>
              <a:t>1</a:t>
            </a:r>
            <a:r>
              <a:rPr lang="ru-RU" altLang="ru-RU" sz="2800" i="1">
                <a:latin typeface="Cambria" pitchFamily="18" charset="0"/>
                <a:sym typeface="Symbol" pitchFamily="18" charset="2"/>
              </a:rPr>
              <a:t>=53, ВС=4, </a:t>
            </a:r>
            <a:r>
              <a:rPr lang="en-US" altLang="ru-RU" sz="2800" i="1">
                <a:latin typeface="Cambria" pitchFamily="18" charset="0"/>
                <a:sym typeface="Symbol" pitchFamily="18" charset="2"/>
              </a:rPr>
              <a:t>AD=14, </a:t>
            </a:r>
            <a:r>
              <a:rPr lang="ru-RU" altLang="ru-RU" sz="2800" i="1">
                <a:latin typeface="Cambria" pitchFamily="18" charset="0"/>
                <a:sym typeface="Symbol" pitchFamily="18" charset="2"/>
              </a:rPr>
              <a:t></a:t>
            </a:r>
            <a:r>
              <a:rPr lang="en-US" altLang="ru-RU" sz="2800" i="1">
                <a:latin typeface="Cambria" pitchFamily="18" charset="0"/>
                <a:sym typeface="Symbol" pitchFamily="18" charset="2"/>
              </a:rPr>
              <a:t>ACA</a:t>
            </a:r>
            <a:r>
              <a:rPr lang="ru-RU" altLang="ru-RU" sz="2800" i="1" baseline="-25000">
                <a:latin typeface="Cambria" pitchFamily="18" charset="0"/>
                <a:sym typeface="Symbol" pitchFamily="18" charset="2"/>
              </a:rPr>
              <a:t>1</a:t>
            </a:r>
            <a:r>
              <a:rPr lang="en-US" altLang="ru-RU" sz="2800" i="1" baseline="-25000">
                <a:latin typeface="Cambria" pitchFamily="18" charset="0"/>
                <a:sym typeface="Symbol" pitchFamily="18" charset="2"/>
              </a:rPr>
              <a:t> </a:t>
            </a:r>
            <a:r>
              <a:rPr lang="ru-RU" altLang="ru-RU" sz="2800" i="1">
                <a:latin typeface="Cambria" pitchFamily="18" charset="0"/>
                <a:sym typeface="Symbol" pitchFamily="18" charset="2"/>
              </a:rPr>
              <a:t>=</a:t>
            </a:r>
            <a:r>
              <a:rPr lang="en-US" altLang="ru-RU" sz="2800" i="1">
                <a:latin typeface="Cambria" pitchFamily="18" charset="0"/>
                <a:sym typeface="Symbol" pitchFamily="18" charset="2"/>
              </a:rPr>
              <a:t>30</a:t>
            </a:r>
            <a:r>
              <a:rPr lang="en-US" altLang="ru-RU" sz="2800" i="1" baseline="30000">
                <a:latin typeface="Cambria" pitchFamily="18" charset="0"/>
                <a:sym typeface="Symbol" pitchFamily="18" charset="2"/>
              </a:rPr>
              <a:t>0</a:t>
            </a:r>
            <a:r>
              <a:rPr lang="en-US" altLang="ru-RU" sz="2800" i="1">
                <a:latin typeface="Cambria" pitchFamily="18" charset="0"/>
                <a:sym typeface="Symbol" pitchFamily="18" charset="2"/>
              </a:rPr>
              <a:t>.</a:t>
            </a:r>
            <a:endParaRPr lang="ru-RU" altLang="ru-RU" sz="2800" i="1">
              <a:latin typeface="Cambria" pitchFamily="18" charset="0"/>
              <a:sym typeface="Symbol" pitchFamily="18" charset="2"/>
            </a:endParaRPr>
          </a:p>
          <a:p>
            <a:pPr eaLnBrk="1" hangingPunct="1">
              <a:spcBef>
                <a:spcPct val="30000"/>
              </a:spcBef>
            </a:pPr>
            <a:r>
              <a:rPr lang="ru-RU" altLang="ru-RU" sz="2800" i="1">
                <a:latin typeface="Cambria" pitchFamily="18" charset="0"/>
                <a:sym typeface="Symbol" pitchFamily="18" charset="2"/>
              </a:rPr>
              <a:t>Найти </a:t>
            </a:r>
            <a:r>
              <a:rPr lang="en-US" altLang="ru-RU" sz="2800" i="1">
                <a:latin typeface="Cambria" pitchFamily="18" charset="0"/>
                <a:sym typeface="Symbol" pitchFamily="18" charset="2"/>
              </a:rPr>
              <a:t>S</a:t>
            </a:r>
            <a:r>
              <a:rPr lang="ru-RU" altLang="ru-RU" sz="2800" i="1" baseline="-25000">
                <a:latin typeface="Cambria" pitchFamily="18" charset="0"/>
                <a:sym typeface="Symbol" pitchFamily="18" charset="2"/>
              </a:rPr>
              <a:t>бок</a:t>
            </a:r>
            <a:r>
              <a:rPr lang="ru-RU" altLang="ru-RU" sz="2800" i="1">
                <a:latin typeface="Cambria" pitchFamily="18" charset="0"/>
                <a:sym typeface="Symbol" pitchFamily="18" charset="2"/>
              </a:rPr>
              <a:t>, </a:t>
            </a:r>
            <a:r>
              <a:rPr lang="en-US" altLang="ru-RU" sz="2800" i="1">
                <a:latin typeface="Cambria" pitchFamily="18" charset="0"/>
                <a:sym typeface="Symbol" pitchFamily="18" charset="2"/>
              </a:rPr>
              <a:t>S</a:t>
            </a:r>
            <a:r>
              <a:rPr lang="ru-RU" altLang="ru-RU" sz="2800" i="1" baseline="-25000">
                <a:latin typeface="Cambria" pitchFamily="18" charset="0"/>
                <a:sym typeface="Symbol" pitchFamily="18" charset="2"/>
              </a:rPr>
              <a:t>пол</a:t>
            </a:r>
          </a:p>
        </p:txBody>
      </p:sp>
      <p:grpSp>
        <p:nvGrpSpPr>
          <p:cNvPr id="67599" name="Group 60"/>
          <p:cNvGrpSpPr>
            <a:grpSpLocks/>
          </p:cNvGrpSpPr>
          <p:nvPr/>
        </p:nvGrpSpPr>
        <p:grpSpPr bwMode="auto">
          <a:xfrm>
            <a:off x="971550" y="2565400"/>
            <a:ext cx="2376488" cy="3313113"/>
            <a:chOff x="3696" y="1434"/>
            <a:chExt cx="1497" cy="2087"/>
          </a:xfrm>
        </p:grpSpPr>
        <p:sp>
          <p:nvSpPr>
            <p:cNvPr id="67614" name="AutoShape 52"/>
            <p:cNvSpPr>
              <a:spLocks noChangeArrowheads="1"/>
            </p:cNvSpPr>
            <p:nvPr/>
          </p:nvSpPr>
          <p:spPr bwMode="auto">
            <a:xfrm rot="10800000">
              <a:off x="3696" y="1434"/>
              <a:ext cx="1497" cy="40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2 w 21600"/>
                <a:gd name="T13" fmla="*/ 4500 h 21600"/>
                <a:gd name="T14" fmla="*/ 17098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tx1"/>
              </a:solidFill>
              <a:miter lim="800000"/>
              <a:headEnd/>
              <a:tailEnd/>
            </a:ln>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7615" name="AutoShape 53"/>
            <p:cNvSpPr>
              <a:spLocks noChangeArrowheads="1"/>
            </p:cNvSpPr>
            <p:nvPr/>
          </p:nvSpPr>
          <p:spPr bwMode="auto">
            <a:xfrm rot="10800000">
              <a:off x="3696" y="3113"/>
              <a:ext cx="1497" cy="40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2 w 21600"/>
                <a:gd name="T13" fmla="*/ 4500 h 21600"/>
                <a:gd name="T14" fmla="*/ 17098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tx1"/>
              </a:solidFill>
              <a:prstDash val="dash"/>
              <a:miter lim="800000"/>
              <a:headEnd/>
              <a:tailEnd/>
            </a:ln>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7616" name="Line 55"/>
            <p:cNvSpPr>
              <a:spLocks noChangeShapeType="1"/>
            </p:cNvSpPr>
            <p:nvPr/>
          </p:nvSpPr>
          <p:spPr bwMode="auto">
            <a:xfrm>
              <a:off x="3696" y="1842"/>
              <a:ext cx="0" cy="16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7617" name="Line 57"/>
            <p:cNvSpPr>
              <a:spLocks noChangeShapeType="1"/>
            </p:cNvSpPr>
            <p:nvPr/>
          </p:nvSpPr>
          <p:spPr bwMode="auto">
            <a:xfrm>
              <a:off x="5193" y="1842"/>
              <a:ext cx="0" cy="16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7618" name="Line 58"/>
            <p:cNvSpPr>
              <a:spLocks noChangeShapeType="1"/>
            </p:cNvSpPr>
            <p:nvPr/>
          </p:nvSpPr>
          <p:spPr bwMode="auto">
            <a:xfrm>
              <a:off x="4077" y="1435"/>
              <a:ext cx="0" cy="1679"/>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7619" name="Line 59"/>
            <p:cNvSpPr>
              <a:spLocks noChangeShapeType="1"/>
            </p:cNvSpPr>
            <p:nvPr/>
          </p:nvSpPr>
          <p:spPr bwMode="auto">
            <a:xfrm>
              <a:off x="4803" y="1434"/>
              <a:ext cx="0" cy="1679"/>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67600" name="Line 37"/>
          <p:cNvSpPr>
            <a:spLocks noChangeShapeType="1"/>
          </p:cNvSpPr>
          <p:nvPr/>
        </p:nvSpPr>
        <p:spPr bwMode="auto">
          <a:xfrm>
            <a:off x="971550" y="5891213"/>
            <a:ext cx="2376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nvGrpSpPr>
          <p:cNvPr id="67601" name="Group 60"/>
          <p:cNvGrpSpPr>
            <a:grpSpLocks/>
          </p:cNvGrpSpPr>
          <p:nvPr/>
        </p:nvGrpSpPr>
        <p:grpSpPr bwMode="auto">
          <a:xfrm>
            <a:off x="971550" y="2565400"/>
            <a:ext cx="2376488" cy="3313113"/>
            <a:chOff x="3696" y="1434"/>
            <a:chExt cx="1497" cy="2087"/>
          </a:xfrm>
        </p:grpSpPr>
        <p:sp>
          <p:nvSpPr>
            <p:cNvPr id="67608" name="AutoShape 52"/>
            <p:cNvSpPr>
              <a:spLocks noChangeArrowheads="1"/>
            </p:cNvSpPr>
            <p:nvPr/>
          </p:nvSpPr>
          <p:spPr bwMode="auto">
            <a:xfrm rot="10800000">
              <a:off x="3696" y="1434"/>
              <a:ext cx="1497" cy="40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2 w 21600"/>
                <a:gd name="T13" fmla="*/ 4500 h 21600"/>
                <a:gd name="T14" fmla="*/ 17098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19050">
              <a:solidFill>
                <a:schemeClr val="tx1"/>
              </a:solidFill>
              <a:miter lim="800000"/>
              <a:headEnd/>
              <a:tailEnd/>
            </a:ln>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7609" name="AutoShape 53"/>
            <p:cNvSpPr>
              <a:spLocks noChangeArrowheads="1"/>
            </p:cNvSpPr>
            <p:nvPr/>
          </p:nvSpPr>
          <p:spPr bwMode="auto">
            <a:xfrm rot="10800000">
              <a:off x="3696" y="3113"/>
              <a:ext cx="1497" cy="40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2 w 21600"/>
                <a:gd name="T13" fmla="*/ 4500 h 21600"/>
                <a:gd name="T14" fmla="*/ 17098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19050">
              <a:solidFill>
                <a:schemeClr val="tx1"/>
              </a:solidFill>
              <a:prstDash val="dash"/>
              <a:miter lim="800000"/>
              <a:headEnd/>
              <a:tailEnd/>
            </a:ln>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7610" name="Line 55"/>
            <p:cNvSpPr>
              <a:spLocks noChangeShapeType="1"/>
            </p:cNvSpPr>
            <p:nvPr/>
          </p:nvSpPr>
          <p:spPr bwMode="auto">
            <a:xfrm>
              <a:off x="3696" y="1842"/>
              <a:ext cx="0" cy="167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7611" name="Line 57"/>
            <p:cNvSpPr>
              <a:spLocks noChangeShapeType="1"/>
            </p:cNvSpPr>
            <p:nvPr/>
          </p:nvSpPr>
          <p:spPr bwMode="auto">
            <a:xfrm>
              <a:off x="5193" y="1842"/>
              <a:ext cx="0" cy="167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7612" name="Line 58"/>
            <p:cNvSpPr>
              <a:spLocks noChangeShapeType="1"/>
            </p:cNvSpPr>
            <p:nvPr/>
          </p:nvSpPr>
          <p:spPr bwMode="auto">
            <a:xfrm>
              <a:off x="4077" y="1435"/>
              <a:ext cx="0" cy="1679"/>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7613" name="Line 59"/>
            <p:cNvSpPr>
              <a:spLocks noChangeShapeType="1"/>
            </p:cNvSpPr>
            <p:nvPr/>
          </p:nvSpPr>
          <p:spPr bwMode="auto">
            <a:xfrm>
              <a:off x="4803" y="1434"/>
              <a:ext cx="0" cy="1679"/>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sp>
        <p:nvSpPr>
          <p:cNvPr id="67602" name="Line 45"/>
          <p:cNvSpPr>
            <a:spLocks noChangeShapeType="1"/>
          </p:cNvSpPr>
          <p:nvPr/>
        </p:nvSpPr>
        <p:spPr bwMode="auto">
          <a:xfrm>
            <a:off x="971550" y="5891213"/>
            <a:ext cx="2376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7603" name="Text Box 24"/>
          <p:cNvSpPr txBox="1">
            <a:spLocks noChangeArrowheads="1"/>
          </p:cNvSpPr>
          <p:nvPr/>
        </p:nvSpPr>
        <p:spPr bwMode="auto">
          <a:xfrm>
            <a:off x="323850" y="4149725"/>
            <a:ext cx="76041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5</a:t>
            </a:r>
            <a:r>
              <a:rPr lang="en-US" altLang="zh-CN" sz="2800">
                <a:latin typeface="Times New Roman" charset="0"/>
                <a:ea typeface="SimSun" pitchFamily="2" charset="-122"/>
                <a:sym typeface="Symbol" pitchFamily="18" charset="2"/>
              </a:rPr>
              <a:t>3</a:t>
            </a:r>
            <a:endParaRPr lang="en-US" altLang="ru-RU" sz="2800">
              <a:sym typeface="Symbol" pitchFamily="18" charset="2"/>
            </a:endParaRPr>
          </a:p>
        </p:txBody>
      </p:sp>
      <p:sp>
        <p:nvSpPr>
          <p:cNvPr id="67604" name="Line 47"/>
          <p:cNvSpPr>
            <a:spLocks noChangeShapeType="1"/>
          </p:cNvSpPr>
          <p:nvPr/>
        </p:nvSpPr>
        <p:spPr bwMode="auto">
          <a:xfrm>
            <a:off x="971550" y="3213100"/>
            <a:ext cx="1800225" cy="2016125"/>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7605" name="Line 48"/>
          <p:cNvSpPr>
            <a:spLocks noChangeShapeType="1"/>
          </p:cNvSpPr>
          <p:nvPr/>
        </p:nvSpPr>
        <p:spPr bwMode="auto">
          <a:xfrm flipH="1">
            <a:off x="971550" y="5229225"/>
            <a:ext cx="1728788" cy="64770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7606" name="AutoShape 50"/>
          <p:cNvSpPr>
            <a:spLocks/>
          </p:cNvSpPr>
          <p:nvPr/>
        </p:nvSpPr>
        <p:spPr bwMode="auto">
          <a:xfrm rot="-10077914">
            <a:off x="2339975" y="4868863"/>
            <a:ext cx="142875" cy="431800"/>
          </a:xfrm>
          <a:prstGeom prst="rightBracket">
            <a:avLst>
              <a:gd name="adj" fmla="val 151111"/>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7607" name="Text Box 24"/>
          <p:cNvSpPr txBox="1">
            <a:spLocks noChangeArrowheads="1"/>
          </p:cNvSpPr>
          <p:nvPr/>
        </p:nvSpPr>
        <p:spPr bwMode="auto">
          <a:xfrm>
            <a:off x="1835150" y="4724400"/>
            <a:ext cx="76041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sym typeface="Symbol" pitchFamily="18" charset="2"/>
              </a:rPr>
              <a:t>30</a:t>
            </a:r>
            <a:r>
              <a:rPr lang="en-US" altLang="zh-CN" sz="2800" baseline="30000">
                <a:latin typeface="Times New Roman" charset="0"/>
                <a:ea typeface="SimSun" pitchFamily="2" charset="-122"/>
                <a:sym typeface="Symbol" pitchFamily="18" charset="2"/>
              </a:rPr>
              <a:t>0</a:t>
            </a:r>
            <a:endParaRPr lang="en-US" altLang="ru-RU" sz="2800">
              <a:sym typeface="Symbol" pitchFamily="18" charset="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r>
              <a:rPr lang="en-US" altLang="ru-RU" smtClean="0"/>
              <a:t> </a:t>
            </a:r>
            <a:r>
              <a:rPr lang="ru-RU" altLang="ru-RU" smtClean="0"/>
              <a:t>Призма.</a:t>
            </a:r>
          </a:p>
        </p:txBody>
      </p:sp>
      <p:sp>
        <p:nvSpPr>
          <p:cNvPr id="6861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8612"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№3</a:t>
            </a:r>
          </a:p>
        </p:txBody>
      </p:sp>
      <p:sp>
        <p:nvSpPr>
          <p:cNvPr id="3" name="Rectangle 3"/>
          <p:cNvSpPr>
            <a:spLocks noChangeArrowheads="1"/>
          </p:cNvSpPr>
          <p:nvPr/>
        </p:nvSpPr>
        <p:spPr bwMode="auto">
          <a:xfrm>
            <a:off x="4716463" y="2565400"/>
            <a:ext cx="41148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spcAft>
                <a:spcPct val="10000"/>
              </a:spcAft>
            </a:pPr>
            <a:r>
              <a:rPr lang="ru-RU" altLang="ru-RU" sz="2800" i="1">
                <a:latin typeface="Cambria" pitchFamily="18" charset="0"/>
              </a:rPr>
              <a:t>Дано: </a:t>
            </a:r>
            <a:r>
              <a:rPr lang="en-US" altLang="ru-RU" sz="2800" i="1">
                <a:latin typeface="Cambria" pitchFamily="18" charset="0"/>
              </a:rPr>
              <a:t>ABCA</a:t>
            </a:r>
            <a:r>
              <a:rPr lang="en-US" altLang="ru-RU" sz="2800" i="1" baseline="-25000">
                <a:latin typeface="Cambria" pitchFamily="18" charset="0"/>
              </a:rPr>
              <a:t>1</a:t>
            </a:r>
            <a:r>
              <a:rPr lang="en-US" altLang="ru-RU" sz="2800" i="1">
                <a:latin typeface="Cambria" pitchFamily="18" charset="0"/>
              </a:rPr>
              <a:t>B</a:t>
            </a:r>
            <a:r>
              <a:rPr lang="en-US" altLang="ru-RU" sz="2800" i="1" baseline="-25000">
                <a:latin typeface="Cambria" pitchFamily="18" charset="0"/>
              </a:rPr>
              <a:t>1</a:t>
            </a:r>
            <a:r>
              <a:rPr lang="en-US" altLang="ru-RU" sz="2800" i="1">
                <a:latin typeface="Cambria" pitchFamily="18" charset="0"/>
              </a:rPr>
              <a:t>C</a:t>
            </a:r>
            <a:r>
              <a:rPr lang="en-US" altLang="ru-RU" sz="2800" i="1" baseline="-25000">
                <a:latin typeface="Cambria" pitchFamily="18" charset="0"/>
              </a:rPr>
              <a:t>1</a:t>
            </a:r>
            <a:r>
              <a:rPr lang="en-US" altLang="ru-RU" sz="2800" i="1">
                <a:latin typeface="Cambria" pitchFamily="18" charset="0"/>
              </a:rPr>
              <a:t> – </a:t>
            </a:r>
            <a:r>
              <a:rPr lang="ru-RU" altLang="ru-RU" sz="2800" i="1">
                <a:latin typeface="Cambria" pitchFamily="18" charset="0"/>
              </a:rPr>
              <a:t>наклонная призма</a:t>
            </a:r>
            <a:r>
              <a:rPr lang="ru-RU" altLang="ru-RU" sz="2800" i="1">
                <a:latin typeface="Cambria" pitchFamily="18" charset="0"/>
                <a:sym typeface="Symbol" pitchFamily="18" charset="2"/>
              </a:rPr>
              <a:t>, </a:t>
            </a:r>
            <a:r>
              <a:rPr lang="en-US" altLang="ru-RU" sz="2800" i="1">
                <a:latin typeface="Cambria" pitchFamily="18" charset="0"/>
                <a:sym typeface="Symbol" pitchFamily="18" charset="2"/>
              </a:rPr>
              <a:t>ABC</a:t>
            </a:r>
            <a:r>
              <a:rPr lang="ru-RU" altLang="ru-RU" sz="2800" i="1">
                <a:latin typeface="Cambria" pitchFamily="18" charset="0"/>
                <a:sym typeface="Symbol" pitchFamily="18" charset="2"/>
              </a:rPr>
              <a:t>-правильный,</a:t>
            </a:r>
            <a:br>
              <a:rPr lang="ru-RU" altLang="ru-RU" sz="2800" i="1">
                <a:latin typeface="Cambria" pitchFamily="18" charset="0"/>
                <a:sym typeface="Symbol" pitchFamily="18" charset="2"/>
              </a:rPr>
            </a:br>
            <a:r>
              <a:rPr lang="ru-RU" altLang="ru-RU" sz="2800" i="1">
                <a:latin typeface="Cambria" pitchFamily="18" charset="0"/>
                <a:sym typeface="Symbol" pitchFamily="18" charset="2"/>
              </a:rPr>
              <a:t>АВ=4, АА</a:t>
            </a:r>
            <a:r>
              <a:rPr lang="ru-RU" altLang="ru-RU" sz="2800" i="1" baseline="-25000">
                <a:latin typeface="Cambria" pitchFamily="18" charset="0"/>
                <a:sym typeface="Symbol" pitchFamily="18" charset="2"/>
              </a:rPr>
              <a:t>1</a:t>
            </a:r>
            <a:r>
              <a:rPr lang="ru-RU" altLang="ru-RU" sz="2800" i="1">
                <a:latin typeface="Cambria" pitchFamily="18" charset="0"/>
                <a:sym typeface="Symbol" pitchFamily="18" charset="2"/>
              </a:rPr>
              <a:t>=5, </a:t>
            </a:r>
            <a:r>
              <a:rPr lang="en-US" altLang="ru-RU" sz="2800" i="1">
                <a:latin typeface="Cambria" pitchFamily="18" charset="0"/>
                <a:sym typeface="Symbol" pitchFamily="18" charset="2"/>
              </a:rPr>
              <a:t>BB</a:t>
            </a:r>
            <a:r>
              <a:rPr lang="en-US" altLang="ru-RU" sz="2800" i="1" baseline="-25000">
                <a:latin typeface="Cambria" pitchFamily="18" charset="0"/>
                <a:sym typeface="Symbol" pitchFamily="18" charset="2"/>
              </a:rPr>
              <a:t>1</a:t>
            </a:r>
            <a:r>
              <a:rPr lang="en-US" altLang="ru-RU" sz="2800" i="1">
                <a:latin typeface="Cambria" pitchFamily="18" charset="0"/>
                <a:sym typeface="Symbol" pitchFamily="18" charset="2"/>
              </a:rPr>
              <a:t>C= </a:t>
            </a:r>
            <a:r>
              <a:rPr lang="ru-RU" altLang="ru-RU" sz="2800" i="1">
                <a:latin typeface="Cambria" pitchFamily="18" charset="0"/>
                <a:sym typeface="Symbol" pitchFamily="18" charset="2"/>
              </a:rPr>
              <a:t>=</a:t>
            </a:r>
            <a:r>
              <a:rPr lang="en-US" altLang="ru-RU" sz="2800" i="1">
                <a:latin typeface="Cambria" pitchFamily="18" charset="0"/>
                <a:sym typeface="Symbol" pitchFamily="18" charset="2"/>
              </a:rPr>
              <a:t>BB</a:t>
            </a:r>
            <a:r>
              <a:rPr lang="en-US" altLang="ru-RU" sz="2800" i="1" baseline="-25000">
                <a:latin typeface="Cambria" pitchFamily="18" charset="0"/>
                <a:sym typeface="Symbol" pitchFamily="18" charset="2"/>
              </a:rPr>
              <a:t>1</a:t>
            </a:r>
            <a:r>
              <a:rPr lang="en-US" altLang="ru-RU" sz="2800" i="1">
                <a:latin typeface="Cambria" pitchFamily="18" charset="0"/>
                <a:sym typeface="Symbol" pitchFamily="18" charset="2"/>
              </a:rPr>
              <a:t>A=60</a:t>
            </a:r>
            <a:r>
              <a:rPr lang="en-US" altLang="ru-RU" sz="2800" i="1" baseline="30000">
                <a:latin typeface="Cambria" pitchFamily="18" charset="0"/>
                <a:sym typeface="Symbol" pitchFamily="18" charset="2"/>
              </a:rPr>
              <a:t>0</a:t>
            </a:r>
            <a:r>
              <a:rPr lang="ru-RU" altLang="ru-RU" sz="2800" i="1">
                <a:latin typeface="Cambria" pitchFamily="18" charset="0"/>
                <a:sym typeface="Symbol" pitchFamily="18" charset="2"/>
              </a:rPr>
              <a:t>.</a:t>
            </a:r>
            <a:endParaRPr lang="ru-RU" altLang="ru-RU" sz="2800" i="1" baseline="30000">
              <a:latin typeface="Cambria" pitchFamily="18" charset="0"/>
              <a:sym typeface="Symbol" pitchFamily="18" charset="2"/>
            </a:endParaRPr>
          </a:p>
          <a:p>
            <a:pPr eaLnBrk="1" hangingPunct="1">
              <a:spcBef>
                <a:spcPct val="30000"/>
              </a:spcBef>
              <a:spcAft>
                <a:spcPct val="10000"/>
              </a:spcAft>
            </a:pPr>
            <a:r>
              <a:rPr lang="ru-RU" altLang="ru-RU" sz="2800" i="1">
                <a:latin typeface="Cambria" pitchFamily="18" charset="0"/>
                <a:sym typeface="Symbol" pitchFamily="18" charset="2"/>
              </a:rPr>
              <a:t>Найти </a:t>
            </a:r>
            <a:r>
              <a:rPr lang="en-US" altLang="ru-RU" sz="2800" i="1">
                <a:latin typeface="Cambria" pitchFamily="18" charset="0"/>
                <a:sym typeface="Symbol" pitchFamily="18" charset="2"/>
              </a:rPr>
              <a:t>S</a:t>
            </a:r>
            <a:r>
              <a:rPr lang="ru-RU" altLang="ru-RU" sz="2800" i="1" baseline="-25000">
                <a:latin typeface="Cambria" pitchFamily="18" charset="0"/>
                <a:sym typeface="Symbol" pitchFamily="18" charset="2"/>
              </a:rPr>
              <a:t>бок</a:t>
            </a:r>
            <a:r>
              <a:rPr lang="ru-RU" altLang="ru-RU" sz="2800" i="1">
                <a:latin typeface="Cambria" pitchFamily="18" charset="0"/>
                <a:sym typeface="Symbol" pitchFamily="18" charset="2"/>
              </a:rPr>
              <a:t>, </a:t>
            </a:r>
            <a:r>
              <a:rPr lang="en-US" altLang="ru-RU" sz="2800" i="1">
                <a:latin typeface="Cambria" pitchFamily="18" charset="0"/>
                <a:sym typeface="Symbol" pitchFamily="18" charset="2"/>
              </a:rPr>
              <a:t>S</a:t>
            </a:r>
            <a:r>
              <a:rPr lang="ru-RU" altLang="ru-RU" sz="2800" i="1" baseline="-25000">
                <a:latin typeface="Cambria" pitchFamily="18" charset="0"/>
                <a:sym typeface="Symbol" pitchFamily="18" charset="2"/>
              </a:rPr>
              <a:t>пол</a:t>
            </a:r>
          </a:p>
        </p:txBody>
      </p:sp>
      <p:sp>
        <p:nvSpPr>
          <p:cNvPr id="68614" name="TextBox 21"/>
          <p:cNvSpPr txBox="1">
            <a:spLocks noChangeArrowheads="1"/>
          </p:cNvSpPr>
          <p:nvPr/>
        </p:nvSpPr>
        <p:spPr bwMode="auto">
          <a:xfrm>
            <a:off x="1928813" y="4214813"/>
            <a:ext cx="428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4</a:t>
            </a:r>
          </a:p>
        </p:txBody>
      </p:sp>
      <p:sp>
        <p:nvSpPr>
          <p:cNvPr id="68615" name="TextBox 22"/>
          <p:cNvSpPr txBox="1">
            <a:spLocks noChangeArrowheads="1"/>
          </p:cNvSpPr>
          <p:nvPr/>
        </p:nvSpPr>
        <p:spPr bwMode="auto">
          <a:xfrm>
            <a:off x="2916238" y="3357563"/>
            <a:ext cx="4286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5</a:t>
            </a:r>
          </a:p>
        </p:txBody>
      </p:sp>
      <p:sp>
        <p:nvSpPr>
          <p:cNvPr id="68616" name="Text Box 24"/>
          <p:cNvSpPr txBox="1">
            <a:spLocks noChangeArrowheads="1"/>
          </p:cNvSpPr>
          <p:nvPr/>
        </p:nvSpPr>
        <p:spPr bwMode="auto">
          <a:xfrm>
            <a:off x="554038" y="4352925"/>
            <a:ext cx="6667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68617" name="Text Box 25"/>
          <p:cNvSpPr txBox="1">
            <a:spLocks noChangeArrowheads="1"/>
          </p:cNvSpPr>
          <p:nvPr/>
        </p:nvSpPr>
        <p:spPr bwMode="auto">
          <a:xfrm>
            <a:off x="179388" y="2276475"/>
            <a:ext cx="66516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68618" name="Text Box 26"/>
          <p:cNvSpPr txBox="1">
            <a:spLocks noChangeArrowheads="1"/>
          </p:cNvSpPr>
          <p:nvPr/>
        </p:nvSpPr>
        <p:spPr bwMode="auto">
          <a:xfrm>
            <a:off x="3122613" y="2420938"/>
            <a:ext cx="66516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68619" name="Text Box 27"/>
          <p:cNvSpPr txBox="1">
            <a:spLocks noChangeArrowheads="1"/>
          </p:cNvSpPr>
          <p:nvPr/>
        </p:nvSpPr>
        <p:spPr bwMode="auto">
          <a:xfrm>
            <a:off x="1096963" y="3375025"/>
            <a:ext cx="66675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68620" name="Text Box 28"/>
          <p:cNvSpPr txBox="1">
            <a:spLocks noChangeArrowheads="1"/>
          </p:cNvSpPr>
          <p:nvPr/>
        </p:nvSpPr>
        <p:spPr bwMode="auto">
          <a:xfrm>
            <a:off x="1473200" y="5219700"/>
            <a:ext cx="50800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68621" name="Text Box 30"/>
          <p:cNvSpPr txBox="1">
            <a:spLocks noChangeArrowheads="1"/>
          </p:cNvSpPr>
          <p:nvPr/>
        </p:nvSpPr>
        <p:spPr bwMode="auto">
          <a:xfrm>
            <a:off x="3187700" y="4346575"/>
            <a:ext cx="665163"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68622" name="AutoShape 16"/>
          <p:cNvSpPr>
            <a:spLocks noChangeArrowheads="1"/>
          </p:cNvSpPr>
          <p:nvPr/>
        </p:nvSpPr>
        <p:spPr bwMode="auto">
          <a:xfrm rot="10800000">
            <a:off x="468313" y="2781300"/>
            <a:ext cx="2284412" cy="749300"/>
          </a:xfrm>
          <a:prstGeom prst="triangle">
            <a:avLst>
              <a:gd name="adj" fmla="val 73046"/>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8623" name="AutoShape 17"/>
          <p:cNvSpPr>
            <a:spLocks noChangeArrowheads="1"/>
          </p:cNvSpPr>
          <p:nvPr/>
        </p:nvSpPr>
        <p:spPr bwMode="auto">
          <a:xfrm rot="10800000">
            <a:off x="965200" y="4533900"/>
            <a:ext cx="2284413" cy="749300"/>
          </a:xfrm>
          <a:prstGeom prst="triangle">
            <a:avLst>
              <a:gd name="adj" fmla="val 73046"/>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68624" name="AutoShape 18"/>
          <p:cNvCxnSpPr>
            <a:cxnSpLocks noChangeShapeType="1"/>
            <a:stCxn id="68622" idx="4"/>
            <a:endCxn id="68623" idx="4"/>
          </p:cNvCxnSpPr>
          <p:nvPr/>
        </p:nvCxnSpPr>
        <p:spPr bwMode="auto">
          <a:xfrm>
            <a:off x="468313" y="2781300"/>
            <a:ext cx="496887" cy="17526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8625" name="AutoShape 19"/>
          <p:cNvCxnSpPr>
            <a:cxnSpLocks noChangeShapeType="1"/>
            <a:stCxn id="68622" idx="0"/>
            <a:endCxn id="68623" idx="0"/>
          </p:cNvCxnSpPr>
          <p:nvPr/>
        </p:nvCxnSpPr>
        <p:spPr bwMode="auto">
          <a:xfrm>
            <a:off x="1084263" y="3530600"/>
            <a:ext cx="496887" cy="17526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8626" name="AutoShape 20"/>
          <p:cNvCxnSpPr>
            <a:cxnSpLocks noChangeShapeType="1"/>
            <a:stCxn id="68622" idx="2"/>
            <a:endCxn id="68623" idx="2"/>
          </p:cNvCxnSpPr>
          <p:nvPr/>
        </p:nvCxnSpPr>
        <p:spPr bwMode="auto">
          <a:xfrm>
            <a:off x="2754313" y="2781300"/>
            <a:ext cx="496887" cy="17526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8627" name="AutoShape 21"/>
          <p:cNvCxnSpPr>
            <a:cxnSpLocks noChangeShapeType="1"/>
            <a:stCxn id="68623" idx="4"/>
            <a:endCxn id="68623" idx="0"/>
          </p:cNvCxnSpPr>
          <p:nvPr/>
        </p:nvCxnSpPr>
        <p:spPr bwMode="auto">
          <a:xfrm>
            <a:off x="966788" y="4535488"/>
            <a:ext cx="615950" cy="7493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68628" name="AutoShape 22"/>
          <p:cNvSpPr>
            <a:spLocks/>
          </p:cNvSpPr>
          <p:nvPr/>
        </p:nvSpPr>
        <p:spPr bwMode="auto">
          <a:xfrm rot="905786" flipH="1">
            <a:off x="2843213" y="4076700"/>
            <a:ext cx="215900" cy="576263"/>
          </a:xfrm>
          <a:prstGeom prst="rightBracket">
            <a:avLst>
              <a:gd name="adj" fmla="val 133456"/>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8629" name="TextBox 22"/>
          <p:cNvSpPr txBox="1">
            <a:spLocks noChangeArrowheads="1"/>
          </p:cNvSpPr>
          <p:nvPr/>
        </p:nvSpPr>
        <p:spPr bwMode="auto">
          <a:xfrm>
            <a:off x="2411413" y="3933825"/>
            <a:ext cx="6445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60</a:t>
            </a:r>
            <a:r>
              <a:rPr lang="ru-RU" altLang="ru-RU" baseline="30000"/>
              <a:t>0</a:t>
            </a:r>
            <a:endParaRPr lang="ru-RU" altLang="ru-RU"/>
          </a:p>
        </p:txBody>
      </p:sp>
      <p:sp>
        <p:nvSpPr>
          <p:cNvPr id="68630" name="TextBox 22"/>
          <p:cNvSpPr txBox="1">
            <a:spLocks noChangeArrowheads="1"/>
          </p:cNvSpPr>
          <p:nvPr/>
        </p:nvSpPr>
        <p:spPr bwMode="auto">
          <a:xfrm>
            <a:off x="2771775" y="4221163"/>
            <a:ext cx="644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60</a:t>
            </a:r>
            <a:r>
              <a:rPr lang="ru-RU" altLang="ru-RU" baseline="30000"/>
              <a:t>0</a:t>
            </a:r>
            <a:endParaRPr lang="ru-RU" altLang="ru-RU"/>
          </a:p>
        </p:txBody>
      </p:sp>
      <p:sp>
        <p:nvSpPr>
          <p:cNvPr id="68631" name="AutoShape 25"/>
          <p:cNvSpPr>
            <a:spLocks/>
          </p:cNvSpPr>
          <p:nvPr/>
        </p:nvSpPr>
        <p:spPr bwMode="auto">
          <a:xfrm rot="905786" flipH="1">
            <a:off x="2790825" y="3933825"/>
            <a:ext cx="215900" cy="576263"/>
          </a:xfrm>
          <a:prstGeom prst="rightBracket">
            <a:avLst>
              <a:gd name="adj" fmla="val 133456"/>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8632" name="Line 26"/>
          <p:cNvSpPr>
            <a:spLocks noChangeShapeType="1"/>
          </p:cNvSpPr>
          <p:nvPr/>
        </p:nvSpPr>
        <p:spPr bwMode="auto">
          <a:xfrm flipV="1">
            <a:off x="1577975" y="4513263"/>
            <a:ext cx="1698625" cy="7778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5"/>
          <p:cNvSpPr>
            <a:spLocks noGrp="1" noChangeArrowheads="1"/>
          </p:cNvSpPr>
          <p:nvPr>
            <p:ph type="title" idx="4294967295"/>
          </p:nvPr>
        </p:nvSpPr>
        <p:spPr>
          <a:xfrm>
            <a:off x="468313" y="260350"/>
            <a:ext cx="8229600" cy="1143000"/>
          </a:xfrm>
        </p:spPr>
        <p:txBody>
          <a:bodyPr/>
          <a:lstStyle/>
          <a:p>
            <a:pPr eaLnBrk="1" hangingPunct="1"/>
            <a:r>
              <a:rPr lang="ru-RU" altLang="ru-RU" smtClean="0">
                <a:latin typeface="Arial" charset="0"/>
              </a:rPr>
              <a:t>Решение задач</a:t>
            </a:r>
            <a:r>
              <a:rPr lang="ru-RU" altLang="ru-RU" smtClean="0"/>
              <a:t>.</a:t>
            </a:r>
            <a:r>
              <a:rPr lang="en-US" altLang="ru-RU" smtClean="0"/>
              <a:t> </a:t>
            </a:r>
            <a:r>
              <a:rPr lang="ru-RU" altLang="ru-RU" smtClean="0"/>
              <a:t>Призма.</a:t>
            </a:r>
          </a:p>
        </p:txBody>
      </p:sp>
      <p:sp>
        <p:nvSpPr>
          <p:cNvPr id="6963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9636"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9637"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№4</a:t>
            </a:r>
          </a:p>
        </p:txBody>
      </p:sp>
      <p:sp>
        <p:nvSpPr>
          <p:cNvPr id="3" name="Rectangle 3"/>
          <p:cNvSpPr>
            <a:spLocks noChangeArrowheads="1"/>
          </p:cNvSpPr>
          <p:nvPr/>
        </p:nvSpPr>
        <p:spPr bwMode="auto">
          <a:xfrm>
            <a:off x="4716463" y="2565400"/>
            <a:ext cx="41148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spcAft>
                <a:spcPct val="10000"/>
              </a:spcAft>
            </a:pPr>
            <a:r>
              <a:rPr lang="ru-RU" altLang="ru-RU" sz="2800" i="1">
                <a:latin typeface="Cambria" pitchFamily="18" charset="0"/>
              </a:rPr>
              <a:t>Дано: </a:t>
            </a:r>
            <a:r>
              <a:rPr lang="en-US" altLang="ru-RU" sz="2800" i="1">
                <a:latin typeface="Cambria" pitchFamily="18" charset="0"/>
              </a:rPr>
              <a:t>ABCDEFA</a:t>
            </a:r>
            <a:r>
              <a:rPr lang="en-US" altLang="ru-RU" sz="2800" i="1" baseline="-25000">
                <a:latin typeface="Cambria" pitchFamily="18" charset="0"/>
              </a:rPr>
              <a:t>1</a:t>
            </a:r>
            <a:r>
              <a:rPr lang="en-US" altLang="ru-RU" sz="2800" i="1">
                <a:latin typeface="Cambria" pitchFamily="18" charset="0"/>
              </a:rPr>
              <a:t>B</a:t>
            </a:r>
            <a:r>
              <a:rPr lang="en-US" altLang="ru-RU" sz="2800" i="1" baseline="-25000">
                <a:latin typeface="Cambria" pitchFamily="18" charset="0"/>
              </a:rPr>
              <a:t>1</a:t>
            </a:r>
            <a:r>
              <a:rPr lang="en-US" altLang="ru-RU" sz="2800" i="1">
                <a:latin typeface="Cambria" pitchFamily="18" charset="0"/>
              </a:rPr>
              <a:t>C</a:t>
            </a:r>
            <a:r>
              <a:rPr lang="en-US" altLang="ru-RU" sz="2800" i="1" baseline="-25000">
                <a:latin typeface="Cambria" pitchFamily="18" charset="0"/>
              </a:rPr>
              <a:t>1</a:t>
            </a:r>
            <a:r>
              <a:rPr lang="en-US" altLang="ru-RU" sz="2800" i="1">
                <a:latin typeface="Cambria" pitchFamily="18" charset="0"/>
              </a:rPr>
              <a:t>D</a:t>
            </a:r>
            <a:r>
              <a:rPr lang="en-US" altLang="ru-RU" sz="2800" i="1" baseline="-25000">
                <a:latin typeface="Cambria" pitchFamily="18" charset="0"/>
              </a:rPr>
              <a:t>1</a:t>
            </a:r>
            <a:r>
              <a:rPr lang="en-US" altLang="ru-RU" sz="2800" i="1">
                <a:latin typeface="Cambria" pitchFamily="18" charset="0"/>
              </a:rPr>
              <a:t>E</a:t>
            </a:r>
            <a:r>
              <a:rPr lang="en-US" altLang="ru-RU" sz="2800" i="1" baseline="-25000">
                <a:latin typeface="Cambria" pitchFamily="18" charset="0"/>
              </a:rPr>
              <a:t>1</a:t>
            </a:r>
            <a:r>
              <a:rPr lang="en-US" altLang="ru-RU" sz="2800" i="1">
                <a:latin typeface="Cambria" pitchFamily="18" charset="0"/>
              </a:rPr>
              <a:t>F</a:t>
            </a:r>
            <a:r>
              <a:rPr lang="en-US" altLang="ru-RU" sz="2800" i="1" baseline="-25000">
                <a:latin typeface="Cambria" pitchFamily="18" charset="0"/>
              </a:rPr>
              <a:t>1</a:t>
            </a:r>
            <a:r>
              <a:rPr lang="en-US" altLang="ru-RU" sz="2800" i="1">
                <a:latin typeface="Cambria" pitchFamily="18" charset="0"/>
              </a:rPr>
              <a:t> – </a:t>
            </a:r>
            <a:r>
              <a:rPr lang="ru-RU" altLang="ru-RU" sz="2800" i="1">
                <a:latin typeface="Cambria" pitchFamily="18" charset="0"/>
              </a:rPr>
              <a:t>правильная призма</a:t>
            </a:r>
            <a:r>
              <a:rPr lang="ru-RU" altLang="ru-RU" sz="2800" i="1">
                <a:latin typeface="Cambria" pitchFamily="18" charset="0"/>
                <a:sym typeface="Symbol" pitchFamily="18" charset="2"/>
              </a:rPr>
              <a:t>,</a:t>
            </a:r>
            <a:br>
              <a:rPr lang="ru-RU" altLang="ru-RU" sz="2800" i="1">
                <a:latin typeface="Cambria" pitchFamily="18" charset="0"/>
                <a:sym typeface="Symbol" pitchFamily="18" charset="2"/>
              </a:rPr>
            </a:br>
            <a:r>
              <a:rPr lang="en-US" altLang="ru-RU" sz="2800" i="1">
                <a:latin typeface="Cambria" pitchFamily="18" charset="0"/>
                <a:sym typeface="Symbol" pitchFamily="18" charset="2"/>
              </a:rPr>
              <a:t>FD</a:t>
            </a:r>
            <a:r>
              <a:rPr lang="ru-RU" altLang="ru-RU" sz="2800" i="1">
                <a:latin typeface="Cambria" pitchFamily="18" charset="0"/>
                <a:sym typeface="Symbol" pitchFamily="18" charset="2"/>
              </a:rPr>
              <a:t>=</a:t>
            </a:r>
            <a:r>
              <a:rPr lang="en-US" altLang="ru-RU" sz="2800" i="1">
                <a:latin typeface="Cambria" pitchFamily="18" charset="0"/>
                <a:sym typeface="Symbol" pitchFamily="18" charset="2"/>
              </a:rPr>
              <a:t>83</a:t>
            </a:r>
            <a:r>
              <a:rPr lang="ru-RU" altLang="ru-RU" sz="2800" i="1">
                <a:latin typeface="Cambria" pitchFamily="18" charset="0"/>
                <a:sym typeface="Symbol" pitchFamily="18" charset="2"/>
              </a:rPr>
              <a:t>, </a:t>
            </a:r>
            <a:r>
              <a:rPr lang="en-US" altLang="ru-RU" sz="2800" i="1">
                <a:latin typeface="Cambria" pitchFamily="18" charset="0"/>
                <a:sym typeface="Symbol" pitchFamily="18" charset="2"/>
              </a:rPr>
              <a:t>F</a:t>
            </a:r>
            <a:r>
              <a:rPr lang="en-US" altLang="ru-RU" sz="2800" i="1" baseline="-25000">
                <a:latin typeface="Cambria" pitchFamily="18" charset="0"/>
                <a:sym typeface="Symbol" pitchFamily="18" charset="2"/>
              </a:rPr>
              <a:t>1</a:t>
            </a:r>
            <a:r>
              <a:rPr lang="en-US" altLang="ru-RU" sz="2800" i="1">
                <a:latin typeface="Cambria" pitchFamily="18" charset="0"/>
                <a:sym typeface="Symbol" pitchFamily="18" charset="2"/>
              </a:rPr>
              <a:t>DF=45</a:t>
            </a:r>
            <a:r>
              <a:rPr lang="en-US" altLang="ru-RU" sz="2800" i="1" baseline="30000">
                <a:latin typeface="Cambria" pitchFamily="18" charset="0"/>
                <a:sym typeface="Symbol" pitchFamily="18" charset="2"/>
              </a:rPr>
              <a:t>0</a:t>
            </a:r>
            <a:r>
              <a:rPr lang="ru-RU" altLang="ru-RU" sz="2800" i="1">
                <a:latin typeface="Cambria" pitchFamily="18" charset="0"/>
                <a:sym typeface="Symbol" pitchFamily="18" charset="2"/>
              </a:rPr>
              <a:t>.</a:t>
            </a:r>
            <a:endParaRPr lang="ru-RU" altLang="ru-RU" sz="2800" i="1" baseline="30000">
              <a:latin typeface="Cambria" pitchFamily="18" charset="0"/>
              <a:sym typeface="Symbol" pitchFamily="18" charset="2"/>
            </a:endParaRPr>
          </a:p>
          <a:p>
            <a:pPr eaLnBrk="1" hangingPunct="1">
              <a:spcBef>
                <a:spcPct val="30000"/>
              </a:spcBef>
              <a:spcAft>
                <a:spcPct val="10000"/>
              </a:spcAft>
            </a:pPr>
            <a:r>
              <a:rPr lang="ru-RU" altLang="ru-RU" sz="2800" i="1">
                <a:latin typeface="Cambria" pitchFamily="18" charset="0"/>
                <a:sym typeface="Symbol" pitchFamily="18" charset="2"/>
              </a:rPr>
              <a:t>Найти </a:t>
            </a:r>
            <a:r>
              <a:rPr lang="en-US" altLang="ru-RU" sz="2800" i="1">
                <a:latin typeface="Cambria" pitchFamily="18" charset="0"/>
                <a:sym typeface="Symbol" pitchFamily="18" charset="2"/>
              </a:rPr>
              <a:t>S</a:t>
            </a:r>
            <a:r>
              <a:rPr lang="ru-RU" altLang="ru-RU" sz="2800" i="1" baseline="-25000">
                <a:latin typeface="Cambria" pitchFamily="18" charset="0"/>
                <a:sym typeface="Symbol" pitchFamily="18" charset="2"/>
              </a:rPr>
              <a:t>бок</a:t>
            </a:r>
            <a:r>
              <a:rPr lang="ru-RU" altLang="ru-RU" sz="2800" i="1">
                <a:latin typeface="Cambria" pitchFamily="18" charset="0"/>
                <a:sym typeface="Symbol" pitchFamily="18" charset="2"/>
              </a:rPr>
              <a:t>, </a:t>
            </a:r>
            <a:r>
              <a:rPr lang="en-US" altLang="ru-RU" sz="2800" i="1">
                <a:latin typeface="Cambria" pitchFamily="18" charset="0"/>
                <a:sym typeface="Symbol" pitchFamily="18" charset="2"/>
              </a:rPr>
              <a:t>S</a:t>
            </a:r>
            <a:r>
              <a:rPr lang="ru-RU" altLang="ru-RU" sz="2800" i="1" baseline="-25000">
                <a:latin typeface="Cambria" pitchFamily="18" charset="0"/>
                <a:sym typeface="Symbol" pitchFamily="18" charset="2"/>
              </a:rPr>
              <a:t>пол</a:t>
            </a:r>
          </a:p>
        </p:txBody>
      </p:sp>
      <p:sp>
        <p:nvSpPr>
          <p:cNvPr id="69639" name="TextBox 22"/>
          <p:cNvSpPr txBox="1">
            <a:spLocks noChangeArrowheads="1"/>
          </p:cNvSpPr>
          <p:nvPr/>
        </p:nvSpPr>
        <p:spPr bwMode="auto">
          <a:xfrm>
            <a:off x="2771775" y="6092825"/>
            <a:ext cx="428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a:t>5</a:t>
            </a:r>
          </a:p>
        </p:txBody>
      </p:sp>
      <p:sp>
        <p:nvSpPr>
          <p:cNvPr id="69640" name="Text Box 41"/>
          <p:cNvSpPr txBox="1">
            <a:spLocks noChangeArrowheads="1"/>
          </p:cNvSpPr>
          <p:nvPr/>
        </p:nvSpPr>
        <p:spPr bwMode="auto">
          <a:xfrm>
            <a:off x="1304925" y="1700213"/>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В</a:t>
            </a:r>
            <a:r>
              <a:rPr lang="en-US" altLang="ru-RU" baseline="-25000"/>
              <a:t>1</a:t>
            </a:r>
            <a:endParaRPr lang="ru-RU" altLang="ru-RU"/>
          </a:p>
        </p:txBody>
      </p:sp>
      <p:sp>
        <p:nvSpPr>
          <p:cNvPr id="69641" name="AutoShape 29"/>
          <p:cNvSpPr>
            <a:spLocks noChangeArrowheads="1"/>
          </p:cNvSpPr>
          <p:nvPr/>
        </p:nvSpPr>
        <p:spPr bwMode="auto">
          <a:xfrm>
            <a:off x="1116013" y="2060575"/>
            <a:ext cx="2393950" cy="706438"/>
          </a:xfrm>
          <a:prstGeom prst="hexagon">
            <a:avLst>
              <a:gd name="adj" fmla="val 87135"/>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9642" name="AutoShape 30"/>
          <p:cNvSpPr>
            <a:spLocks noChangeArrowheads="1"/>
          </p:cNvSpPr>
          <p:nvPr/>
        </p:nvSpPr>
        <p:spPr bwMode="auto">
          <a:xfrm>
            <a:off x="1116013" y="4940300"/>
            <a:ext cx="2393950" cy="706438"/>
          </a:xfrm>
          <a:prstGeom prst="hexagon">
            <a:avLst>
              <a:gd name="adj" fmla="val 87135"/>
              <a:gd name="vf" fmla="val 11547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69643" name="AutoShape 31"/>
          <p:cNvCxnSpPr>
            <a:cxnSpLocks noChangeShapeType="1"/>
            <a:stCxn id="69642" idx="2"/>
            <a:endCxn id="69641" idx="2"/>
          </p:cNvCxnSpPr>
          <p:nvPr/>
        </p:nvCxnSpPr>
        <p:spPr bwMode="auto">
          <a:xfrm flipV="1">
            <a:off x="1116013" y="2414588"/>
            <a:ext cx="0" cy="287972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9644" name="AutoShape 32"/>
          <p:cNvCxnSpPr>
            <a:cxnSpLocks noChangeShapeType="1"/>
            <a:stCxn id="69642" idx="2"/>
            <a:endCxn id="69641" idx="2"/>
          </p:cNvCxnSpPr>
          <p:nvPr/>
        </p:nvCxnSpPr>
        <p:spPr bwMode="auto">
          <a:xfrm flipV="1">
            <a:off x="3509963" y="2414588"/>
            <a:ext cx="0" cy="287972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69645" name="Line 33"/>
          <p:cNvSpPr>
            <a:spLocks noChangeShapeType="1"/>
          </p:cNvSpPr>
          <p:nvPr/>
        </p:nvSpPr>
        <p:spPr bwMode="auto">
          <a:xfrm flipV="1">
            <a:off x="1692275" y="2781300"/>
            <a:ext cx="55563" cy="28797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9646" name="Line 34"/>
          <p:cNvSpPr>
            <a:spLocks noChangeShapeType="1"/>
          </p:cNvSpPr>
          <p:nvPr/>
        </p:nvSpPr>
        <p:spPr bwMode="auto">
          <a:xfrm flipV="1">
            <a:off x="2844800" y="2781300"/>
            <a:ext cx="55563" cy="28797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9647" name="Line 35"/>
          <p:cNvSpPr>
            <a:spLocks noChangeShapeType="1"/>
          </p:cNvSpPr>
          <p:nvPr/>
        </p:nvSpPr>
        <p:spPr bwMode="auto">
          <a:xfrm flipV="1">
            <a:off x="1692275" y="2060575"/>
            <a:ext cx="55563" cy="288131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9648" name="Line 36"/>
          <p:cNvSpPr>
            <a:spLocks noChangeShapeType="1"/>
          </p:cNvSpPr>
          <p:nvPr/>
        </p:nvSpPr>
        <p:spPr bwMode="auto">
          <a:xfrm flipV="1">
            <a:off x="2844800" y="2060575"/>
            <a:ext cx="55563" cy="2879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9649" name="Text Box 37"/>
          <p:cNvSpPr txBox="1">
            <a:spLocks noChangeArrowheads="1"/>
          </p:cNvSpPr>
          <p:nvPr/>
        </p:nvSpPr>
        <p:spPr bwMode="auto">
          <a:xfrm>
            <a:off x="684213" y="515778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p>
        </p:txBody>
      </p:sp>
      <p:sp>
        <p:nvSpPr>
          <p:cNvPr id="69650" name="Text Box 38"/>
          <p:cNvSpPr txBox="1">
            <a:spLocks noChangeArrowheads="1"/>
          </p:cNvSpPr>
          <p:nvPr/>
        </p:nvSpPr>
        <p:spPr bwMode="auto">
          <a:xfrm>
            <a:off x="1331913" y="458152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B</a:t>
            </a:r>
            <a:endParaRPr lang="ru-RU" altLang="ru-RU"/>
          </a:p>
        </p:txBody>
      </p:sp>
      <p:sp>
        <p:nvSpPr>
          <p:cNvPr id="69651" name="Text Box 39"/>
          <p:cNvSpPr txBox="1">
            <a:spLocks noChangeArrowheads="1"/>
          </p:cNvSpPr>
          <p:nvPr/>
        </p:nvSpPr>
        <p:spPr bwMode="auto">
          <a:xfrm>
            <a:off x="3419475" y="5084763"/>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D</a:t>
            </a:r>
            <a:endParaRPr lang="ru-RU" altLang="ru-RU"/>
          </a:p>
        </p:txBody>
      </p:sp>
      <p:sp>
        <p:nvSpPr>
          <p:cNvPr id="69652" name="Line 69"/>
          <p:cNvSpPr>
            <a:spLocks noChangeShapeType="1"/>
          </p:cNvSpPr>
          <p:nvPr/>
        </p:nvSpPr>
        <p:spPr bwMode="auto">
          <a:xfrm flipV="1">
            <a:off x="1692275" y="5300663"/>
            <a:ext cx="1800225" cy="36036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9653" name="Line 70"/>
          <p:cNvSpPr>
            <a:spLocks noChangeShapeType="1"/>
          </p:cNvSpPr>
          <p:nvPr/>
        </p:nvSpPr>
        <p:spPr bwMode="auto">
          <a:xfrm>
            <a:off x="1763713" y="2781300"/>
            <a:ext cx="1728787" cy="251936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9654" name="Text Box 38"/>
          <p:cNvSpPr txBox="1">
            <a:spLocks noChangeArrowheads="1"/>
          </p:cNvSpPr>
          <p:nvPr/>
        </p:nvSpPr>
        <p:spPr bwMode="auto">
          <a:xfrm>
            <a:off x="2482850" y="458152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C</a:t>
            </a:r>
            <a:endParaRPr lang="ru-RU" altLang="ru-RU"/>
          </a:p>
        </p:txBody>
      </p:sp>
      <p:sp>
        <p:nvSpPr>
          <p:cNvPr id="69655" name="Text Box 39"/>
          <p:cNvSpPr txBox="1">
            <a:spLocks noChangeArrowheads="1"/>
          </p:cNvSpPr>
          <p:nvPr/>
        </p:nvSpPr>
        <p:spPr bwMode="auto">
          <a:xfrm>
            <a:off x="2771775" y="558958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E</a:t>
            </a:r>
            <a:endParaRPr lang="ru-RU" altLang="ru-RU"/>
          </a:p>
        </p:txBody>
      </p:sp>
      <p:sp>
        <p:nvSpPr>
          <p:cNvPr id="69656" name="Text Box 39"/>
          <p:cNvSpPr txBox="1">
            <a:spLocks noChangeArrowheads="1"/>
          </p:cNvSpPr>
          <p:nvPr/>
        </p:nvSpPr>
        <p:spPr bwMode="auto">
          <a:xfrm>
            <a:off x="1403350" y="558958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F</a:t>
            </a:r>
            <a:endParaRPr lang="ru-RU" altLang="ru-RU"/>
          </a:p>
        </p:txBody>
      </p:sp>
      <p:sp>
        <p:nvSpPr>
          <p:cNvPr id="69657" name="Text Box 41"/>
          <p:cNvSpPr txBox="1">
            <a:spLocks noChangeArrowheads="1"/>
          </p:cNvSpPr>
          <p:nvPr/>
        </p:nvSpPr>
        <p:spPr bwMode="auto">
          <a:xfrm>
            <a:off x="684213" y="220503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A</a:t>
            </a:r>
            <a:r>
              <a:rPr lang="en-US" altLang="ru-RU" baseline="-25000"/>
              <a:t>1</a:t>
            </a:r>
            <a:endParaRPr lang="ru-RU" altLang="ru-RU"/>
          </a:p>
        </p:txBody>
      </p:sp>
      <p:sp>
        <p:nvSpPr>
          <p:cNvPr id="69658" name="Text Box 41"/>
          <p:cNvSpPr txBox="1">
            <a:spLocks noChangeArrowheads="1"/>
          </p:cNvSpPr>
          <p:nvPr/>
        </p:nvSpPr>
        <p:spPr bwMode="auto">
          <a:xfrm>
            <a:off x="2700338" y="1700213"/>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C</a:t>
            </a:r>
            <a:r>
              <a:rPr lang="en-US" altLang="ru-RU" baseline="-25000"/>
              <a:t>1</a:t>
            </a:r>
            <a:endParaRPr lang="ru-RU" altLang="ru-RU"/>
          </a:p>
        </p:txBody>
      </p:sp>
      <p:sp>
        <p:nvSpPr>
          <p:cNvPr id="69659" name="Text Box 41"/>
          <p:cNvSpPr txBox="1">
            <a:spLocks noChangeArrowheads="1"/>
          </p:cNvSpPr>
          <p:nvPr/>
        </p:nvSpPr>
        <p:spPr bwMode="auto">
          <a:xfrm>
            <a:off x="3419475" y="22764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D</a:t>
            </a:r>
            <a:r>
              <a:rPr lang="en-US" altLang="ru-RU" baseline="-25000"/>
              <a:t>1</a:t>
            </a:r>
            <a:endParaRPr lang="ru-RU" altLang="ru-RU"/>
          </a:p>
        </p:txBody>
      </p:sp>
      <p:sp>
        <p:nvSpPr>
          <p:cNvPr id="69660" name="Text Box 41"/>
          <p:cNvSpPr txBox="1">
            <a:spLocks noChangeArrowheads="1"/>
          </p:cNvSpPr>
          <p:nvPr/>
        </p:nvSpPr>
        <p:spPr bwMode="auto">
          <a:xfrm>
            <a:off x="2843213" y="27082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E</a:t>
            </a:r>
            <a:r>
              <a:rPr lang="en-US" altLang="ru-RU" baseline="-25000"/>
              <a:t>1</a:t>
            </a:r>
            <a:endParaRPr lang="ru-RU" altLang="ru-RU"/>
          </a:p>
        </p:txBody>
      </p:sp>
      <p:sp>
        <p:nvSpPr>
          <p:cNvPr id="69661" name="Text Box 41"/>
          <p:cNvSpPr txBox="1">
            <a:spLocks noChangeArrowheads="1"/>
          </p:cNvSpPr>
          <p:nvPr/>
        </p:nvSpPr>
        <p:spPr bwMode="auto">
          <a:xfrm>
            <a:off x="1331913" y="27082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F</a:t>
            </a:r>
            <a:r>
              <a:rPr lang="en-US" altLang="ru-RU" baseline="-25000"/>
              <a:t>1</a:t>
            </a:r>
            <a:endParaRPr lang="ru-RU" altLang="ru-RU"/>
          </a:p>
        </p:txBody>
      </p:sp>
      <p:sp>
        <p:nvSpPr>
          <p:cNvPr id="69662" name="TextBox 21"/>
          <p:cNvSpPr txBox="1">
            <a:spLocks noChangeArrowheads="1"/>
          </p:cNvSpPr>
          <p:nvPr/>
        </p:nvSpPr>
        <p:spPr bwMode="auto">
          <a:xfrm>
            <a:off x="2268538" y="5157788"/>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a:t>8</a:t>
            </a:r>
            <a:r>
              <a:rPr lang="en-US" altLang="ru-RU">
                <a:sym typeface="Symbol" pitchFamily="18" charset="2"/>
              </a:rPr>
              <a:t>3</a:t>
            </a:r>
          </a:p>
        </p:txBody>
      </p:sp>
      <p:sp>
        <p:nvSpPr>
          <p:cNvPr id="69663" name="AutoShape 28"/>
          <p:cNvSpPr>
            <a:spLocks/>
          </p:cNvSpPr>
          <p:nvPr/>
        </p:nvSpPr>
        <p:spPr bwMode="auto">
          <a:xfrm rot="905786" flipH="1">
            <a:off x="2916238" y="4797425"/>
            <a:ext cx="215900" cy="576263"/>
          </a:xfrm>
          <a:prstGeom prst="rightBracket">
            <a:avLst>
              <a:gd name="adj" fmla="val 133456"/>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69664" name="TextBox 22"/>
          <p:cNvSpPr txBox="1">
            <a:spLocks noChangeArrowheads="1"/>
          </p:cNvSpPr>
          <p:nvPr/>
        </p:nvSpPr>
        <p:spPr bwMode="auto">
          <a:xfrm>
            <a:off x="2916238" y="4941888"/>
            <a:ext cx="644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ru-RU"/>
              <a:t>45</a:t>
            </a:r>
            <a:r>
              <a:rPr lang="ru-RU" altLang="ru-RU" baseline="30000"/>
              <a:t>0</a:t>
            </a:r>
            <a:endParaRPr lang="ru-RU" altLang="ru-RU"/>
          </a:p>
        </p:txBody>
      </p:sp>
      <p:sp>
        <p:nvSpPr>
          <p:cNvPr id="39975" name="Text Box 39"/>
          <p:cNvSpPr txBox="1">
            <a:spLocks noChangeArrowheads="1"/>
          </p:cNvSpPr>
          <p:nvPr/>
        </p:nvSpPr>
        <p:spPr bwMode="auto">
          <a:xfrm>
            <a:off x="4284663" y="5661025"/>
            <a:ext cx="48593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 23</a:t>
            </a:r>
            <a:r>
              <a:rPr lang="en-US" altLang="ru-RU" sz="2800">
                <a:solidFill>
                  <a:srgbClr val="FF33CC"/>
                </a:solidFill>
                <a:latin typeface="Cambria" pitchFamily="18" charset="0"/>
              </a:rPr>
              <a:t>4</a:t>
            </a:r>
            <a:r>
              <a:rPr lang="ru-RU" altLang="ru-RU" sz="2800">
                <a:solidFill>
                  <a:srgbClr val="FF33CC"/>
                </a:solidFill>
                <a:latin typeface="Cambria" pitchFamily="18" charset="0"/>
              </a:rPr>
              <a:t>, 2</a:t>
            </a:r>
            <a:r>
              <a:rPr lang="en-US" altLang="ru-RU" sz="2800">
                <a:solidFill>
                  <a:srgbClr val="FF33CC"/>
                </a:solidFill>
                <a:latin typeface="Cambria" pitchFamily="18" charset="0"/>
              </a:rPr>
              <a:t>2</a:t>
            </a:r>
            <a:r>
              <a:rPr lang="ru-RU" altLang="ru-RU" sz="2800">
                <a:solidFill>
                  <a:srgbClr val="FF33CC"/>
                </a:solidFill>
                <a:latin typeface="Cambria" pitchFamily="18" charset="0"/>
              </a:rPr>
              <a:t>8</a:t>
            </a:r>
            <a:r>
              <a:rPr lang="en-US" altLang="ru-RU" sz="2800">
                <a:solidFill>
                  <a:srgbClr val="FF33CC"/>
                </a:solidFill>
                <a:latin typeface="Cambria" pitchFamily="18" charset="0"/>
              </a:rPr>
              <a:t>, 298</a:t>
            </a:r>
            <a:endParaRPr lang="ru-RU" altLang="ru-RU" sz="2800">
              <a:solidFill>
                <a:srgbClr val="FF33CC"/>
              </a:solidFill>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9975"/>
                                        </p:tgtEl>
                                        <p:attrNameLst>
                                          <p:attrName>style.visibility</p:attrName>
                                        </p:attrNameLst>
                                      </p:cBhvr>
                                      <p:to>
                                        <p:strVal val="visible"/>
                                      </p:to>
                                    </p:set>
                                    <p:animEffect transition="in" filter="wipe(left)">
                                      <p:cBhvr>
                                        <p:cTn id="16"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997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type="title" idx="4294967295"/>
          </p:nvPr>
        </p:nvSpPr>
        <p:spPr>
          <a:xfrm>
            <a:off x="468313" y="260350"/>
            <a:ext cx="8229600" cy="1143000"/>
          </a:xfrm>
        </p:spPr>
        <p:txBody>
          <a:bodyPr/>
          <a:lstStyle/>
          <a:p>
            <a:pPr eaLnBrk="1" hangingPunct="1"/>
            <a:r>
              <a:rPr lang="ru-RU" altLang="ru-RU" sz="4000" smtClean="0">
                <a:latin typeface="Arial" charset="0"/>
              </a:rPr>
              <a:t>Решение задач</a:t>
            </a:r>
            <a:r>
              <a:rPr lang="ru-RU" altLang="ru-RU" sz="4000" smtClean="0"/>
              <a:t>.</a:t>
            </a:r>
            <a:r>
              <a:rPr lang="en-US" altLang="ru-RU" sz="4000" smtClean="0"/>
              <a:t> </a:t>
            </a:r>
            <a:r>
              <a:rPr lang="ru-RU" altLang="ru-RU" sz="4000" smtClean="0">
                <a:latin typeface="Arial" charset="0"/>
              </a:rPr>
              <a:t/>
            </a:r>
            <a:br>
              <a:rPr lang="ru-RU" altLang="ru-RU" sz="4000" smtClean="0">
                <a:latin typeface="Arial" charset="0"/>
              </a:rPr>
            </a:br>
            <a:r>
              <a:rPr lang="ru-RU" altLang="ru-RU" sz="4000" smtClean="0"/>
              <a:t>Правильная пирамида.</a:t>
            </a:r>
          </a:p>
        </p:txBody>
      </p:sp>
      <p:sp>
        <p:nvSpPr>
          <p:cNvPr id="7065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0660"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5123" name="Rectangle 3"/>
          <p:cNvSpPr>
            <a:spLocks noChangeArrowheads="1"/>
          </p:cNvSpPr>
          <p:nvPr/>
        </p:nvSpPr>
        <p:spPr bwMode="auto">
          <a:xfrm>
            <a:off x="539750" y="1484313"/>
            <a:ext cx="82804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400" i="1"/>
              <a:t>№1</a:t>
            </a:r>
            <a:r>
              <a:rPr lang="en-US" altLang="ru-RU" sz="2400" i="1"/>
              <a:t> </a:t>
            </a:r>
            <a:r>
              <a:rPr lang="ru-RU" altLang="ru-RU" sz="2400" i="1"/>
              <a:t>В правильной треугольной пирамиде апофема образует с высотой угол 30</a:t>
            </a:r>
            <a:r>
              <a:rPr lang="ru-RU" altLang="ru-RU" sz="2400" i="1" baseline="30000"/>
              <a:t>0</a:t>
            </a:r>
            <a:r>
              <a:rPr lang="ru-RU" altLang="ru-RU" sz="2400" i="1"/>
              <a:t>, отрезок, соединяющий середины высоты и апофемы, равен </a:t>
            </a:r>
            <a:r>
              <a:rPr lang="ru-RU" altLang="ru-RU" sz="2400" i="1">
                <a:sym typeface="Symbol" pitchFamily="18" charset="2"/>
              </a:rPr>
              <a:t>3. Найдите площадь боковой и полной поверхностей.</a:t>
            </a:r>
            <a:r>
              <a:rPr lang="ru-RU" altLang="ru-RU" sz="2400" i="1"/>
              <a:t>  </a:t>
            </a:r>
          </a:p>
        </p:txBody>
      </p:sp>
      <p:sp>
        <p:nvSpPr>
          <p:cNvPr id="3" name="Rectangle 3"/>
          <p:cNvSpPr>
            <a:spLocks noChangeArrowheads="1"/>
          </p:cNvSpPr>
          <p:nvPr/>
        </p:nvSpPr>
        <p:spPr bwMode="auto">
          <a:xfrm>
            <a:off x="4500563" y="3284538"/>
            <a:ext cx="4403725" cy="233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spcAft>
                <a:spcPct val="10000"/>
              </a:spcAft>
            </a:pPr>
            <a:r>
              <a:rPr lang="ru-RU" altLang="ru-RU" sz="2400" i="1">
                <a:latin typeface="Cambria" pitchFamily="18" charset="0"/>
              </a:rPr>
              <a:t>Дано: </a:t>
            </a:r>
            <a:r>
              <a:rPr lang="en-US" altLang="ru-RU" sz="2400" i="1">
                <a:latin typeface="Cambria" pitchFamily="18" charset="0"/>
              </a:rPr>
              <a:t>DABC – </a:t>
            </a:r>
            <a:r>
              <a:rPr lang="ru-RU" altLang="ru-RU" sz="2400" i="1">
                <a:latin typeface="Cambria" pitchFamily="18" charset="0"/>
              </a:rPr>
              <a:t>правильная пирамида</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DO – </a:t>
            </a:r>
            <a:r>
              <a:rPr lang="ru-RU" altLang="ru-RU" sz="2400" i="1">
                <a:latin typeface="Cambria" pitchFamily="18" charset="0"/>
                <a:sym typeface="Symbol" pitchFamily="18" charset="2"/>
              </a:rPr>
              <a:t>высота, </a:t>
            </a:r>
            <a:r>
              <a:rPr lang="en-US" altLang="ru-RU" sz="2400" i="1">
                <a:latin typeface="Cambria" pitchFamily="18" charset="0"/>
                <a:sym typeface="Symbol" pitchFamily="18" charset="2"/>
              </a:rPr>
              <a:t>DM</a:t>
            </a:r>
            <a:r>
              <a:rPr lang="ru-RU" altLang="ru-RU" sz="2400" i="1">
                <a:latin typeface="Cambria" pitchFamily="18" charset="0"/>
                <a:sym typeface="Symbol" pitchFamily="18" charset="2"/>
              </a:rPr>
              <a:t>-апофема, </a:t>
            </a:r>
            <a:r>
              <a:rPr lang="en-US" altLang="ru-RU" sz="2400" i="1">
                <a:latin typeface="Cambria" pitchFamily="18" charset="0"/>
                <a:sym typeface="Symbol" pitchFamily="18" charset="2"/>
              </a:rPr>
              <a:t>DN=NO, DT=TM, NT</a:t>
            </a:r>
            <a:r>
              <a:rPr lang="ru-RU" altLang="ru-RU" sz="2400" i="1">
                <a:latin typeface="Cambria" pitchFamily="18" charset="0"/>
                <a:sym typeface="Symbol" pitchFamily="18" charset="2"/>
              </a:rPr>
              <a:t>=</a:t>
            </a:r>
            <a:r>
              <a:rPr lang="en-US" altLang="ru-RU" sz="2400" i="1">
                <a:latin typeface="Cambria" pitchFamily="18" charset="0"/>
                <a:sym typeface="Symbol" pitchFamily="18" charset="2"/>
              </a:rPr>
              <a:t>3</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MDO=30</a:t>
            </a:r>
            <a:r>
              <a:rPr lang="en-US" altLang="ru-RU" sz="2400" i="1" baseline="30000">
                <a:latin typeface="Cambria" pitchFamily="18" charset="0"/>
                <a:sym typeface="Symbol" pitchFamily="18" charset="2"/>
              </a:rPr>
              <a:t>0</a:t>
            </a:r>
            <a:r>
              <a:rPr lang="ru-RU" altLang="ru-RU" sz="2400" i="1">
                <a:latin typeface="Cambria" pitchFamily="18" charset="0"/>
                <a:sym typeface="Symbol" pitchFamily="18" charset="2"/>
              </a:rPr>
              <a:t>.</a:t>
            </a:r>
            <a:endParaRPr lang="ru-RU" altLang="ru-RU" sz="2400" i="1" baseline="30000">
              <a:latin typeface="Cambria" pitchFamily="18" charset="0"/>
              <a:sym typeface="Symbol" pitchFamily="18" charset="2"/>
            </a:endParaRPr>
          </a:p>
          <a:p>
            <a:pPr eaLnBrk="1" hangingPunct="1">
              <a:spcBef>
                <a:spcPct val="30000"/>
              </a:spcBef>
              <a:spcAft>
                <a:spcPct val="10000"/>
              </a:spcAft>
            </a:pPr>
            <a:r>
              <a:rPr lang="ru-RU" altLang="ru-RU" sz="2400" i="1">
                <a:latin typeface="Cambria" pitchFamily="18" charset="0"/>
                <a:sym typeface="Symbol" pitchFamily="18" charset="2"/>
              </a:rPr>
              <a:t>Найти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бок</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пол</a:t>
            </a:r>
          </a:p>
        </p:txBody>
      </p:sp>
      <p:grpSp>
        <p:nvGrpSpPr>
          <p:cNvPr id="2" name="Group 57"/>
          <p:cNvGrpSpPr>
            <a:grpSpLocks/>
          </p:cNvGrpSpPr>
          <p:nvPr/>
        </p:nvGrpSpPr>
        <p:grpSpPr bwMode="auto">
          <a:xfrm>
            <a:off x="323850" y="2751138"/>
            <a:ext cx="4383088" cy="3990975"/>
            <a:chOff x="204" y="1298"/>
            <a:chExt cx="2761" cy="2514"/>
          </a:xfrm>
        </p:grpSpPr>
        <p:sp>
          <p:nvSpPr>
            <p:cNvPr id="70664" name="Text Box 32"/>
            <p:cNvSpPr txBox="1">
              <a:spLocks noChangeArrowheads="1"/>
            </p:cNvSpPr>
            <p:nvPr/>
          </p:nvSpPr>
          <p:spPr bwMode="auto">
            <a:xfrm>
              <a:off x="1609" y="2614"/>
              <a:ext cx="36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70665" name="AutoShape 6"/>
            <p:cNvSpPr>
              <a:spLocks noChangeArrowheads="1"/>
            </p:cNvSpPr>
            <p:nvPr/>
          </p:nvSpPr>
          <p:spPr bwMode="auto">
            <a:xfrm rot="10800000">
              <a:off x="453" y="3005"/>
              <a:ext cx="2090" cy="576"/>
            </a:xfrm>
            <a:prstGeom prst="triangle">
              <a:avLst>
                <a:gd name="adj" fmla="val 70866"/>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400">
                <a:latin typeface="Cambria" pitchFamily="18" charset="0"/>
              </a:endParaRPr>
            </a:p>
          </p:txBody>
        </p:sp>
        <p:cxnSp>
          <p:nvCxnSpPr>
            <p:cNvPr id="70666" name="AutoShape 9"/>
            <p:cNvCxnSpPr>
              <a:cxnSpLocks noChangeShapeType="1"/>
              <a:stCxn id="70665" idx="0"/>
            </p:cNvCxnSpPr>
            <p:nvPr/>
          </p:nvCxnSpPr>
          <p:spPr bwMode="auto">
            <a:xfrm rot="5400000" flipH="1" flipV="1">
              <a:off x="303" y="2331"/>
              <a:ext cx="2008" cy="491"/>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0667" name="AutoShape 10"/>
            <p:cNvCxnSpPr>
              <a:cxnSpLocks noChangeShapeType="1"/>
              <a:stCxn id="70665" idx="4"/>
            </p:cNvCxnSpPr>
            <p:nvPr/>
          </p:nvCxnSpPr>
          <p:spPr bwMode="auto">
            <a:xfrm rot="5400000" flipH="1" flipV="1">
              <a:off x="287" y="1739"/>
              <a:ext cx="1432" cy="11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0668" name="AutoShape 11"/>
            <p:cNvCxnSpPr>
              <a:cxnSpLocks noChangeShapeType="1"/>
              <a:stCxn id="70665" idx="2"/>
            </p:cNvCxnSpPr>
            <p:nvPr/>
          </p:nvCxnSpPr>
          <p:spPr bwMode="auto">
            <a:xfrm rot="16200000" flipV="1">
              <a:off x="1332" y="1794"/>
              <a:ext cx="1432" cy="99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0669" name="AutoShape 12"/>
            <p:cNvCxnSpPr>
              <a:cxnSpLocks noChangeShapeType="1"/>
              <a:stCxn id="70665" idx="0"/>
              <a:endCxn id="70665" idx="2"/>
            </p:cNvCxnSpPr>
            <p:nvPr/>
          </p:nvCxnSpPr>
          <p:spPr bwMode="auto">
            <a:xfrm flipV="1">
              <a:off x="1062" y="3006"/>
              <a:ext cx="1481" cy="57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0670" name="AutoShape 13"/>
            <p:cNvCxnSpPr>
              <a:cxnSpLocks noChangeShapeType="1"/>
              <a:stCxn id="70665" idx="0"/>
              <a:endCxn id="70665" idx="4"/>
            </p:cNvCxnSpPr>
            <p:nvPr/>
          </p:nvCxnSpPr>
          <p:spPr bwMode="auto">
            <a:xfrm flipH="1" flipV="1">
              <a:off x="453" y="3006"/>
              <a:ext cx="609" cy="57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0671" name="Text Box 14"/>
            <p:cNvSpPr txBox="1">
              <a:spLocks noChangeArrowheads="1"/>
            </p:cNvSpPr>
            <p:nvPr/>
          </p:nvSpPr>
          <p:spPr bwMode="auto">
            <a:xfrm>
              <a:off x="204" y="2889"/>
              <a:ext cx="44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A</a:t>
              </a:r>
              <a:endParaRPr lang="ru-RU" altLang="ru-RU" sz="2400">
                <a:latin typeface="Cambria" pitchFamily="18" charset="0"/>
              </a:endParaRPr>
            </a:p>
          </p:txBody>
        </p:sp>
        <p:sp>
          <p:nvSpPr>
            <p:cNvPr id="70672" name="Text Box 15"/>
            <p:cNvSpPr txBox="1">
              <a:spLocks noChangeArrowheads="1"/>
            </p:cNvSpPr>
            <p:nvPr/>
          </p:nvSpPr>
          <p:spPr bwMode="auto">
            <a:xfrm>
              <a:off x="2517" y="2886"/>
              <a:ext cx="44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B</a:t>
              </a:r>
              <a:endParaRPr lang="ru-RU" altLang="ru-RU" sz="2400">
                <a:latin typeface="Cambria" pitchFamily="18" charset="0"/>
              </a:endParaRPr>
            </a:p>
          </p:txBody>
        </p:sp>
        <p:sp>
          <p:nvSpPr>
            <p:cNvPr id="70673" name="Text Box 16"/>
            <p:cNvSpPr txBox="1">
              <a:spLocks noChangeArrowheads="1"/>
            </p:cNvSpPr>
            <p:nvPr/>
          </p:nvSpPr>
          <p:spPr bwMode="auto">
            <a:xfrm>
              <a:off x="1050" y="3524"/>
              <a:ext cx="44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C</a:t>
              </a:r>
              <a:endParaRPr lang="ru-RU" altLang="ru-RU" sz="2400">
                <a:latin typeface="Cambria" pitchFamily="18" charset="0"/>
              </a:endParaRPr>
            </a:p>
          </p:txBody>
        </p:sp>
        <p:sp>
          <p:nvSpPr>
            <p:cNvPr id="70674" name="Text Box 18"/>
            <p:cNvSpPr txBox="1">
              <a:spLocks noChangeArrowheads="1"/>
            </p:cNvSpPr>
            <p:nvPr/>
          </p:nvSpPr>
          <p:spPr bwMode="auto">
            <a:xfrm>
              <a:off x="1379" y="1298"/>
              <a:ext cx="44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D</a:t>
              </a:r>
              <a:endParaRPr lang="ru-RU" altLang="ru-RU" sz="2400">
                <a:latin typeface="Cambria" pitchFamily="18" charset="0"/>
              </a:endParaRPr>
            </a:p>
          </p:txBody>
        </p:sp>
        <p:sp>
          <p:nvSpPr>
            <p:cNvPr id="70675" name="Text Box 32"/>
            <p:cNvSpPr txBox="1">
              <a:spLocks noChangeArrowheads="1"/>
            </p:cNvSpPr>
            <p:nvPr/>
          </p:nvSpPr>
          <p:spPr bwMode="auto">
            <a:xfrm>
              <a:off x="1655" y="2750"/>
              <a:ext cx="36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70676" name="Text Box 32"/>
            <p:cNvSpPr txBox="1">
              <a:spLocks noChangeArrowheads="1"/>
            </p:cNvSpPr>
            <p:nvPr/>
          </p:nvSpPr>
          <p:spPr bwMode="auto">
            <a:xfrm>
              <a:off x="1247" y="3067"/>
              <a:ext cx="36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O</a:t>
              </a:r>
              <a:endParaRPr lang="ru-RU" altLang="ru-RU" sz="2400">
                <a:latin typeface="Cambria" pitchFamily="18" charset="0"/>
              </a:endParaRPr>
            </a:p>
          </p:txBody>
        </p:sp>
        <p:sp>
          <p:nvSpPr>
            <p:cNvPr id="70677" name="Line 39"/>
            <p:cNvSpPr>
              <a:spLocks noChangeShapeType="1"/>
            </p:cNvSpPr>
            <p:nvPr/>
          </p:nvSpPr>
          <p:spPr bwMode="auto">
            <a:xfrm>
              <a:off x="475" y="3013"/>
              <a:ext cx="1407" cy="23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0678" name="Text Box 56"/>
            <p:cNvSpPr txBox="1">
              <a:spLocks noChangeArrowheads="1"/>
            </p:cNvSpPr>
            <p:nvPr/>
          </p:nvSpPr>
          <p:spPr bwMode="auto">
            <a:xfrm>
              <a:off x="1882" y="3248"/>
              <a:ext cx="2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M</a:t>
              </a:r>
              <a:endParaRPr lang="ru-RU" altLang="ru-RU" sz="2400">
                <a:latin typeface="Cambria" pitchFamily="18" charset="0"/>
              </a:endParaRPr>
            </a:p>
          </p:txBody>
        </p:sp>
        <p:sp>
          <p:nvSpPr>
            <p:cNvPr id="70679" name="Line 58"/>
            <p:cNvSpPr>
              <a:spLocks noChangeShapeType="1"/>
            </p:cNvSpPr>
            <p:nvPr/>
          </p:nvSpPr>
          <p:spPr bwMode="auto">
            <a:xfrm flipV="1">
              <a:off x="1066" y="3022"/>
              <a:ext cx="725" cy="544"/>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0680" name="Text Box 56"/>
            <p:cNvSpPr txBox="1">
              <a:spLocks noChangeArrowheads="1"/>
            </p:cNvSpPr>
            <p:nvPr/>
          </p:nvSpPr>
          <p:spPr bwMode="auto">
            <a:xfrm>
              <a:off x="1752" y="2789"/>
              <a:ext cx="2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K</a:t>
              </a:r>
              <a:endParaRPr lang="ru-RU" altLang="ru-RU" sz="2400">
                <a:latin typeface="Cambria" pitchFamily="18" charset="0"/>
              </a:endParaRPr>
            </a:p>
          </p:txBody>
        </p:sp>
        <p:sp>
          <p:nvSpPr>
            <p:cNvPr id="70681" name="Line 52"/>
            <p:cNvSpPr>
              <a:spLocks noChangeShapeType="1"/>
            </p:cNvSpPr>
            <p:nvPr/>
          </p:nvSpPr>
          <p:spPr bwMode="auto">
            <a:xfrm>
              <a:off x="1556" y="1579"/>
              <a:ext cx="0" cy="163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0682" name="Line 53"/>
            <p:cNvSpPr>
              <a:spLocks noChangeShapeType="1"/>
            </p:cNvSpPr>
            <p:nvPr/>
          </p:nvSpPr>
          <p:spPr bwMode="auto">
            <a:xfrm>
              <a:off x="1553" y="1576"/>
              <a:ext cx="317" cy="16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0683" name="Line 54"/>
            <p:cNvSpPr>
              <a:spLocks noChangeShapeType="1"/>
            </p:cNvSpPr>
            <p:nvPr/>
          </p:nvSpPr>
          <p:spPr bwMode="auto">
            <a:xfrm rot="-120000">
              <a:off x="1559" y="2523"/>
              <a:ext cx="181" cy="4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0684" name="Text Box 56"/>
            <p:cNvSpPr txBox="1">
              <a:spLocks noChangeArrowheads="1"/>
            </p:cNvSpPr>
            <p:nvPr/>
          </p:nvSpPr>
          <p:spPr bwMode="auto">
            <a:xfrm>
              <a:off x="1338" y="2387"/>
              <a:ext cx="2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N</a:t>
              </a:r>
              <a:endParaRPr lang="ru-RU" altLang="ru-RU" sz="2400">
                <a:latin typeface="Cambria" pitchFamily="18" charset="0"/>
              </a:endParaRPr>
            </a:p>
          </p:txBody>
        </p:sp>
        <p:sp>
          <p:nvSpPr>
            <p:cNvPr id="70685" name="Text Box 56"/>
            <p:cNvSpPr txBox="1">
              <a:spLocks noChangeArrowheads="1"/>
            </p:cNvSpPr>
            <p:nvPr/>
          </p:nvSpPr>
          <p:spPr bwMode="auto">
            <a:xfrm>
              <a:off x="1746" y="2387"/>
              <a:ext cx="2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T</a:t>
              </a:r>
              <a:endParaRPr lang="ru-RU" altLang="ru-RU" sz="2400">
                <a:latin typeface="Cambria"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500"/>
                                        <p:tgtEl>
                                          <p:spTgt spid="51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wipe(left)">
                                      <p:cBhvr>
                                        <p:cTn id="16" dur="500"/>
                                        <p:tgtEl>
                                          <p:spTgt spid="3">
                                            <p:txEl>
                                              <p:pRg st="0" end="0"/>
                                            </p:txEl>
                                          </p:spTgt>
                                        </p:tgtEl>
                                      </p:cBhvr>
                                    </p:animEffect>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ipe(left)">
                                      <p:cBhvr>
                                        <p:cTn id="2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type="title" idx="4294967295"/>
          </p:nvPr>
        </p:nvSpPr>
        <p:spPr>
          <a:xfrm>
            <a:off x="468313" y="260350"/>
            <a:ext cx="8229600" cy="1143000"/>
          </a:xfrm>
        </p:spPr>
        <p:txBody>
          <a:bodyPr/>
          <a:lstStyle/>
          <a:p>
            <a:pPr eaLnBrk="1" hangingPunct="1"/>
            <a:r>
              <a:rPr lang="ru-RU" altLang="ru-RU" sz="4000" smtClean="0">
                <a:latin typeface="Arial" charset="0"/>
              </a:rPr>
              <a:t>Решение задач</a:t>
            </a:r>
            <a:r>
              <a:rPr lang="ru-RU" altLang="ru-RU" sz="4000" smtClean="0"/>
              <a:t>.</a:t>
            </a:r>
            <a:r>
              <a:rPr lang="en-US" altLang="ru-RU" sz="4000" smtClean="0"/>
              <a:t> </a:t>
            </a:r>
            <a:r>
              <a:rPr lang="ru-RU" altLang="ru-RU" sz="4000" smtClean="0">
                <a:latin typeface="Arial" charset="0"/>
              </a:rPr>
              <a:t/>
            </a:r>
            <a:br>
              <a:rPr lang="ru-RU" altLang="ru-RU" sz="4000" smtClean="0">
                <a:latin typeface="Arial" charset="0"/>
              </a:rPr>
            </a:br>
            <a:r>
              <a:rPr lang="ru-RU" altLang="ru-RU" sz="4000" smtClean="0"/>
              <a:t>Правильная пирамида.</a:t>
            </a:r>
          </a:p>
        </p:txBody>
      </p:sp>
      <p:sp>
        <p:nvSpPr>
          <p:cNvPr id="7168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684"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685" name="Rectangle 3"/>
          <p:cNvSpPr>
            <a:spLocks noChangeArrowheads="1"/>
          </p:cNvSpPr>
          <p:nvPr/>
        </p:nvSpPr>
        <p:spPr bwMode="auto">
          <a:xfrm>
            <a:off x="4427538" y="3575050"/>
            <a:ext cx="440372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1938" indent="-2619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spcAft>
                <a:spcPct val="10000"/>
              </a:spcAft>
            </a:pPr>
            <a:r>
              <a:rPr lang="ru-RU" altLang="ru-RU" sz="2400" i="1">
                <a:latin typeface="Cambria" pitchFamily="18" charset="0"/>
              </a:rPr>
              <a:t>Дано: </a:t>
            </a:r>
            <a:r>
              <a:rPr lang="en-US" altLang="ru-RU" sz="2400" i="1">
                <a:latin typeface="Cambria" pitchFamily="18" charset="0"/>
              </a:rPr>
              <a:t>PABCD – </a:t>
            </a:r>
            <a:r>
              <a:rPr lang="ru-RU" altLang="ru-RU" sz="2400" i="1">
                <a:latin typeface="Cambria" pitchFamily="18" charset="0"/>
              </a:rPr>
              <a:t>правильная пирамида</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PO – </a:t>
            </a:r>
            <a:r>
              <a:rPr lang="ru-RU" altLang="ru-RU" sz="2400" i="1">
                <a:latin typeface="Cambria" pitchFamily="18" charset="0"/>
                <a:sym typeface="Symbol" pitchFamily="18" charset="2"/>
              </a:rPr>
              <a:t>высота,</a:t>
            </a:r>
            <a:r>
              <a:rPr lang="en-US" altLang="ru-RU" sz="2400" i="1">
                <a:latin typeface="Cambria" pitchFamily="18" charset="0"/>
                <a:sym typeface="Symbol" pitchFamily="18" charset="2"/>
              </a:rPr>
              <a:t> PC</a:t>
            </a:r>
            <a:r>
              <a:rPr lang="ru-RU" altLang="ru-RU" sz="2400" i="1">
                <a:latin typeface="Cambria" pitchFamily="18" charset="0"/>
                <a:sym typeface="Symbol" pitchFamily="18" charset="2"/>
              </a:rPr>
              <a:t>=</a:t>
            </a:r>
            <a:r>
              <a:rPr lang="en-US" altLang="ru-RU" sz="2400" i="1">
                <a:latin typeface="Cambria" pitchFamily="18" charset="0"/>
                <a:sym typeface="Symbol" pitchFamily="18" charset="2"/>
              </a:rPr>
              <a:t>c</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PCD=</a:t>
            </a:r>
            <a:r>
              <a:rPr lang="ru-RU" altLang="ru-RU" sz="2400" i="1">
                <a:latin typeface="Cambria" pitchFamily="18" charset="0"/>
                <a:sym typeface="Symbol" pitchFamily="18" charset="2"/>
              </a:rPr>
              <a:t>.</a:t>
            </a:r>
            <a:endParaRPr lang="ru-RU" altLang="ru-RU" sz="2400" i="1" baseline="30000">
              <a:latin typeface="Cambria" pitchFamily="18" charset="0"/>
              <a:sym typeface="Symbol" pitchFamily="18" charset="2"/>
            </a:endParaRPr>
          </a:p>
          <a:p>
            <a:pPr eaLnBrk="1" hangingPunct="1">
              <a:spcBef>
                <a:spcPct val="30000"/>
              </a:spcBef>
              <a:spcAft>
                <a:spcPct val="10000"/>
              </a:spcAft>
            </a:pPr>
            <a:r>
              <a:rPr lang="ru-RU" altLang="ru-RU" sz="2400" i="1">
                <a:latin typeface="Cambria" pitchFamily="18" charset="0"/>
                <a:sym typeface="Symbol" pitchFamily="18" charset="2"/>
              </a:rPr>
              <a:t>Найти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бок</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пол</a:t>
            </a:r>
          </a:p>
        </p:txBody>
      </p:sp>
      <p:sp>
        <p:nvSpPr>
          <p:cNvPr id="71686" name="Line 11"/>
          <p:cNvSpPr>
            <a:spLocks noChangeShapeType="1"/>
          </p:cNvSpPr>
          <p:nvPr/>
        </p:nvSpPr>
        <p:spPr bwMode="auto">
          <a:xfrm>
            <a:off x="2036763" y="3300413"/>
            <a:ext cx="1081087" cy="23764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687" name="AutoShape 12"/>
          <p:cNvSpPr>
            <a:spLocks noChangeArrowheads="1"/>
          </p:cNvSpPr>
          <p:nvPr/>
        </p:nvSpPr>
        <p:spPr bwMode="auto">
          <a:xfrm rot="-2877047">
            <a:off x="2999581" y="5410994"/>
            <a:ext cx="252413" cy="187325"/>
          </a:xfrm>
          <a:prstGeom prst="parallelogram">
            <a:avLst>
              <a:gd name="adj" fmla="val 40143"/>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688" name="Text Box 15"/>
          <p:cNvSpPr txBox="1">
            <a:spLocks noChangeArrowheads="1"/>
          </p:cNvSpPr>
          <p:nvPr/>
        </p:nvSpPr>
        <p:spPr bwMode="auto">
          <a:xfrm>
            <a:off x="3044825" y="5603875"/>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M</a:t>
            </a:r>
            <a:endParaRPr lang="ru-RU" altLang="ru-RU"/>
          </a:p>
        </p:txBody>
      </p:sp>
      <p:sp>
        <p:nvSpPr>
          <p:cNvPr id="71689" name="Line 34"/>
          <p:cNvSpPr>
            <a:spLocks noChangeShapeType="1"/>
          </p:cNvSpPr>
          <p:nvPr/>
        </p:nvSpPr>
        <p:spPr bwMode="auto">
          <a:xfrm>
            <a:off x="2051050" y="5705475"/>
            <a:ext cx="1081088"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1690" name="Text Box 15"/>
          <p:cNvSpPr txBox="1">
            <a:spLocks noChangeArrowheads="1"/>
          </p:cNvSpPr>
          <p:nvPr/>
        </p:nvSpPr>
        <p:spPr bwMode="auto">
          <a:xfrm>
            <a:off x="2771775" y="416560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c</a:t>
            </a:r>
            <a:endParaRPr lang="ru-RU" altLang="ru-RU"/>
          </a:p>
        </p:txBody>
      </p:sp>
      <p:sp>
        <p:nvSpPr>
          <p:cNvPr id="71691" name="Text Box 15"/>
          <p:cNvSpPr txBox="1">
            <a:spLocks noChangeArrowheads="1"/>
          </p:cNvSpPr>
          <p:nvPr/>
        </p:nvSpPr>
        <p:spPr bwMode="auto">
          <a:xfrm>
            <a:off x="3132138" y="5102225"/>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sym typeface="Symbol" pitchFamily="18" charset="2"/>
              </a:rPr>
              <a:t></a:t>
            </a:r>
          </a:p>
        </p:txBody>
      </p:sp>
      <p:sp>
        <p:nvSpPr>
          <p:cNvPr id="71692" name="Line 70"/>
          <p:cNvSpPr>
            <a:spLocks noChangeShapeType="1"/>
          </p:cNvSpPr>
          <p:nvPr/>
        </p:nvSpPr>
        <p:spPr bwMode="auto">
          <a:xfrm>
            <a:off x="655638" y="6070600"/>
            <a:ext cx="2124075" cy="1588"/>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693" name="Line 71"/>
          <p:cNvSpPr>
            <a:spLocks noChangeShapeType="1"/>
          </p:cNvSpPr>
          <p:nvPr/>
        </p:nvSpPr>
        <p:spPr bwMode="auto">
          <a:xfrm flipH="1">
            <a:off x="2779713" y="5346700"/>
            <a:ext cx="622300" cy="723900"/>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694" name="Line 72"/>
          <p:cNvSpPr>
            <a:spLocks noChangeShapeType="1"/>
          </p:cNvSpPr>
          <p:nvPr/>
        </p:nvSpPr>
        <p:spPr bwMode="auto">
          <a:xfrm>
            <a:off x="1258888" y="5318125"/>
            <a:ext cx="1503362" cy="723900"/>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1695" name="Line 73"/>
          <p:cNvSpPr>
            <a:spLocks noChangeShapeType="1"/>
          </p:cNvSpPr>
          <p:nvPr/>
        </p:nvSpPr>
        <p:spPr bwMode="auto">
          <a:xfrm flipH="1">
            <a:off x="655638" y="5346700"/>
            <a:ext cx="2746375" cy="723900"/>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1696" name="Line 74"/>
          <p:cNvSpPr>
            <a:spLocks noChangeShapeType="1"/>
          </p:cNvSpPr>
          <p:nvPr/>
        </p:nvSpPr>
        <p:spPr bwMode="auto">
          <a:xfrm flipH="1">
            <a:off x="655638" y="5346700"/>
            <a:ext cx="620712" cy="723900"/>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1697" name="Line 75"/>
          <p:cNvSpPr>
            <a:spLocks noChangeShapeType="1"/>
          </p:cNvSpPr>
          <p:nvPr/>
        </p:nvSpPr>
        <p:spPr bwMode="auto">
          <a:xfrm>
            <a:off x="1276350" y="5346700"/>
            <a:ext cx="2125663" cy="1588"/>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1698" name="Line 76"/>
          <p:cNvSpPr>
            <a:spLocks noChangeShapeType="1"/>
          </p:cNvSpPr>
          <p:nvPr/>
        </p:nvSpPr>
        <p:spPr bwMode="auto">
          <a:xfrm>
            <a:off x="2028825" y="3240088"/>
            <a:ext cx="1588" cy="2468562"/>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1699" name="Line 77"/>
          <p:cNvSpPr>
            <a:spLocks noChangeShapeType="1"/>
          </p:cNvSpPr>
          <p:nvPr/>
        </p:nvSpPr>
        <p:spPr bwMode="auto">
          <a:xfrm flipH="1">
            <a:off x="1276350" y="3240088"/>
            <a:ext cx="752475" cy="2106612"/>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1700" name="Line 78"/>
          <p:cNvSpPr>
            <a:spLocks noChangeShapeType="1"/>
          </p:cNvSpPr>
          <p:nvPr/>
        </p:nvSpPr>
        <p:spPr bwMode="auto">
          <a:xfrm>
            <a:off x="2028825" y="3240088"/>
            <a:ext cx="1373188" cy="2106612"/>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701" name="Line 79"/>
          <p:cNvSpPr>
            <a:spLocks noChangeShapeType="1"/>
          </p:cNvSpPr>
          <p:nvPr/>
        </p:nvSpPr>
        <p:spPr bwMode="auto">
          <a:xfrm>
            <a:off x="2051050" y="3213100"/>
            <a:ext cx="750888" cy="2830513"/>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702" name="Line 80"/>
          <p:cNvSpPr>
            <a:spLocks noChangeShapeType="1"/>
          </p:cNvSpPr>
          <p:nvPr/>
        </p:nvSpPr>
        <p:spPr bwMode="auto">
          <a:xfrm flipH="1">
            <a:off x="655638" y="3240088"/>
            <a:ext cx="1373187" cy="2830512"/>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703" name="Oval 81"/>
          <p:cNvSpPr>
            <a:spLocks noChangeArrowheads="1"/>
          </p:cNvSpPr>
          <p:nvPr/>
        </p:nvSpPr>
        <p:spPr bwMode="auto">
          <a:xfrm>
            <a:off x="2009775" y="5689600"/>
            <a:ext cx="46038" cy="46038"/>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704" name="Rectangle 82"/>
          <p:cNvSpPr>
            <a:spLocks noChangeArrowheads="1"/>
          </p:cNvSpPr>
          <p:nvPr/>
        </p:nvSpPr>
        <p:spPr bwMode="auto">
          <a:xfrm>
            <a:off x="1954213" y="5754688"/>
            <a:ext cx="177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O</a:t>
            </a:r>
            <a:endParaRPr lang="ru-RU" altLang="ru-RU"/>
          </a:p>
        </p:txBody>
      </p:sp>
      <p:sp>
        <p:nvSpPr>
          <p:cNvPr id="71705" name="Oval 83"/>
          <p:cNvSpPr>
            <a:spLocks noChangeArrowheads="1"/>
          </p:cNvSpPr>
          <p:nvPr/>
        </p:nvSpPr>
        <p:spPr bwMode="auto">
          <a:xfrm>
            <a:off x="1258888" y="5327650"/>
            <a:ext cx="46037" cy="46038"/>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706" name="Rectangle 84"/>
          <p:cNvSpPr>
            <a:spLocks noChangeArrowheads="1"/>
          </p:cNvSpPr>
          <p:nvPr/>
        </p:nvSpPr>
        <p:spPr bwMode="auto">
          <a:xfrm>
            <a:off x="1258888" y="5389563"/>
            <a:ext cx="165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B</a:t>
            </a:r>
            <a:endParaRPr lang="ru-RU" altLang="ru-RU"/>
          </a:p>
        </p:txBody>
      </p:sp>
      <p:sp>
        <p:nvSpPr>
          <p:cNvPr id="71707" name="Oval 85"/>
          <p:cNvSpPr>
            <a:spLocks noChangeArrowheads="1"/>
          </p:cNvSpPr>
          <p:nvPr/>
        </p:nvSpPr>
        <p:spPr bwMode="auto">
          <a:xfrm>
            <a:off x="3382963" y="5327650"/>
            <a:ext cx="47625" cy="46038"/>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708" name="Rectangle 86"/>
          <p:cNvSpPr>
            <a:spLocks noChangeArrowheads="1"/>
          </p:cNvSpPr>
          <p:nvPr/>
        </p:nvSpPr>
        <p:spPr bwMode="auto">
          <a:xfrm>
            <a:off x="3457575" y="5216525"/>
            <a:ext cx="1651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C</a:t>
            </a:r>
            <a:endParaRPr lang="ru-RU" altLang="ru-RU"/>
          </a:p>
        </p:txBody>
      </p:sp>
      <p:sp>
        <p:nvSpPr>
          <p:cNvPr id="71709" name="Oval 87"/>
          <p:cNvSpPr>
            <a:spLocks noChangeArrowheads="1"/>
          </p:cNvSpPr>
          <p:nvPr/>
        </p:nvSpPr>
        <p:spPr bwMode="auto">
          <a:xfrm>
            <a:off x="2762250" y="6051550"/>
            <a:ext cx="46038" cy="46038"/>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710" name="Rectangle 88"/>
          <p:cNvSpPr>
            <a:spLocks noChangeArrowheads="1"/>
          </p:cNvSpPr>
          <p:nvPr/>
        </p:nvSpPr>
        <p:spPr bwMode="auto">
          <a:xfrm>
            <a:off x="2743200" y="6107113"/>
            <a:ext cx="165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D</a:t>
            </a:r>
            <a:endParaRPr lang="ru-RU" altLang="ru-RU"/>
          </a:p>
        </p:txBody>
      </p:sp>
      <p:sp>
        <p:nvSpPr>
          <p:cNvPr id="71711" name="Oval 89"/>
          <p:cNvSpPr>
            <a:spLocks noChangeArrowheads="1"/>
          </p:cNvSpPr>
          <p:nvPr/>
        </p:nvSpPr>
        <p:spPr bwMode="auto">
          <a:xfrm>
            <a:off x="636588" y="6051550"/>
            <a:ext cx="46037" cy="46038"/>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712" name="Rectangle 90"/>
          <p:cNvSpPr>
            <a:spLocks noChangeArrowheads="1"/>
          </p:cNvSpPr>
          <p:nvPr/>
        </p:nvSpPr>
        <p:spPr bwMode="auto">
          <a:xfrm>
            <a:off x="487363" y="6061075"/>
            <a:ext cx="1651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A</a:t>
            </a:r>
            <a:endParaRPr lang="ru-RU" altLang="ru-RU"/>
          </a:p>
        </p:txBody>
      </p:sp>
      <p:sp>
        <p:nvSpPr>
          <p:cNvPr id="71713" name="Oval 91"/>
          <p:cNvSpPr>
            <a:spLocks noChangeArrowheads="1"/>
          </p:cNvSpPr>
          <p:nvPr/>
        </p:nvSpPr>
        <p:spPr bwMode="auto">
          <a:xfrm>
            <a:off x="2009775" y="3221038"/>
            <a:ext cx="46038" cy="46037"/>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714" name="Rectangle 92"/>
          <p:cNvSpPr>
            <a:spLocks noChangeArrowheads="1"/>
          </p:cNvSpPr>
          <p:nvPr/>
        </p:nvSpPr>
        <p:spPr bwMode="auto">
          <a:xfrm>
            <a:off x="1852613" y="2960688"/>
            <a:ext cx="152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P</a:t>
            </a:r>
            <a:endParaRPr lang="ru-RU" altLang="ru-RU"/>
          </a:p>
        </p:txBody>
      </p:sp>
      <p:sp>
        <p:nvSpPr>
          <p:cNvPr id="71715" name="AutoShape 93"/>
          <p:cNvSpPr>
            <a:spLocks/>
          </p:cNvSpPr>
          <p:nvPr/>
        </p:nvSpPr>
        <p:spPr bwMode="auto">
          <a:xfrm rot="-10259084">
            <a:off x="3189288" y="5137150"/>
            <a:ext cx="84137" cy="358775"/>
          </a:xfrm>
          <a:prstGeom prst="rightBracket">
            <a:avLst>
              <a:gd name="adj" fmla="val 213209"/>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1716" name="Rectangle 3"/>
          <p:cNvSpPr>
            <a:spLocks noChangeArrowheads="1"/>
          </p:cNvSpPr>
          <p:nvPr/>
        </p:nvSpPr>
        <p:spPr bwMode="auto">
          <a:xfrm>
            <a:off x="539750" y="1484313"/>
            <a:ext cx="82804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400" i="1"/>
              <a:t>№2</a:t>
            </a:r>
            <a:r>
              <a:rPr lang="en-US" altLang="ru-RU" sz="2400" i="1"/>
              <a:t> </a:t>
            </a:r>
            <a:r>
              <a:rPr lang="ru-RU" altLang="ru-RU" sz="2400" i="1"/>
              <a:t>В правильной четырёхугольной пирамиде боковое ребро равно с и образует с ребром основания пирамиды угол </a:t>
            </a:r>
            <a:r>
              <a:rPr lang="ru-RU" altLang="ru-RU" sz="2400" i="1">
                <a:sym typeface="Symbol" pitchFamily="18" charset="2"/>
              </a:rPr>
              <a:t>. Найдите площадь боковой и полной поверхностей.</a:t>
            </a:r>
            <a:r>
              <a:rPr lang="ru-RU" altLang="ru-RU" sz="2400" i="1"/>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3"/>
          <p:cNvSpPr>
            <a:spLocks noGrp="1" noChangeArrowheads="1"/>
          </p:cNvSpPr>
          <p:nvPr>
            <p:ph type="title"/>
          </p:nvPr>
        </p:nvSpPr>
        <p:spPr/>
        <p:txBody>
          <a:bodyPr/>
          <a:lstStyle/>
          <a:p>
            <a:r>
              <a:rPr lang="ru-RU" altLang="ru-RU" smtClean="0">
                <a:latin typeface="Arial" charset="0"/>
              </a:rPr>
              <a:t>Понятие многогранника</a:t>
            </a:r>
            <a:r>
              <a:rPr lang="ru-RU" altLang="ru-RU" smtClean="0"/>
              <a:t>.</a:t>
            </a:r>
          </a:p>
        </p:txBody>
      </p:sp>
      <p:graphicFrame>
        <p:nvGraphicFramePr>
          <p:cNvPr id="3074" name="Object 32"/>
          <p:cNvGraphicFramePr>
            <a:graphicFrameLocks noChangeAspect="1"/>
          </p:cNvGraphicFramePr>
          <p:nvPr>
            <p:ph idx="1"/>
          </p:nvPr>
        </p:nvGraphicFramePr>
        <p:xfrm>
          <a:off x="142875" y="1587500"/>
          <a:ext cx="8893175" cy="4681538"/>
        </p:xfrm>
        <a:graphic>
          <a:graphicData uri="http://schemas.openxmlformats.org/presentationml/2006/ole">
            <mc:AlternateContent xmlns:mc="http://schemas.openxmlformats.org/markup-compatibility/2006">
              <mc:Choice xmlns:v="urn:schemas-microsoft-com:vml" Requires="v">
                <p:oleObj spid="_x0000_s3076" name="Точечный рисунок" r:id="rId3" imgW="6458852" imgH="3400900" progId="PBrush">
                  <p:embed/>
                </p:oleObj>
              </mc:Choice>
              <mc:Fallback>
                <p:oleObj name="Точечный рисунок" r:id="rId3" imgW="6458852" imgH="3400900" progId="PBrush">
                  <p:embed/>
                  <p:pic>
                    <p:nvPicPr>
                      <p:cNvPr id="0"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5" y="1587500"/>
                        <a:ext cx="8893175" cy="468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type="title" idx="4294967295"/>
          </p:nvPr>
        </p:nvSpPr>
        <p:spPr>
          <a:xfrm>
            <a:off x="468313" y="260350"/>
            <a:ext cx="8229600" cy="1143000"/>
          </a:xfrm>
        </p:spPr>
        <p:txBody>
          <a:bodyPr/>
          <a:lstStyle/>
          <a:p>
            <a:pPr eaLnBrk="1" hangingPunct="1"/>
            <a:r>
              <a:rPr lang="ru-RU" altLang="ru-RU" sz="4000" smtClean="0">
                <a:latin typeface="Arial" charset="0"/>
              </a:rPr>
              <a:t>Решение задач</a:t>
            </a:r>
            <a:r>
              <a:rPr lang="ru-RU" altLang="ru-RU" sz="4000" smtClean="0"/>
              <a:t>.</a:t>
            </a:r>
            <a:r>
              <a:rPr lang="en-US" altLang="ru-RU" sz="4000" smtClean="0"/>
              <a:t> </a:t>
            </a:r>
            <a:r>
              <a:rPr lang="ru-RU" altLang="ru-RU" sz="4000" smtClean="0">
                <a:latin typeface="Arial" charset="0"/>
              </a:rPr>
              <a:t/>
            </a:r>
            <a:br>
              <a:rPr lang="ru-RU" altLang="ru-RU" sz="4000" smtClean="0">
                <a:latin typeface="Arial" charset="0"/>
              </a:rPr>
            </a:br>
            <a:r>
              <a:rPr lang="ru-RU" altLang="ru-RU" sz="4000" smtClean="0"/>
              <a:t>Правильная пирамида.</a:t>
            </a:r>
          </a:p>
        </p:txBody>
      </p:sp>
      <p:sp>
        <p:nvSpPr>
          <p:cNvPr id="72707"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2708"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2709"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a:t>
            </a:r>
            <a:r>
              <a:rPr lang="en-US" altLang="ru-RU" sz="2800" i="1"/>
              <a:t>3</a:t>
            </a:r>
            <a:endParaRPr lang="ru-RU" altLang="ru-RU" sz="2800" i="1"/>
          </a:p>
        </p:txBody>
      </p:sp>
      <p:sp>
        <p:nvSpPr>
          <p:cNvPr id="72710" name="Rectangle 3"/>
          <p:cNvSpPr>
            <a:spLocks noChangeArrowheads="1"/>
          </p:cNvSpPr>
          <p:nvPr/>
        </p:nvSpPr>
        <p:spPr bwMode="auto">
          <a:xfrm>
            <a:off x="4427538" y="2060575"/>
            <a:ext cx="4403725"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00113" indent="-900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spcAft>
                <a:spcPct val="10000"/>
              </a:spcAft>
            </a:pPr>
            <a:r>
              <a:rPr lang="ru-RU" altLang="ru-RU" sz="2400" i="1">
                <a:latin typeface="Cambria" pitchFamily="18" charset="0"/>
              </a:rPr>
              <a:t>Дано: </a:t>
            </a:r>
            <a:r>
              <a:rPr lang="en-US" altLang="ru-RU" sz="2400" i="1">
                <a:latin typeface="Cambria" pitchFamily="18" charset="0"/>
              </a:rPr>
              <a:t>DABC – </a:t>
            </a:r>
            <a:r>
              <a:rPr lang="ru-RU" altLang="ru-RU" sz="2400" i="1">
                <a:latin typeface="Cambria" pitchFamily="18" charset="0"/>
              </a:rPr>
              <a:t>правильная пирамида</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DO – </a:t>
            </a:r>
            <a:r>
              <a:rPr lang="ru-RU" altLang="ru-RU" sz="2400" i="1">
                <a:latin typeface="Cambria" pitchFamily="18" charset="0"/>
                <a:sym typeface="Symbol" pitchFamily="18" charset="2"/>
              </a:rPr>
              <a:t>высота, </a:t>
            </a:r>
            <a:br>
              <a:rPr lang="ru-RU" altLang="ru-RU" sz="2400" i="1">
                <a:latin typeface="Cambria" pitchFamily="18" charset="0"/>
                <a:sym typeface="Symbol" pitchFamily="18" charset="2"/>
              </a:rPr>
            </a:br>
            <a:r>
              <a:rPr lang="en-US" altLang="ru-RU" sz="2400" i="1">
                <a:latin typeface="Cambria" pitchFamily="18" charset="0"/>
                <a:sym typeface="Symbol" pitchFamily="18" charset="2"/>
              </a:rPr>
              <a:t>DK</a:t>
            </a:r>
            <a:r>
              <a:rPr lang="ru-RU" altLang="ru-RU" sz="2400" i="1">
                <a:latin typeface="Cambria" pitchFamily="18" charset="0"/>
                <a:sym typeface="Symbol" pitchFamily="18" charset="2"/>
              </a:rPr>
              <a:t>-апофема, </a:t>
            </a:r>
            <a:br>
              <a:rPr lang="ru-RU" altLang="ru-RU" sz="2400" i="1">
                <a:latin typeface="Cambria" pitchFamily="18" charset="0"/>
                <a:sym typeface="Symbol" pitchFamily="18" charset="2"/>
              </a:rPr>
            </a:br>
            <a:r>
              <a:rPr lang="en-US" altLang="ru-RU" sz="2400" i="1">
                <a:latin typeface="Cambria" pitchFamily="18" charset="0"/>
                <a:sym typeface="Symbol" pitchFamily="18" charset="2"/>
              </a:rPr>
              <a:t>DO=a3</a:t>
            </a:r>
            <a:r>
              <a:rPr lang="ru-RU" altLang="ru-RU" sz="2400" i="1">
                <a:latin typeface="Cambria" pitchFamily="18" charset="0"/>
                <a:sym typeface="Symbol" pitchFamily="18" charset="2"/>
              </a:rPr>
              <a:t>,</a:t>
            </a:r>
            <a:r>
              <a:rPr lang="en-US" altLang="ru-RU" sz="2400" i="1">
                <a:latin typeface="Cambria" pitchFamily="18" charset="0"/>
                <a:sym typeface="Symbol" pitchFamily="18" charset="2"/>
              </a:rPr>
              <a:t> R</a:t>
            </a:r>
            <a:r>
              <a:rPr lang="ru-RU" altLang="ru-RU" sz="2400" i="1" baseline="-25000">
                <a:latin typeface="Cambria" pitchFamily="18" charset="0"/>
                <a:sym typeface="Symbol" pitchFamily="18" charset="2"/>
              </a:rPr>
              <a:t>оп</a:t>
            </a:r>
            <a:r>
              <a:rPr lang="ru-RU" altLang="ru-RU" sz="2400" i="1">
                <a:latin typeface="Cambria" pitchFamily="18" charset="0"/>
                <a:sym typeface="Symbol" pitchFamily="18" charset="2"/>
              </a:rPr>
              <a:t>=2</a:t>
            </a:r>
            <a:r>
              <a:rPr lang="en-US" altLang="ru-RU" sz="2400" i="1">
                <a:latin typeface="Cambria" pitchFamily="18" charset="0"/>
                <a:sym typeface="Symbol" pitchFamily="18" charset="2"/>
              </a:rPr>
              <a:t>a</a:t>
            </a:r>
            <a:r>
              <a:rPr lang="ru-RU" altLang="ru-RU" sz="2400" i="1">
                <a:latin typeface="Cambria" pitchFamily="18" charset="0"/>
                <a:sym typeface="Symbol" pitchFamily="18" charset="2"/>
              </a:rPr>
              <a:t>.</a:t>
            </a:r>
            <a:endParaRPr lang="ru-RU" altLang="ru-RU" sz="2400" i="1" baseline="30000">
              <a:latin typeface="Cambria" pitchFamily="18" charset="0"/>
              <a:sym typeface="Symbol" pitchFamily="18" charset="2"/>
            </a:endParaRPr>
          </a:p>
          <a:p>
            <a:pPr eaLnBrk="1" hangingPunct="1">
              <a:spcBef>
                <a:spcPct val="30000"/>
              </a:spcBef>
              <a:spcAft>
                <a:spcPct val="10000"/>
              </a:spcAft>
            </a:pPr>
            <a:r>
              <a:rPr lang="ru-RU" altLang="ru-RU" sz="2400" i="1">
                <a:latin typeface="Cambria" pitchFamily="18" charset="0"/>
                <a:sym typeface="Symbol" pitchFamily="18" charset="2"/>
              </a:rPr>
              <a:t>Найти</a:t>
            </a:r>
            <a:r>
              <a:rPr lang="en-US" altLang="ru-RU" sz="2400" i="1">
                <a:latin typeface="Cambria" pitchFamily="18" charset="0"/>
                <a:sym typeface="Symbol" pitchFamily="18" charset="2"/>
              </a:rPr>
              <a:t>:</a:t>
            </a:r>
            <a:r>
              <a:rPr lang="ru-RU" altLang="ru-RU" sz="2400" i="1">
                <a:latin typeface="Cambria" pitchFamily="18" charset="0"/>
                <a:sym typeface="Symbol" pitchFamily="18" charset="2"/>
              </a:rPr>
              <a:t> а)</a:t>
            </a:r>
            <a:r>
              <a:rPr lang="en-US" altLang="ru-RU" sz="2400" i="1">
                <a:latin typeface="Cambria" pitchFamily="18" charset="0"/>
                <a:sym typeface="Symbol" pitchFamily="18" charset="2"/>
              </a:rPr>
              <a:t>DK</a:t>
            </a:r>
            <a:br>
              <a:rPr lang="en-US" altLang="ru-RU" sz="2400" i="1">
                <a:latin typeface="Cambria" pitchFamily="18" charset="0"/>
                <a:sym typeface="Symbol" pitchFamily="18" charset="2"/>
              </a:rPr>
            </a:br>
            <a:r>
              <a:rPr lang="ru-RU" altLang="ru-RU" sz="2400" i="1">
                <a:latin typeface="Cambria" pitchFamily="18" charset="0"/>
                <a:sym typeface="Symbol" pitchFamily="18" charset="2"/>
              </a:rPr>
              <a:t>б) </a:t>
            </a:r>
            <a:r>
              <a:rPr lang="en-US" altLang="ru-RU" sz="2400" i="1">
                <a:latin typeface="Cambria" pitchFamily="18" charset="0"/>
                <a:sym typeface="Symbol" pitchFamily="18" charset="2"/>
              </a:rPr>
              <a:t>DBCA</a:t>
            </a:r>
            <a:br>
              <a:rPr lang="en-US" altLang="ru-RU" sz="2400" i="1">
                <a:latin typeface="Cambria" pitchFamily="18" charset="0"/>
                <a:sym typeface="Symbol" pitchFamily="18" charset="2"/>
              </a:rPr>
            </a:br>
            <a:r>
              <a:rPr lang="ru-RU" altLang="ru-RU" sz="2400" i="1">
                <a:latin typeface="Cambria" pitchFamily="18" charset="0"/>
                <a:sym typeface="Symbol" pitchFamily="18" charset="2"/>
              </a:rPr>
              <a:t>в)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бок</a:t>
            </a:r>
            <a:br>
              <a:rPr lang="ru-RU" altLang="ru-RU" sz="2400" i="1" baseline="-25000">
                <a:latin typeface="Cambria" pitchFamily="18" charset="0"/>
                <a:sym typeface="Symbol" pitchFamily="18" charset="2"/>
              </a:rPr>
            </a:br>
            <a:r>
              <a:rPr lang="ru-RU" altLang="ru-RU" sz="2400" i="1">
                <a:latin typeface="Cambria" pitchFamily="18" charset="0"/>
                <a:sym typeface="Symbol" pitchFamily="18" charset="2"/>
              </a:rPr>
              <a:t>г)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пол</a:t>
            </a:r>
            <a:br>
              <a:rPr lang="ru-RU" altLang="ru-RU" sz="2400" i="1" baseline="-25000">
                <a:latin typeface="Cambria" pitchFamily="18" charset="0"/>
                <a:sym typeface="Symbol" pitchFamily="18" charset="2"/>
              </a:rPr>
            </a:br>
            <a:r>
              <a:rPr lang="ru-RU" altLang="ru-RU" sz="2400" i="1">
                <a:latin typeface="Cambria" pitchFamily="18" charset="0"/>
                <a:sym typeface="Symbol" pitchFamily="18" charset="2"/>
              </a:rPr>
              <a:t>д) </a:t>
            </a:r>
            <a:r>
              <a:rPr lang="en-US" altLang="ru-RU" sz="2400" i="1">
                <a:latin typeface="Cambria" pitchFamily="18" charset="0"/>
                <a:sym typeface="Symbol" pitchFamily="18" charset="2"/>
              </a:rPr>
              <a:t>BDC</a:t>
            </a:r>
            <a:endParaRPr lang="ru-RU" altLang="ru-RU" sz="2400" i="1">
              <a:latin typeface="Cambria" pitchFamily="18" charset="0"/>
              <a:sym typeface="Symbol" pitchFamily="18" charset="2"/>
            </a:endParaRPr>
          </a:p>
        </p:txBody>
      </p:sp>
      <p:sp>
        <p:nvSpPr>
          <p:cNvPr id="72711" name="Text Box 32"/>
          <p:cNvSpPr txBox="1">
            <a:spLocks noChangeArrowheads="1"/>
          </p:cNvSpPr>
          <p:nvPr/>
        </p:nvSpPr>
        <p:spPr bwMode="auto">
          <a:xfrm>
            <a:off x="2554288" y="4149725"/>
            <a:ext cx="5762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72712" name="AutoShape 6"/>
          <p:cNvSpPr>
            <a:spLocks noChangeArrowheads="1"/>
          </p:cNvSpPr>
          <p:nvPr/>
        </p:nvSpPr>
        <p:spPr bwMode="auto">
          <a:xfrm rot="10800000">
            <a:off x="719138" y="4770438"/>
            <a:ext cx="3317875" cy="914400"/>
          </a:xfrm>
          <a:prstGeom prst="triangle">
            <a:avLst>
              <a:gd name="adj" fmla="val 70866"/>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400">
              <a:latin typeface="Cambria" pitchFamily="18" charset="0"/>
            </a:endParaRPr>
          </a:p>
        </p:txBody>
      </p:sp>
      <p:cxnSp>
        <p:nvCxnSpPr>
          <p:cNvPr id="72713" name="AutoShape 9"/>
          <p:cNvCxnSpPr>
            <a:cxnSpLocks noChangeShapeType="1"/>
            <a:stCxn id="72712" idx="0"/>
          </p:cNvCxnSpPr>
          <p:nvPr/>
        </p:nvCxnSpPr>
        <p:spPr bwMode="auto">
          <a:xfrm rot="5400000" flipH="1" flipV="1">
            <a:off x="480219" y="3701257"/>
            <a:ext cx="3187700" cy="77946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2714" name="AutoShape 10"/>
          <p:cNvCxnSpPr>
            <a:cxnSpLocks noChangeShapeType="1"/>
            <a:stCxn id="72712" idx="4"/>
          </p:cNvCxnSpPr>
          <p:nvPr/>
        </p:nvCxnSpPr>
        <p:spPr bwMode="auto">
          <a:xfrm rot="5400000" flipH="1" flipV="1">
            <a:off x="455613" y="2760663"/>
            <a:ext cx="2273300" cy="174625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2715" name="AutoShape 11"/>
          <p:cNvCxnSpPr>
            <a:cxnSpLocks noChangeShapeType="1"/>
            <a:stCxn id="72712" idx="2"/>
          </p:cNvCxnSpPr>
          <p:nvPr/>
        </p:nvCxnSpPr>
        <p:spPr bwMode="auto">
          <a:xfrm rot="16200000" flipV="1">
            <a:off x="2114551" y="2847975"/>
            <a:ext cx="2273300" cy="157162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2716" name="AutoShape 12"/>
          <p:cNvCxnSpPr>
            <a:cxnSpLocks noChangeShapeType="1"/>
            <a:stCxn id="72712" idx="0"/>
            <a:endCxn id="72712" idx="2"/>
          </p:cNvCxnSpPr>
          <p:nvPr/>
        </p:nvCxnSpPr>
        <p:spPr bwMode="auto">
          <a:xfrm flipV="1">
            <a:off x="1685925" y="4772025"/>
            <a:ext cx="2351088" cy="9159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2717" name="AutoShape 13"/>
          <p:cNvCxnSpPr>
            <a:cxnSpLocks noChangeShapeType="1"/>
            <a:stCxn id="72712" idx="0"/>
            <a:endCxn id="72712" idx="4"/>
          </p:cNvCxnSpPr>
          <p:nvPr/>
        </p:nvCxnSpPr>
        <p:spPr bwMode="auto">
          <a:xfrm flipH="1" flipV="1">
            <a:off x="719138" y="4772025"/>
            <a:ext cx="966787" cy="9159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2718" name="Text Box 14"/>
          <p:cNvSpPr txBox="1">
            <a:spLocks noChangeArrowheads="1"/>
          </p:cNvSpPr>
          <p:nvPr/>
        </p:nvSpPr>
        <p:spPr bwMode="auto">
          <a:xfrm>
            <a:off x="323850" y="4586288"/>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A</a:t>
            </a:r>
            <a:endParaRPr lang="ru-RU" altLang="ru-RU" sz="2400">
              <a:latin typeface="Cambria" pitchFamily="18" charset="0"/>
            </a:endParaRPr>
          </a:p>
        </p:txBody>
      </p:sp>
      <p:sp>
        <p:nvSpPr>
          <p:cNvPr id="72719" name="Text Box 15"/>
          <p:cNvSpPr txBox="1">
            <a:spLocks noChangeArrowheads="1"/>
          </p:cNvSpPr>
          <p:nvPr/>
        </p:nvSpPr>
        <p:spPr bwMode="auto">
          <a:xfrm>
            <a:off x="3995738" y="4581525"/>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B</a:t>
            </a:r>
            <a:endParaRPr lang="ru-RU" altLang="ru-RU" sz="2400">
              <a:latin typeface="Cambria" pitchFamily="18" charset="0"/>
            </a:endParaRPr>
          </a:p>
        </p:txBody>
      </p:sp>
      <p:sp>
        <p:nvSpPr>
          <p:cNvPr id="72720" name="Text Box 16"/>
          <p:cNvSpPr txBox="1">
            <a:spLocks noChangeArrowheads="1"/>
          </p:cNvSpPr>
          <p:nvPr/>
        </p:nvSpPr>
        <p:spPr bwMode="auto">
          <a:xfrm>
            <a:off x="1666875" y="559435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C</a:t>
            </a:r>
            <a:endParaRPr lang="ru-RU" altLang="ru-RU" sz="2400">
              <a:latin typeface="Cambria" pitchFamily="18" charset="0"/>
            </a:endParaRPr>
          </a:p>
        </p:txBody>
      </p:sp>
      <p:sp>
        <p:nvSpPr>
          <p:cNvPr id="72721" name="Text Box 18"/>
          <p:cNvSpPr txBox="1">
            <a:spLocks noChangeArrowheads="1"/>
          </p:cNvSpPr>
          <p:nvPr/>
        </p:nvSpPr>
        <p:spPr bwMode="auto">
          <a:xfrm>
            <a:off x="2189163" y="2060575"/>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D</a:t>
            </a:r>
            <a:endParaRPr lang="ru-RU" altLang="ru-RU" sz="2400">
              <a:latin typeface="Cambria" pitchFamily="18" charset="0"/>
            </a:endParaRPr>
          </a:p>
        </p:txBody>
      </p:sp>
      <p:sp>
        <p:nvSpPr>
          <p:cNvPr id="72722" name="Text Box 32"/>
          <p:cNvSpPr txBox="1">
            <a:spLocks noChangeArrowheads="1"/>
          </p:cNvSpPr>
          <p:nvPr/>
        </p:nvSpPr>
        <p:spPr bwMode="auto">
          <a:xfrm>
            <a:off x="2627313" y="4365625"/>
            <a:ext cx="5762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ru-RU" altLang="ru-RU" sz="2400">
              <a:latin typeface="Cambria" pitchFamily="18" charset="0"/>
            </a:endParaRPr>
          </a:p>
        </p:txBody>
      </p:sp>
      <p:sp>
        <p:nvSpPr>
          <p:cNvPr id="72723" name="Text Box 32"/>
          <p:cNvSpPr txBox="1">
            <a:spLocks noChangeArrowheads="1"/>
          </p:cNvSpPr>
          <p:nvPr/>
        </p:nvSpPr>
        <p:spPr bwMode="auto">
          <a:xfrm>
            <a:off x="1979613" y="4868863"/>
            <a:ext cx="5762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O</a:t>
            </a:r>
            <a:endParaRPr lang="ru-RU" altLang="ru-RU" sz="2400">
              <a:latin typeface="Cambria" pitchFamily="18" charset="0"/>
            </a:endParaRPr>
          </a:p>
        </p:txBody>
      </p:sp>
      <p:sp>
        <p:nvSpPr>
          <p:cNvPr id="72724" name="Line 39"/>
          <p:cNvSpPr>
            <a:spLocks noChangeShapeType="1"/>
          </p:cNvSpPr>
          <p:nvPr/>
        </p:nvSpPr>
        <p:spPr bwMode="auto">
          <a:xfrm>
            <a:off x="754063" y="4783138"/>
            <a:ext cx="2233612" cy="37306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2725" name="Text Box 56"/>
          <p:cNvSpPr txBox="1">
            <a:spLocks noChangeArrowheads="1"/>
          </p:cNvSpPr>
          <p:nvPr/>
        </p:nvSpPr>
        <p:spPr bwMode="auto">
          <a:xfrm>
            <a:off x="2987675" y="5156200"/>
            <a:ext cx="43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M</a:t>
            </a:r>
            <a:endParaRPr lang="ru-RU" altLang="ru-RU" sz="2400">
              <a:latin typeface="Cambria" pitchFamily="18" charset="0"/>
            </a:endParaRPr>
          </a:p>
        </p:txBody>
      </p:sp>
      <p:sp>
        <p:nvSpPr>
          <p:cNvPr id="72726" name="Line 58"/>
          <p:cNvSpPr>
            <a:spLocks noChangeShapeType="1"/>
          </p:cNvSpPr>
          <p:nvPr/>
        </p:nvSpPr>
        <p:spPr bwMode="auto">
          <a:xfrm flipV="1">
            <a:off x="1692275" y="4797425"/>
            <a:ext cx="1150938" cy="863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2727" name="Text Box 56"/>
          <p:cNvSpPr txBox="1">
            <a:spLocks noChangeArrowheads="1"/>
          </p:cNvSpPr>
          <p:nvPr/>
        </p:nvSpPr>
        <p:spPr bwMode="auto">
          <a:xfrm>
            <a:off x="2781300" y="4427538"/>
            <a:ext cx="43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K</a:t>
            </a:r>
            <a:endParaRPr lang="ru-RU" altLang="ru-RU" sz="2400">
              <a:latin typeface="Cambria" pitchFamily="18" charset="0"/>
            </a:endParaRPr>
          </a:p>
        </p:txBody>
      </p:sp>
      <p:sp>
        <p:nvSpPr>
          <p:cNvPr id="72728" name="Line 25"/>
          <p:cNvSpPr>
            <a:spLocks noChangeShapeType="1"/>
          </p:cNvSpPr>
          <p:nvPr/>
        </p:nvSpPr>
        <p:spPr bwMode="auto">
          <a:xfrm>
            <a:off x="2470150" y="2506663"/>
            <a:ext cx="0" cy="259238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2729" name="Line 26"/>
          <p:cNvSpPr>
            <a:spLocks noChangeShapeType="1"/>
          </p:cNvSpPr>
          <p:nvPr/>
        </p:nvSpPr>
        <p:spPr bwMode="auto">
          <a:xfrm>
            <a:off x="2484438" y="2492375"/>
            <a:ext cx="503237" cy="26654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5"/>
          <p:cNvSpPr>
            <a:spLocks noGrp="1" noChangeArrowheads="1"/>
          </p:cNvSpPr>
          <p:nvPr>
            <p:ph type="title" idx="4294967295"/>
          </p:nvPr>
        </p:nvSpPr>
        <p:spPr>
          <a:xfrm>
            <a:off x="468313" y="260350"/>
            <a:ext cx="8229600" cy="1143000"/>
          </a:xfrm>
        </p:spPr>
        <p:txBody>
          <a:bodyPr/>
          <a:lstStyle/>
          <a:p>
            <a:pPr eaLnBrk="1" hangingPunct="1"/>
            <a:r>
              <a:rPr lang="ru-RU" altLang="ru-RU" sz="4000" smtClean="0">
                <a:latin typeface="Arial" charset="0"/>
              </a:rPr>
              <a:t>Решение задач</a:t>
            </a:r>
            <a:r>
              <a:rPr lang="ru-RU" altLang="ru-RU" sz="4000" smtClean="0"/>
              <a:t>.</a:t>
            </a:r>
            <a:r>
              <a:rPr lang="en-US" altLang="ru-RU" sz="4000" smtClean="0"/>
              <a:t> </a:t>
            </a:r>
            <a:r>
              <a:rPr lang="ru-RU" altLang="ru-RU" sz="4000" smtClean="0">
                <a:latin typeface="Arial" charset="0"/>
              </a:rPr>
              <a:t/>
            </a:r>
            <a:br>
              <a:rPr lang="ru-RU" altLang="ru-RU" sz="4000" smtClean="0">
                <a:latin typeface="Arial" charset="0"/>
              </a:rPr>
            </a:br>
            <a:r>
              <a:rPr lang="ru-RU" altLang="ru-RU" sz="4000" smtClean="0"/>
              <a:t>Правильная пирамида.</a:t>
            </a:r>
          </a:p>
        </p:txBody>
      </p:sp>
      <p:sp>
        <p:nvSpPr>
          <p:cNvPr id="73731"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3732" name="AutoShape 16"/>
          <p:cNvSpPr>
            <a:spLocks noChangeAspect="1" noChangeArrowheads="1"/>
          </p:cNvSpPr>
          <p:nvPr/>
        </p:nvSpPr>
        <p:spPr bwMode="auto">
          <a:xfrm>
            <a:off x="1692275" y="2492375"/>
            <a:ext cx="554355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3733" name="Rectangle 3"/>
          <p:cNvSpPr>
            <a:spLocks noChangeArrowheads="1"/>
          </p:cNvSpPr>
          <p:nvPr/>
        </p:nvSpPr>
        <p:spPr bwMode="auto">
          <a:xfrm>
            <a:off x="539750" y="1341438"/>
            <a:ext cx="12954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pPr>
            <a:r>
              <a:rPr lang="ru-RU" altLang="ru-RU" sz="2800" i="1"/>
              <a:t>№4</a:t>
            </a:r>
          </a:p>
        </p:txBody>
      </p:sp>
      <p:sp>
        <p:nvSpPr>
          <p:cNvPr id="73734" name="Rectangle 3"/>
          <p:cNvSpPr>
            <a:spLocks noChangeArrowheads="1"/>
          </p:cNvSpPr>
          <p:nvPr/>
        </p:nvSpPr>
        <p:spPr bwMode="auto">
          <a:xfrm>
            <a:off x="4427538" y="2133600"/>
            <a:ext cx="4403725"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12800" indent="-8128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spcAft>
                <a:spcPct val="10000"/>
              </a:spcAft>
            </a:pPr>
            <a:r>
              <a:rPr lang="ru-RU" altLang="ru-RU" sz="2400" i="1">
                <a:latin typeface="Cambria" pitchFamily="18" charset="0"/>
              </a:rPr>
              <a:t>Дано: </a:t>
            </a:r>
            <a:r>
              <a:rPr lang="en-US" altLang="ru-RU" sz="2400" i="1">
                <a:latin typeface="Cambria" pitchFamily="18" charset="0"/>
              </a:rPr>
              <a:t>PABCD – </a:t>
            </a:r>
            <a:r>
              <a:rPr lang="ru-RU" altLang="ru-RU" sz="2400" i="1">
                <a:latin typeface="Cambria" pitchFamily="18" charset="0"/>
              </a:rPr>
              <a:t>правильная пирамида</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PO – </a:t>
            </a:r>
            <a:r>
              <a:rPr lang="ru-RU" altLang="ru-RU" sz="2400" i="1">
                <a:latin typeface="Cambria" pitchFamily="18" charset="0"/>
                <a:sym typeface="Symbol" pitchFamily="18" charset="2"/>
              </a:rPr>
              <a:t>высота,</a:t>
            </a:r>
            <a:r>
              <a:rPr lang="en-US" altLang="ru-RU" sz="2400" i="1">
                <a:latin typeface="Cambria" pitchFamily="18" charset="0"/>
                <a:sym typeface="Symbol" pitchFamily="18" charset="2"/>
              </a:rPr>
              <a:t> </a:t>
            </a:r>
            <a:r>
              <a:rPr lang="ru-RU" altLang="ru-RU" sz="2400" i="1">
                <a:latin typeface="Cambria" pitchFamily="18" charset="0"/>
                <a:sym typeface="Symbol" pitchFamily="18" charset="2"/>
              </a:rPr>
              <a:t/>
            </a:r>
            <a:br>
              <a:rPr lang="ru-RU" altLang="ru-RU" sz="2400" i="1">
                <a:latin typeface="Cambria" pitchFamily="18" charset="0"/>
                <a:sym typeface="Symbol" pitchFamily="18" charset="2"/>
              </a:rPr>
            </a:br>
            <a:r>
              <a:rPr lang="en-US" altLang="ru-RU" sz="2400" i="1">
                <a:latin typeface="Cambria" pitchFamily="18" charset="0"/>
                <a:sym typeface="Symbol" pitchFamily="18" charset="2"/>
              </a:rPr>
              <a:t>PM</a:t>
            </a:r>
            <a:r>
              <a:rPr lang="ru-RU" altLang="ru-RU" sz="2400" i="1">
                <a:latin typeface="Cambria" pitchFamily="18" charset="0"/>
                <a:sym typeface="Symbol" pitchFamily="18" charset="2"/>
              </a:rPr>
              <a:t>-апофема, </a:t>
            </a:r>
            <a:r>
              <a:rPr lang="en-US" altLang="ru-RU" sz="2400" i="1">
                <a:latin typeface="Cambria" pitchFamily="18" charset="0"/>
                <a:sym typeface="Symbol" pitchFamily="18" charset="2"/>
              </a:rPr>
              <a:t/>
            </a:r>
            <a:br>
              <a:rPr lang="en-US" altLang="ru-RU" sz="2400" i="1">
                <a:latin typeface="Cambria" pitchFamily="18" charset="0"/>
                <a:sym typeface="Symbol" pitchFamily="18" charset="2"/>
              </a:rPr>
            </a:br>
            <a:r>
              <a:rPr lang="en-US" altLang="ru-RU" sz="2400" i="1">
                <a:latin typeface="Cambria" pitchFamily="18" charset="0"/>
                <a:sym typeface="Symbol" pitchFamily="18" charset="2"/>
              </a:rPr>
              <a:t>PM</a:t>
            </a:r>
            <a:r>
              <a:rPr lang="ru-RU" altLang="ru-RU" sz="2400" i="1">
                <a:latin typeface="Cambria" pitchFamily="18" charset="0"/>
                <a:sym typeface="Symbol" pitchFamily="18" charset="2"/>
              </a:rPr>
              <a:t>=</a:t>
            </a:r>
            <a:r>
              <a:rPr lang="en-US" altLang="ru-RU" sz="2400" i="1">
                <a:latin typeface="Cambria" pitchFamily="18" charset="0"/>
                <a:sym typeface="Symbol" pitchFamily="18" charset="2"/>
              </a:rPr>
              <a:t>2a</a:t>
            </a:r>
            <a:r>
              <a:rPr lang="ru-RU" altLang="ru-RU" sz="2400" i="1">
                <a:latin typeface="Cambria" pitchFamily="18" charset="0"/>
                <a:sym typeface="Symbol" pitchFamily="18" charset="2"/>
              </a:rPr>
              <a:t>,</a:t>
            </a:r>
            <a:r>
              <a:rPr lang="en-US" altLang="ru-RU" sz="2400" i="1">
                <a:latin typeface="Cambria" pitchFamily="18" charset="0"/>
                <a:sym typeface="Symbol" pitchFamily="18" charset="2"/>
              </a:rPr>
              <a:t> PO=a2</a:t>
            </a:r>
            <a:r>
              <a:rPr lang="ru-RU" altLang="ru-RU" sz="2400" i="1">
                <a:latin typeface="Cambria" pitchFamily="18" charset="0"/>
                <a:sym typeface="Symbol" pitchFamily="18" charset="2"/>
              </a:rPr>
              <a:t>.</a:t>
            </a:r>
            <a:endParaRPr lang="ru-RU" altLang="ru-RU" sz="2400" i="1" baseline="30000">
              <a:latin typeface="Cambria" pitchFamily="18" charset="0"/>
              <a:sym typeface="Symbol" pitchFamily="18" charset="2"/>
            </a:endParaRPr>
          </a:p>
          <a:p>
            <a:pPr eaLnBrk="1" hangingPunct="1">
              <a:spcBef>
                <a:spcPct val="30000"/>
              </a:spcBef>
              <a:spcAft>
                <a:spcPct val="10000"/>
              </a:spcAft>
            </a:pPr>
            <a:r>
              <a:rPr lang="ru-RU" altLang="ru-RU" sz="2400" i="1">
                <a:latin typeface="Cambria" pitchFamily="18" charset="0"/>
                <a:sym typeface="Symbol" pitchFamily="18" charset="2"/>
              </a:rPr>
              <a:t>Найти</a:t>
            </a:r>
            <a:r>
              <a:rPr lang="en-US" altLang="ru-RU" sz="2400" i="1">
                <a:latin typeface="Cambria" pitchFamily="18" charset="0"/>
                <a:sym typeface="Symbol" pitchFamily="18" charset="2"/>
              </a:rPr>
              <a:t>:</a:t>
            </a:r>
            <a:r>
              <a:rPr lang="ru-RU" altLang="ru-RU" sz="2400" i="1">
                <a:latin typeface="Cambria" pitchFamily="18" charset="0"/>
                <a:sym typeface="Symbol" pitchFamily="18" charset="2"/>
              </a:rPr>
              <a:t> а)</a:t>
            </a:r>
            <a:r>
              <a:rPr lang="en-US" altLang="ru-RU" sz="2400" i="1">
                <a:latin typeface="Cambria" pitchFamily="18" charset="0"/>
                <a:sym typeface="Symbol" pitchFamily="18" charset="2"/>
              </a:rPr>
              <a:t> AB</a:t>
            </a:r>
            <a:r>
              <a:rPr lang="ru-RU" altLang="ru-RU" sz="2400" i="1">
                <a:latin typeface="Cambria" pitchFamily="18" charset="0"/>
                <a:sym typeface="Symbol" pitchFamily="18" charset="2"/>
              </a:rPr>
              <a:t/>
            </a:r>
            <a:br>
              <a:rPr lang="ru-RU" altLang="ru-RU" sz="2400" i="1">
                <a:latin typeface="Cambria" pitchFamily="18" charset="0"/>
                <a:sym typeface="Symbol" pitchFamily="18" charset="2"/>
              </a:rPr>
            </a:br>
            <a:r>
              <a:rPr lang="ru-RU" altLang="ru-RU" sz="2400" i="1">
                <a:latin typeface="Cambria" pitchFamily="18" charset="0"/>
                <a:sym typeface="Symbol" pitchFamily="18" charset="2"/>
              </a:rPr>
              <a:t>б)</a:t>
            </a:r>
            <a:r>
              <a:rPr lang="en-US" altLang="ru-RU" sz="2400" i="1">
                <a:latin typeface="Cambria" pitchFamily="18" charset="0"/>
                <a:sym typeface="Symbol" pitchFamily="18" charset="2"/>
              </a:rPr>
              <a:t> PDCA</a:t>
            </a:r>
            <a:r>
              <a:rPr lang="ru-RU" altLang="ru-RU" sz="2400" i="1">
                <a:latin typeface="Cambria" pitchFamily="18" charset="0"/>
                <a:sym typeface="Symbol" pitchFamily="18" charset="2"/>
              </a:rPr>
              <a:t/>
            </a:r>
            <a:br>
              <a:rPr lang="ru-RU" altLang="ru-RU" sz="2400" i="1">
                <a:latin typeface="Cambria" pitchFamily="18" charset="0"/>
                <a:sym typeface="Symbol" pitchFamily="18" charset="2"/>
              </a:rPr>
            </a:br>
            <a:r>
              <a:rPr lang="ru-RU" altLang="ru-RU" sz="2400" i="1">
                <a:latin typeface="Cambria" pitchFamily="18" charset="0"/>
                <a:sym typeface="Symbol" pitchFamily="18" charset="2"/>
              </a:rPr>
              <a:t>в)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бок</a:t>
            </a:r>
            <a:r>
              <a:rPr lang="ru-RU" altLang="ru-RU" sz="2400" i="1">
                <a:latin typeface="Cambria" pitchFamily="18" charset="0"/>
                <a:sym typeface="Symbol" pitchFamily="18" charset="2"/>
              </a:rPr>
              <a:t> </a:t>
            </a:r>
            <a:br>
              <a:rPr lang="ru-RU" altLang="ru-RU" sz="2400" i="1">
                <a:latin typeface="Cambria" pitchFamily="18" charset="0"/>
                <a:sym typeface="Symbol" pitchFamily="18" charset="2"/>
              </a:rPr>
            </a:br>
            <a:r>
              <a:rPr lang="ru-RU" altLang="ru-RU" sz="2400" i="1">
                <a:latin typeface="Cambria" pitchFamily="18" charset="0"/>
                <a:sym typeface="Symbol" pitchFamily="18" charset="2"/>
              </a:rPr>
              <a:t>г)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пол</a:t>
            </a:r>
            <a:r>
              <a:rPr lang="ru-RU" altLang="ru-RU" sz="2400" i="1">
                <a:latin typeface="Cambria" pitchFamily="18" charset="0"/>
                <a:sym typeface="Symbol" pitchFamily="18" charset="2"/>
              </a:rPr>
              <a:t> </a:t>
            </a:r>
            <a:br>
              <a:rPr lang="ru-RU" altLang="ru-RU" sz="2400" i="1">
                <a:latin typeface="Cambria" pitchFamily="18" charset="0"/>
                <a:sym typeface="Symbol" pitchFamily="18" charset="2"/>
              </a:rPr>
            </a:br>
            <a:r>
              <a:rPr lang="ru-RU" altLang="ru-RU" sz="2400" i="1">
                <a:latin typeface="Cambria" pitchFamily="18" charset="0"/>
                <a:sym typeface="Symbol" pitchFamily="18" charset="2"/>
              </a:rPr>
              <a:t>д)</a:t>
            </a:r>
            <a:r>
              <a:rPr lang="en-US" altLang="ru-RU" sz="2400" i="1">
                <a:latin typeface="Cambria" pitchFamily="18" charset="0"/>
                <a:sym typeface="Symbol" pitchFamily="18" charset="2"/>
              </a:rPr>
              <a:t> </a:t>
            </a:r>
            <a:r>
              <a:rPr lang="ru-RU" altLang="ru-RU" sz="2400" i="1">
                <a:latin typeface="Cambria" pitchFamily="18" charset="0"/>
                <a:sym typeface="Symbol" pitchFamily="18" charset="2"/>
              </a:rPr>
              <a:t>расстояние от</a:t>
            </a:r>
            <a:r>
              <a:rPr lang="en-US" altLang="ru-RU" sz="2400" i="1">
                <a:latin typeface="Cambria" pitchFamily="18" charset="0"/>
                <a:sym typeface="Symbol" pitchFamily="18" charset="2"/>
              </a:rPr>
              <a:t> </a:t>
            </a:r>
            <a:r>
              <a:rPr lang="ru-RU" altLang="ru-RU" sz="2400" i="1">
                <a:latin typeface="Cambria" pitchFamily="18" charset="0"/>
                <a:sym typeface="Symbol" pitchFamily="18" charset="2"/>
              </a:rPr>
              <a:t>т.</a:t>
            </a:r>
            <a:r>
              <a:rPr lang="en-US" altLang="ru-RU" sz="2400" i="1">
                <a:latin typeface="Cambria" pitchFamily="18" charset="0"/>
                <a:sym typeface="Symbol" pitchFamily="18" charset="2"/>
              </a:rPr>
              <a:t>O</a:t>
            </a:r>
            <a:r>
              <a:rPr lang="ru-RU" altLang="ru-RU" sz="2400" i="1">
                <a:latin typeface="Cambria" pitchFamily="18" charset="0"/>
                <a:sym typeface="Symbol" pitchFamily="18" charset="2"/>
              </a:rPr>
              <a:t> до (</a:t>
            </a:r>
            <a:r>
              <a:rPr lang="en-US" altLang="ru-RU" sz="2400" i="1">
                <a:latin typeface="Cambria" pitchFamily="18" charset="0"/>
                <a:sym typeface="Symbol" pitchFamily="18" charset="2"/>
              </a:rPr>
              <a:t>PDC</a:t>
            </a:r>
            <a:r>
              <a:rPr lang="ru-RU" altLang="ru-RU" sz="2400" i="1">
                <a:latin typeface="Cambria" pitchFamily="18" charset="0"/>
                <a:sym typeface="Symbol" pitchFamily="18" charset="2"/>
              </a:rPr>
              <a:t>) </a:t>
            </a:r>
          </a:p>
        </p:txBody>
      </p:sp>
      <p:grpSp>
        <p:nvGrpSpPr>
          <p:cNvPr id="73735" name="Group 38"/>
          <p:cNvGrpSpPr>
            <a:grpSpLocks/>
          </p:cNvGrpSpPr>
          <p:nvPr/>
        </p:nvGrpSpPr>
        <p:grpSpPr bwMode="auto">
          <a:xfrm>
            <a:off x="487363" y="2008188"/>
            <a:ext cx="3135312" cy="3421062"/>
            <a:chOff x="307" y="1265"/>
            <a:chExt cx="1975" cy="2155"/>
          </a:xfrm>
        </p:grpSpPr>
        <p:sp>
          <p:nvSpPr>
            <p:cNvPr id="73737" name="Line 11"/>
            <p:cNvSpPr>
              <a:spLocks noChangeShapeType="1"/>
            </p:cNvSpPr>
            <p:nvPr/>
          </p:nvSpPr>
          <p:spPr bwMode="auto">
            <a:xfrm>
              <a:off x="1283" y="1479"/>
              <a:ext cx="681" cy="149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3738" name="AutoShape 12"/>
            <p:cNvSpPr>
              <a:spLocks noChangeArrowheads="1"/>
            </p:cNvSpPr>
            <p:nvPr/>
          </p:nvSpPr>
          <p:spPr bwMode="auto">
            <a:xfrm rot="-2877047">
              <a:off x="1889" y="2809"/>
              <a:ext cx="159" cy="118"/>
            </a:xfrm>
            <a:prstGeom prst="parallelogram">
              <a:avLst>
                <a:gd name="adj" fmla="val 40143"/>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3739" name="Text Box 15"/>
            <p:cNvSpPr txBox="1">
              <a:spLocks noChangeArrowheads="1"/>
            </p:cNvSpPr>
            <p:nvPr/>
          </p:nvSpPr>
          <p:spPr bwMode="auto">
            <a:xfrm>
              <a:off x="1918" y="2930"/>
              <a:ext cx="27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M</a:t>
              </a:r>
              <a:endParaRPr lang="ru-RU" altLang="ru-RU"/>
            </a:p>
          </p:txBody>
        </p:sp>
        <p:sp>
          <p:nvSpPr>
            <p:cNvPr id="73740" name="Line 34"/>
            <p:cNvSpPr>
              <a:spLocks noChangeShapeType="1"/>
            </p:cNvSpPr>
            <p:nvPr/>
          </p:nvSpPr>
          <p:spPr bwMode="auto">
            <a:xfrm>
              <a:off x="1292" y="2994"/>
              <a:ext cx="681"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3741" name="Line 13"/>
            <p:cNvSpPr>
              <a:spLocks noChangeShapeType="1"/>
            </p:cNvSpPr>
            <p:nvPr/>
          </p:nvSpPr>
          <p:spPr bwMode="auto">
            <a:xfrm>
              <a:off x="413" y="3224"/>
              <a:ext cx="1338" cy="1"/>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3742" name="Line 14"/>
            <p:cNvSpPr>
              <a:spLocks noChangeShapeType="1"/>
            </p:cNvSpPr>
            <p:nvPr/>
          </p:nvSpPr>
          <p:spPr bwMode="auto">
            <a:xfrm flipH="1">
              <a:off x="1751" y="2768"/>
              <a:ext cx="392" cy="456"/>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3743" name="Line 15"/>
            <p:cNvSpPr>
              <a:spLocks noChangeShapeType="1"/>
            </p:cNvSpPr>
            <p:nvPr/>
          </p:nvSpPr>
          <p:spPr bwMode="auto">
            <a:xfrm>
              <a:off x="793" y="2750"/>
              <a:ext cx="947" cy="456"/>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3744" name="Line 16"/>
            <p:cNvSpPr>
              <a:spLocks noChangeShapeType="1"/>
            </p:cNvSpPr>
            <p:nvPr/>
          </p:nvSpPr>
          <p:spPr bwMode="auto">
            <a:xfrm flipH="1">
              <a:off x="413" y="2768"/>
              <a:ext cx="1730" cy="456"/>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3745" name="Line 17"/>
            <p:cNvSpPr>
              <a:spLocks noChangeShapeType="1"/>
            </p:cNvSpPr>
            <p:nvPr/>
          </p:nvSpPr>
          <p:spPr bwMode="auto">
            <a:xfrm flipH="1">
              <a:off x="413" y="2768"/>
              <a:ext cx="391" cy="456"/>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3746" name="Line 18"/>
            <p:cNvSpPr>
              <a:spLocks noChangeShapeType="1"/>
            </p:cNvSpPr>
            <p:nvPr/>
          </p:nvSpPr>
          <p:spPr bwMode="auto">
            <a:xfrm>
              <a:off x="804" y="2768"/>
              <a:ext cx="1339" cy="1"/>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3747" name="Line 19"/>
            <p:cNvSpPr>
              <a:spLocks noChangeShapeType="1"/>
            </p:cNvSpPr>
            <p:nvPr/>
          </p:nvSpPr>
          <p:spPr bwMode="auto">
            <a:xfrm>
              <a:off x="1278" y="1441"/>
              <a:ext cx="1" cy="1555"/>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3748" name="Line 20"/>
            <p:cNvSpPr>
              <a:spLocks noChangeShapeType="1"/>
            </p:cNvSpPr>
            <p:nvPr/>
          </p:nvSpPr>
          <p:spPr bwMode="auto">
            <a:xfrm flipH="1">
              <a:off x="804" y="1441"/>
              <a:ext cx="474" cy="1327"/>
            </a:xfrm>
            <a:prstGeom prst="line">
              <a:avLst/>
            </a:prstGeom>
            <a:noFill/>
            <a:ln w="0">
              <a:solidFill>
                <a:srgbClr val="000080"/>
              </a:solidFill>
              <a:prstDash val="sysDot"/>
              <a:round/>
              <a:headEnd/>
              <a:tailEnd/>
            </a:ln>
            <a:extLst>
              <a:ext uri="{909E8E84-426E-40DD-AFC4-6F175D3DCCD1}">
                <a14:hiddenFill xmlns:a14="http://schemas.microsoft.com/office/drawing/2010/main">
                  <a:noFill/>
                </a14:hiddenFill>
              </a:ext>
            </a:extLst>
          </p:spPr>
          <p:txBody>
            <a:bodyPr/>
            <a:lstStyle/>
            <a:p>
              <a:endParaRPr lang="ru-RU"/>
            </a:p>
          </p:txBody>
        </p:sp>
        <p:sp>
          <p:nvSpPr>
            <p:cNvPr id="73749" name="Line 21"/>
            <p:cNvSpPr>
              <a:spLocks noChangeShapeType="1"/>
            </p:cNvSpPr>
            <p:nvPr/>
          </p:nvSpPr>
          <p:spPr bwMode="auto">
            <a:xfrm>
              <a:off x="1278" y="1441"/>
              <a:ext cx="865" cy="1327"/>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3750" name="Line 22"/>
            <p:cNvSpPr>
              <a:spLocks noChangeShapeType="1"/>
            </p:cNvSpPr>
            <p:nvPr/>
          </p:nvSpPr>
          <p:spPr bwMode="auto">
            <a:xfrm>
              <a:off x="1278" y="1441"/>
              <a:ext cx="473" cy="1783"/>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3751" name="Line 23"/>
            <p:cNvSpPr>
              <a:spLocks noChangeShapeType="1"/>
            </p:cNvSpPr>
            <p:nvPr/>
          </p:nvSpPr>
          <p:spPr bwMode="auto">
            <a:xfrm flipH="1">
              <a:off x="413" y="1441"/>
              <a:ext cx="865" cy="1783"/>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3752" name="Oval 24"/>
            <p:cNvSpPr>
              <a:spLocks noChangeArrowheads="1"/>
            </p:cNvSpPr>
            <p:nvPr/>
          </p:nvSpPr>
          <p:spPr bwMode="auto">
            <a:xfrm>
              <a:off x="1266" y="2984"/>
              <a:ext cx="29" cy="29"/>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3753" name="Rectangle 25"/>
            <p:cNvSpPr>
              <a:spLocks noChangeArrowheads="1"/>
            </p:cNvSpPr>
            <p:nvPr/>
          </p:nvSpPr>
          <p:spPr bwMode="auto">
            <a:xfrm>
              <a:off x="1231" y="3025"/>
              <a:ext cx="11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O</a:t>
              </a:r>
              <a:endParaRPr lang="ru-RU" altLang="ru-RU"/>
            </a:p>
          </p:txBody>
        </p:sp>
        <p:sp>
          <p:nvSpPr>
            <p:cNvPr id="73754" name="Oval 26"/>
            <p:cNvSpPr>
              <a:spLocks noChangeArrowheads="1"/>
            </p:cNvSpPr>
            <p:nvPr/>
          </p:nvSpPr>
          <p:spPr bwMode="auto">
            <a:xfrm>
              <a:off x="793" y="2756"/>
              <a:ext cx="29" cy="29"/>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3755" name="Rectangle 27"/>
            <p:cNvSpPr>
              <a:spLocks noChangeArrowheads="1"/>
            </p:cNvSpPr>
            <p:nvPr/>
          </p:nvSpPr>
          <p:spPr bwMode="auto">
            <a:xfrm>
              <a:off x="793" y="2795"/>
              <a:ext cx="10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B</a:t>
              </a:r>
              <a:endParaRPr lang="ru-RU" altLang="ru-RU"/>
            </a:p>
          </p:txBody>
        </p:sp>
        <p:sp>
          <p:nvSpPr>
            <p:cNvPr id="73756" name="Oval 28"/>
            <p:cNvSpPr>
              <a:spLocks noChangeArrowheads="1"/>
            </p:cNvSpPr>
            <p:nvPr/>
          </p:nvSpPr>
          <p:spPr bwMode="auto">
            <a:xfrm>
              <a:off x="2131" y="2756"/>
              <a:ext cx="30" cy="29"/>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3757" name="Rectangle 29"/>
            <p:cNvSpPr>
              <a:spLocks noChangeArrowheads="1"/>
            </p:cNvSpPr>
            <p:nvPr/>
          </p:nvSpPr>
          <p:spPr bwMode="auto">
            <a:xfrm>
              <a:off x="2178" y="2686"/>
              <a:ext cx="10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C</a:t>
              </a:r>
              <a:endParaRPr lang="ru-RU" altLang="ru-RU"/>
            </a:p>
          </p:txBody>
        </p:sp>
        <p:sp>
          <p:nvSpPr>
            <p:cNvPr id="73758" name="Oval 30"/>
            <p:cNvSpPr>
              <a:spLocks noChangeArrowheads="1"/>
            </p:cNvSpPr>
            <p:nvPr/>
          </p:nvSpPr>
          <p:spPr bwMode="auto">
            <a:xfrm>
              <a:off x="1740" y="3212"/>
              <a:ext cx="29" cy="29"/>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3759" name="Rectangle 31"/>
            <p:cNvSpPr>
              <a:spLocks noChangeArrowheads="1"/>
            </p:cNvSpPr>
            <p:nvPr/>
          </p:nvSpPr>
          <p:spPr bwMode="auto">
            <a:xfrm>
              <a:off x="1728" y="3247"/>
              <a:ext cx="10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D</a:t>
              </a:r>
              <a:endParaRPr lang="ru-RU" altLang="ru-RU"/>
            </a:p>
          </p:txBody>
        </p:sp>
        <p:sp>
          <p:nvSpPr>
            <p:cNvPr id="73760" name="Oval 32"/>
            <p:cNvSpPr>
              <a:spLocks noChangeArrowheads="1"/>
            </p:cNvSpPr>
            <p:nvPr/>
          </p:nvSpPr>
          <p:spPr bwMode="auto">
            <a:xfrm>
              <a:off x="401" y="3212"/>
              <a:ext cx="29" cy="29"/>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3761" name="Rectangle 33"/>
            <p:cNvSpPr>
              <a:spLocks noChangeArrowheads="1"/>
            </p:cNvSpPr>
            <p:nvPr/>
          </p:nvSpPr>
          <p:spPr bwMode="auto">
            <a:xfrm>
              <a:off x="307" y="3218"/>
              <a:ext cx="10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A</a:t>
              </a:r>
              <a:endParaRPr lang="ru-RU" altLang="ru-RU"/>
            </a:p>
          </p:txBody>
        </p:sp>
        <p:sp>
          <p:nvSpPr>
            <p:cNvPr id="73762" name="Oval 34"/>
            <p:cNvSpPr>
              <a:spLocks noChangeArrowheads="1"/>
            </p:cNvSpPr>
            <p:nvPr/>
          </p:nvSpPr>
          <p:spPr bwMode="auto">
            <a:xfrm>
              <a:off x="1266" y="1429"/>
              <a:ext cx="29" cy="29"/>
            </a:xfrm>
            <a:prstGeom prst="ellipse">
              <a:avLst/>
            </a:prstGeom>
            <a:solidFill>
              <a:srgbClr val="FF0000"/>
            </a:solidFill>
            <a:ln w="0">
              <a:solidFill>
                <a:srgbClr val="000000"/>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3763" name="Rectangle 35"/>
            <p:cNvSpPr>
              <a:spLocks noChangeArrowheads="1"/>
            </p:cNvSpPr>
            <p:nvPr/>
          </p:nvSpPr>
          <p:spPr bwMode="auto">
            <a:xfrm>
              <a:off x="1167" y="1265"/>
              <a:ext cx="9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ru-RU" b="1">
                  <a:solidFill>
                    <a:srgbClr val="000000"/>
                  </a:solidFill>
                </a:rPr>
                <a:t>P</a:t>
              </a:r>
              <a:endParaRPr lang="ru-RU" altLang="ru-RU"/>
            </a:p>
          </p:txBody>
        </p:sp>
      </p:grpSp>
      <p:sp>
        <p:nvSpPr>
          <p:cNvPr id="39975" name="Text Box 39"/>
          <p:cNvSpPr txBox="1">
            <a:spLocks noChangeArrowheads="1"/>
          </p:cNvSpPr>
          <p:nvPr/>
        </p:nvSpPr>
        <p:spPr bwMode="auto">
          <a:xfrm>
            <a:off x="3419475" y="6165850"/>
            <a:ext cx="48593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 </a:t>
            </a:r>
            <a:r>
              <a:rPr lang="en-US" altLang="ru-RU" sz="2800">
                <a:solidFill>
                  <a:srgbClr val="FF33CC"/>
                </a:solidFill>
                <a:latin typeface="Cambria" pitchFamily="18" charset="0"/>
              </a:rPr>
              <a:t>301, 305</a:t>
            </a:r>
            <a:endParaRPr lang="ru-RU" altLang="ru-RU" sz="2800">
              <a:solidFill>
                <a:srgbClr val="FF33CC"/>
              </a:solidFill>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75"/>
                                        </p:tgtEl>
                                        <p:attrNameLst>
                                          <p:attrName>style.visibility</p:attrName>
                                        </p:attrNameLst>
                                      </p:cBhvr>
                                      <p:to>
                                        <p:strVal val="visible"/>
                                      </p:to>
                                    </p:set>
                                    <p:animEffect transition="in" filter="wipe(left)">
                                      <p:cBhvr>
                                        <p:cTn id="7"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7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5"/>
          <p:cNvSpPr>
            <a:spLocks noGrp="1" noChangeArrowheads="1"/>
          </p:cNvSpPr>
          <p:nvPr>
            <p:ph type="title" idx="4294967295"/>
          </p:nvPr>
        </p:nvSpPr>
        <p:spPr>
          <a:xfrm>
            <a:off x="468313" y="260350"/>
            <a:ext cx="8229600" cy="1143000"/>
          </a:xfrm>
        </p:spPr>
        <p:txBody>
          <a:bodyPr/>
          <a:lstStyle/>
          <a:p>
            <a:pPr eaLnBrk="1" hangingPunct="1"/>
            <a:r>
              <a:rPr lang="ru-RU" altLang="ru-RU" sz="4000" smtClean="0"/>
              <a:t>Решение задач. Пирамида.</a:t>
            </a:r>
          </a:p>
        </p:txBody>
      </p:sp>
      <p:sp>
        <p:nvSpPr>
          <p:cNvPr id="74755"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88070" name="Rectangle 3"/>
          <p:cNvSpPr>
            <a:spLocks noChangeArrowheads="1"/>
          </p:cNvSpPr>
          <p:nvPr/>
        </p:nvSpPr>
        <p:spPr bwMode="auto">
          <a:xfrm>
            <a:off x="4427538" y="2133600"/>
            <a:ext cx="4403725"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12800" indent="-8128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spcAft>
                <a:spcPct val="10000"/>
              </a:spcAft>
            </a:pPr>
            <a:r>
              <a:rPr lang="ru-RU" altLang="ru-RU" sz="2400" i="1">
                <a:latin typeface="Cambria" pitchFamily="18" charset="0"/>
              </a:rPr>
              <a:t>Дано: </a:t>
            </a:r>
            <a:r>
              <a:rPr lang="en-US" altLang="ru-RU" sz="2400" i="1">
                <a:latin typeface="Cambria" pitchFamily="18" charset="0"/>
              </a:rPr>
              <a:t>ABCD –</a:t>
            </a:r>
            <a:r>
              <a:rPr lang="ru-RU" altLang="ru-RU" sz="2400" i="1">
                <a:latin typeface="Cambria" pitchFamily="18" charset="0"/>
              </a:rPr>
              <a:t>пирамида</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
            </a:r>
            <a:br>
              <a:rPr lang="en-US" altLang="ru-RU" sz="2400" i="1">
                <a:latin typeface="Cambria" pitchFamily="18" charset="0"/>
                <a:sym typeface="Symbol" pitchFamily="18" charset="2"/>
              </a:rPr>
            </a:br>
            <a:r>
              <a:rPr lang="en-US" altLang="ru-RU" sz="2400" i="1">
                <a:latin typeface="Cambria" pitchFamily="18" charset="0"/>
                <a:sym typeface="Symbol" pitchFamily="18" charset="2"/>
              </a:rPr>
              <a:t>AB – </a:t>
            </a:r>
            <a:r>
              <a:rPr lang="ru-RU" altLang="ru-RU" sz="2400" i="1">
                <a:latin typeface="Cambria" pitchFamily="18" charset="0"/>
                <a:sym typeface="Symbol" pitchFamily="18" charset="2"/>
              </a:rPr>
              <a:t>высота,</a:t>
            </a:r>
            <a:r>
              <a:rPr lang="en-US" altLang="ru-RU" sz="2400" i="1">
                <a:latin typeface="Cambria" pitchFamily="18" charset="0"/>
                <a:sym typeface="Symbol" pitchFamily="18" charset="2"/>
              </a:rPr>
              <a:t> AB=9,</a:t>
            </a:r>
            <a:r>
              <a:rPr lang="ru-RU" altLang="ru-RU" sz="2400" i="1">
                <a:latin typeface="Cambria" pitchFamily="18" charset="0"/>
                <a:sym typeface="Symbol" pitchFamily="18" charset="2"/>
              </a:rPr>
              <a:t/>
            </a:r>
            <a:br>
              <a:rPr lang="ru-RU" altLang="ru-RU" sz="2400" i="1">
                <a:latin typeface="Cambria" pitchFamily="18" charset="0"/>
                <a:sym typeface="Symbol" pitchFamily="18" charset="2"/>
              </a:rPr>
            </a:br>
            <a:r>
              <a:rPr lang="en-US" altLang="ru-RU" sz="2400" i="1">
                <a:latin typeface="Cambria" pitchFamily="18" charset="0"/>
                <a:sym typeface="Symbol" pitchFamily="18" charset="2"/>
              </a:rPr>
              <a:t>BC</a:t>
            </a:r>
            <a:r>
              <a:rPr lang="ru-RU" altLang="ru-RU" sz="2400" i="1">
                <a:latin typeface="Cambria" pitchFamily="18" charset="0"/>
                <a:sym typeface="Symbol" pitchFamily="18" charset="2"/>
              </a:rPr>
              <a:t>=</a:t>
            </a:r>
            <a:r>
              <a:rPr lang="en-US" altLang="ru-RU" sz="2400" i="1">
                <a:latin typeface="Cambria" pitchFamily="18" charset="0"/>
                <a:sym typeface="Symbol" pitchFamily="18" charset="2"/>
              </a:rPr>
              <a:t>BD=13</a:t>
            </a:r>
            <a:r>
              <a:rPr lang="ru-RU" altLang="ru-RU" sz="2400" i="1">
                <a:latin typeface="Cambria" pitchFamily="18" charset="0"/>
                <a:sym typeface="Symbol" pitchFamily="18" charset="2"/>
              </a:rPr>
              <a:t>,</a:t>
            </a:r>
            <a:r>
              <a:rPr lang="en-US" altLang="ru-RU" sz="2400" i="1">
                <a:latin typeface="Cambria" pitchFamily="18" charset="0"/>
                <a:sym typeface="Symbol" pitchFamily="18" charset="2"/>
              </a:rPr>
              <a:t> CD=10</a:t>
            </a:r>
            <a:r>
              <a:rPr lang="ru-RU" altLang="ru-RU" sz="2400" i="1">
                <a:latin typeface="Cambria" pitchFamily="18" charset="0"/>
                <a:sym typeface="Symbol" pitchFamily="18" charset="2"/>
              </a:rPr>
              <a:t>.</a:t>
            </a:r>
            <a:endParaRPr lang="ru-RU" altLang="ru-RU" sz="2400" i="1" baseline="30000">
              <a:latin typeface="Cambria" pitchFamily="18" charset="0"/>
              <a:sym typeface="Symbol" pitchFamily="18" charset="2"/>
            </a:endParaRPr>
          </a:p>
          <a:p>
            <a:pPr eaLnBrk="1" hangingPunct="1">
              <a:spcBef>
                <a:spcPct val="30000"/>
              </a:spcBef>
              <a:spcAft>
                <a:spcPct val="10000"/>
              </a:spcAft>
            </a:pPr>
            <a:r>
              <a:rPr lang="ru-RU" altLang="ru-RU" sz="2400" i="1">
                <a:latin typeface="Cambria" pitchFamily="18" charset="0"/>
                <a:sym typeface="Symbol" pitchFamily="18" charset="2"/>
              </a:rPr>
              <a:t>Найти</a:t>
            </a:r>
            <a:r>
              <a:rPr lang="en-US" altLang="ru-RU" sz="2400" i="1">
                <a:latin typeface="Cambria" pitchFamily="18" charset="0"/>
                <a:sym typeface="Symbol" pitchFamily="18" charset="2"/>
              </a:rPr>
              <a:t>:</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бок</a:t>
            </a:r>
            <a:r>
              <a:rPr lang="en-US" altLang="ru-RU" sz="2400" i="1">
                <a:latin typeface="Cambria" pitchFamily="18" charset="0"/>
                <a:sym typeface="Symbol" pitchFamily="18" charset="2"/>
              </a:rPr>
              <a:t>, S</a:t>
            </a:r>
            <a:r>
              <a:rPr lang="ru-RU" altLang="ru-RU" sz="2400" i="1" baseline="-25000">
                <a:latin typeface="Cambria" pitchFamily="18" charset="0"/>
                <a:sym typeface="Symbol" pitchFamily="18" charset="2"/>
              </a:rPr>
              <a:t>пол</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a:t>
            </a:r>
            <a:endParaRPr lang="ru-RU" altLang="ru-RU" sz="2400" i="1">
              <a:latin typeface="Cambria" pitchFamily="18" charset="0"/>
              <a:sym typeface="Symbol" pitchFamily="18" charset="2"/>
            </a:endParaRPr>
          </a:p>
        </p:txBody>
      </p:sp>
      <p:sp>
        <p:nvSpPr>
          <p:cNvPr id="38918" name="Rectangle 6"/>
          <p:cNvSpPr>
            <a:spLocks noChangeArrowheads="1"/>
          </p:cNvSpPr>
          <p:nvPr/>
        </p:nvSpPr>
        <p:spPr bwMode="auto">
          <a:xfrm>
            <a:off x="468313" y="1628775"/>
            <a:ext cx="130651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20000"/>
              </a:spcBef>
            </a:pPr>
            <a:r>
              <a:rPr lang="ru-RU" altLang="ru-RU" sz="2800" i="1">
                <a:latin typeface="Cambria" pitchFamily="18" charset="0"/>
              </a:rPr>
              <a:t>№1</a:t>
            </a:r>
            <a:endParaRPr lang="ru-RU" altLang="ru-RU" sz="2800">
              <a:latin typeface="Cambria" pitchFamily="18" charset="0"/>
            </a:endParaRPr>
          </a:p>
        </p:txBody>
      </p:sp>
      <p:grpSp>
        <p:nvGrpSpPr>
          <p:cNvPr id="2" name="Group 36"/>
          <p:cNvGrpSpPr>
            <a:grpSpLocks/>
          </p:cNvGrpSpPr>
          <p:nvPr/>
        </p:nvGrpSpPr>
        <p:grpSpPr bwMode="auto">
          <a:xfrm>
            <a:off x="179388" y="2852738"/>
            <a:ext cx="4845050" cy="4005262"/>
            <a:chOff x="100" y="1797"/>
            <a:chExt cx="3052" cy="2523"/>
          </a:xfrm>
        </p:grpSpPr>
        <p:grpSp>
          <p:nvGrpSpPr>
            <p:cNvPr id="74766" name="Group 31"/>
            <p:cNvGrpSpPr>
              <a:grpSpLocks/>
            </p:cNvGrpSpPr>
            <p:nvPr/>
          </p:nvGrpSpPr>
          <p:grpSpPr bwMode="auto">
            <a:xfrm>
              <a:off x="100" y="1993"/>
              <a:ext cx="2735" cy="2327"/>
              <a:chOff x="9" y="1993"/>
              <a:chExt cx="2735" cy="2327"/>
            </a:xfrm>
          </p:grpSpPr>
          <p:sp>
            <p:nvSpPr>
              <p:cNvPr id="107528" name="AutoShape 28"/>
              <p:cNvSpPr>
                <a:spLocks noChangeArrowheads="1"/>
              </p:cNvSpPr>
              <p:nvPr/>
            </p:nvSpPr>
            <p:spPr bwMode="auto">
              <a:xfrm rot="-7972893">
                <a:off x="-333" y="2757"/>
                <a:ext cx="2327" cy="798"/>
              </a:xfrm>
              <a:prstGeom prst="triangle">
                <a:avLst>
                  <a:gd name="adj" fmla="val 65301"/>
                </a:avLst>
              </a:prstGeom>
              <a:noFill/>
              <a:ln w="9525">
                <a:solidFill>
                  <a:schemeClr val="tx1"/>
                </a:solidFill>
                <a:miter lim="800000"/>
                <a:headEnd/>
                <a:tailEnd/>
              </a:ln>
            </p:spPr>
            <p:txBody>
              <a:bodyPr vert="eaVert" wrap="none" anchor="ctr"/>
              <a:lstStyle/>
              <a:p>
                <a:pPr>
                  <a:defRPr/>
                </a:pPr>
                <a:endParaRPr lang="ru-RU">
                  <a:latin typeface="+mn-lt"/>
                </a:endParaRPr>
              </a:p>
            </p:txBody>
          </p:sp>
          <p:sp>
            <p:nvSpPr>
              <p:cNvPr id="107529" name="AutoShape 29"/>
              <p:cNvSpPr>
                <a:spLocks noChangeArrowheads="1"/>
              </p:cNvSpPr>
              <p:nvPr/>
            </p:nvSpPr>
            <p:spPr bwMode="auto">
              <a:xfrm rot="-9180000">
                <a:off x="9" y="2602"/>
                <a:ext cx="2668" cy="798"/>
              </a:xfrm>
              <a:prstGeom prst="triangle">
                <a:avLst>
                  <a:gd name="adj" fmla="val 18597"/>
                </a:avLst>
              </a:prstGeom>
              <a:noFill/>
              <a:ln w="9525">
                <a:solidFill>
                  <a:schemeClr val="tx1"/>
                </a:solidFill>
                <a:miter lim="800000"/>
                <a:headEnd/>
                <a:tailEnd/>
              </a:ln>
            </p:spPr>
            <p:txBody>
              <a:bodyPr rot="10800000" wrap="none" anchor="ctr"/>
              <a:lstStyle/>
              <a:p>
                <a:pPr>
                  <a:defRPr/>
                </a:pPr>
                <a:endParaRPr lang="ru-RU">
                  <a:latin typeface="+mn-lt"/>
                </a:endParaRPr>
              </a:p>
            </p:txBody>
          </p:sp>
          <p:sp>
            <p:nvSpPr>
              <p:cNvPr id="107530" name="Line 30"/>
              <p:cNvSpPr>
                <a:spLocks noChangeShapeType="1"/>
              </p:cNvSpPr>
              <p:nvPr/>
            </p:nvSpPr>
            <p:spPr bwMode="auto">
              <a:xfrm>
                <a:off x="295" y="3158"/>
                <a:ext cx="2449" cy="91"/>
              </a:xfrm>
              <a:prstGeom prst="line">
                <a:avLst/>
              </a:prstGeom>
              <a:noFill/>
              <a:ln w="9525">
                <a:solidFill>
                  <a:schemeClr val="tx1"/>
                </a:solidFill>
                <a:prstDash val="dash"/>
                <a:round/>
                <a:headEnd/>
                <a:tailEnd/>
              </a:ln>
            </p:spPr>
            <p:txBody>
              <a:bodyPr/>
              <a:lstStyle/>
              <a:p>
                <a:pPr>
                  <a:defRPr/>
                </a:pPr>
                <a:endParaRPr lang="ru-RU">
                  <a:latin typeface="+mn-lt"/>
                </a:endParaRPr>
              </a:p>
            </p:txBody>
          </p:sp>
        </p:grpSp>
        <p:sp>
          <p:nvSpPr>
            <p:cNvPr id="107531" name="Text Box 32"/>
            <p:cNvSpPr txBox="1">
              <a:spLocks noChangeArrowheads="1"/>
            </p:cNvSpPr>
            <p:nvPr/>
          </p:nvSpPr>
          <p:spPr bwMode="auto">
            <a:xfrm>
              <a:off x="2789" y="3113"/>
              <a:ext cx="363" cy="288"/>
            </a:xfrm>
            <a:prstGeom prst="rect">
              <a:avLst/>
            </a:prstGeom>
            <a:noFill/>
            <a:ln w="9525">
              <a:noFill/>
              <a:miter lim="800000"/>
              <a:headEnd/>
              <a:tailEnd/>
            </a:ln>
          </p:spPr>
          <p:txBody>
            <a:bodyPr>
              <a:spAutoFit/>
            </a:bodyPr>
            <a:lstStyle/>
            <a:p>
              <a:pPr>
                <a:spcBef>
                  <a:spcPct val="50000"/>
                </a:spcBef>
                <a:defRPr/>
              </a:pPr>
              <a:r>
                <a:rPr lang="en-US" sz="2400" dirty="0">
                  <a:latin typeface="+mn-lt"/>
                </a:rPr>
                <a:t>D</a:t>
              </a:r>
              <a:endParaRPr lang="ru-RU" sz="2400" dirty="0">
                <a:latin typeface="+mn-lt"/>
              </a:endParaRPr>
            </a:p>
          </p:txBody>
        </p:sp>
        <p:sp>
          <p:nvSpPr>
            <p:cNvPr id="107532" name="Text Box 33"/>
            <p:cNvSpPr txBox="1">
              <a:spLocks noChangeArrowheads="1"/>
            </p:cNvSpPr>
            <p:nvPr/>
          </p:nvSpPr>
          <p:spPr bwMode="auto">
            <a:xfrm>
              <a:off x="1927" y="3702"/>
              <a:ext cx="363" cy="288"/>
            </a:xfrm>
            <a:prstGeom prst="rect">
              <a:avLst/>
            </a:prstGeom>
            <a:noFill/>
            <a:ln w="9525">
              <a:noFill/>
              <a:miter lim="800000"/>
              <a:headEnd/>
              <a:tailEnd/>
            </a:ln>
          </p:spPr>
          <p:txBody>
            <a:bodyPr>
              <a:spAutoFit/>
            </a:bodyPr>
            <a:lstStyle/>
            <a:p>
              <a:pPr>
                <a:spcBef>
                  <a:spcPct val="50000"/>
                </a:spcBef>
                <a:defRPr/>
              </a:pPr>
              <a:r>
                <a:rPr lang="en-US" sz="2400">
                  <a:latin typeface="+mn-lt"/>
                </a:rPr>
                <a:t>C</a:t>
              </a:r>
              <a:endParaRPr lang="ru-RU" sz="2400">
                <a:latin typeface="+mn-lt"/>
              </a:endParaRPr>
            </a:p>
          </p:txBody>
        </p:sp>
        <p:sp>
          <p:nvSpPr>
            <p:cNvPr id="107533" name="Text Box 34"/>
            <p:cNvSpPr txBox="1">
              <a:spLocks noChangeArrowheads="1"/>
            </p:cNvSpPr>
            <p:nvPr/>
          </p:nvSpPr>
          <p:spPr bwMode="auto">
            <a:xfrm>
              <a:off x="113" y="3113"/>
              <a:ext cx="363" cy="288"/>
            </a:xfrm>
            <a:prstGeom prst="rect">
              <a:avLst/>
            </a:prstGeom>
            <a:noFill/>
            <a:ln w="9525">
              <a:noFill/>
              <a:miter lim="800000"/>
              <a:headEnd/>
              <a:tailEnd/>
            </a:ln>
          </p:spPr>
          <p:txBody>
            <a:bodyPr>
              <a:spAutoFit/>
            </a:bodyPr>
            <a:lstStyle/>
            <a:p>
              <a:pPr>
                <a:spcBef>
                  <a:spcPct val="50000"/>
                </a:spcBef>
                <a:defRPr/>
              </a:pPr>
              <a:r>
                <a:rPr lang="en-US" sz="2400">
                  <a:latin typeface="+mn-lt"/>
                </a:rPr>
                <a:t>B</a:t>
              </a:r>
              <a:endParaRPr lang="ru-RU" sz="2400">
                <a:latin typeface="+mn-lt"/>
              </a:endParaRPr>
            </a:p>
          </p:txBody>
        </p:sp>
        <p:sp>
          <p:nvSpPr>
            <p:cNvPr id="107534" name="Text Box 35"/>
            <p:cNvSpPr txBox="1">
              <a:spLocks noChangeArrowheads="1"/>
            </p:cNvSpPr>
            <p:nvPr/>
          </p:nvSpPr>
          <p:spPr bwMode="auto">
            <a:xfrm>
              <a:off x="158" y="1797"/>
              <a:ext cx="363" cy="288"/>
            </a:xfrm>
            <a:prstGeom prst="rect">
              <a:avLst/>
            </a:prstGeom>
            <a:noFill/>
            <a:ln w="9525">
              <a:noFill/>
              <a:miter lim="800000"/>
              <a:headEnd/>
              <a:tailEnd/>
            </a:ln>
          </p:spPr>
          <p:txBody>
            <a:bodyPr>
              <a:spAutoFit/>
            </a:bodyPr>
            <a:lstStyle/>
            <a:p>
              <a:pPr>
                <a:spcBef>
                  <a:spcPct val="50000"/>
                </a:spcBef>
                <a:defRPr/>
              </a:pPr>
              <a:r>
                <a:rPr lang="ru-RU" sz="2400">
                  <a:latin typeface="+mn-lt"/>
                </a:rPr>
                <a:t>А</a:t>
              </a:r>
            </a:p>
          </p:txBody>
        </p:sp>
      </p:grpSp>
      <p:sp>
        <p:nvSpPr>
          <p:cNvPr id="107548" name="AutoShape 28"/>
          <p:cNvSpPr>
            <a:spLocks noChangeArrowheads="1"/>
          </p:cNvSpPr>
          <p:nvPr/>
        </p:nvSpPr>
        <p:spPr bwMode="auto">
          <a:xfrm rot="16200000">
            <a:off x="555625" y="4826000"/>
            <a:ext cx="360363" cy="182563"/>
          </a:xfrm>
          <a:prstGeom prst="parallelogram">
            <a:avLst>
              <a:gd name="adj" fmla="val 36517"/>
            </a:avLst>
          </a:prstGeom>
          <a:noFill/>
          <a:ln w="9525">
            <a:solidFill>
              <a:schemeClr val="tx1"/>
            </a:solidFill>
            <a:miter lim="800000"/>
            <a:headEnd/>
            <a:tailEnd/>
          </a:ln>
          <a:effectLst/>
        </p:spPr>
        <p:txBody>
          <a:bodyPr wrap="none" anchor="ctr"/>
          <a:lstStyle/>
          <a:p>
            <a:pPr>
              <a:defRPr/>
            </a:pPr>
            <a:endParaRPr lang="ru-RU">
              <a:latin typeface="+mn-lt"/>
            </a:endParaRPr>
          </a:p>
        </p:txBody>
      </p:sp>
      <p:sp>
        <p:nvSpPr>
          <p:cNvPr id="107549" name="Rectangle 29"/>
          <p:cNvSpPr>
            <a:spLocks noChangeArrowheads="1"/>
          </p:cNvSpPr>
          <p:nvPr/>
        </p:nvSpPr>
        <p:spPr bwMode="auto">
          <a:xfrm>
            <a:off x="641350" y="4738688"/>
            <a:ext cx="287338" cy="287337"/>
          </a:xfrm>
          <a:prstGeom prst="rect">
            <a:avLst/>
          </a:prstGeom>
          <a:noFill/>
          <a:ln w="9525">
            <a:solidFill>
              <a:schemeClr val="tx1"/>
            </a:solidFill>
            <a:miter lim="800000"/>
            <a:headEnd/>
            <a:tailEnd/>
          </a:ln>
          <a:effectLst/>
        </p:spPr>
        <p:txBody>
          <a:bodyPr wrap="none" anchor="ctr"/>
          <a:lstStyle/>
          <a:p>
            <a:pPr>
              <a:defRPr/>
            </a:pPr>
            <a:endParaRPr lang="ru-RU">
              <a:latin typeface="+mn-lt"/>
            </a:endParaRPr>
          </a:p>
        </p:txBody>
      </p:sp>
      <p:sp>
        <p:nvSpPr>
          <p:cNvPr id="98351" name="Text Box 47"/>
          <p:cNvSpPr txBox="1">
            <a:spLocks noChangeArrowheads="1"/>
          </p:cNvSpPr>
          <p:nvPr/>
        </p:nvSpPr>
        <p:spPr bwMode="auto">
          <a:xfrm>
            <a:off x="1258888" y="5373688"/>
            <a:ext cx="647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1</a:t>
            </a:r>
            <a:r>
              <a:rPr lang="ru-RU" altLang="ru-RU" sz="2400">
                <a:latin typeface="Cambria" pitchFamily="18" charset="0"/>
              </a:rPr>
              <a:t>3</a:t>
            </a:r>
          </a:p>
        </p:txBody>
      </p:sp>
      <p:sp>
        <p:nvSpPr>
          <p:cNvPr id="3" name="Text Box 47"/>
          <p:cNvSpPr txBox="1">
            <a:spLocks noChangeArrowheads="1"/>
          </p:cNvSpPr>
          <p:nvPr/>
        </p:nvSpPr>
        <p:spPr bwMode="auto">
          <a:xfrm>
            <a:off x="3708400" y="5445125"/>
            <a:ext cx="647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latin typeface="Cambria" pitchFamily="18" charset="0"/>
              </a:rPr>
              <a:t>10</a:t>
            </a:r>
          </a:p>
        </p:txBody>
      </p:sp>
      <p:sp>
        <p:nvSpPr>
          <p:cNvPr id="4" name="Text Box 47"/>
          <p:cNvSpPr txBox="1">
            <a:spLocks noChangeArrowheads="1"/>
          </p:cNvSpPr>
          <p:nvPr/>
        </p:nvSpPr>
        <p:spPr bwMode="auto">
          <a:xfrm>
            <a:off x="252413" y="3860800"/>
            <a:ext cx="647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400">
                <a:latin typeface="Cambria" pitchFamily="18" charset="0"/>
              </a:rPr>
              <a:t>9</a:t>
            </a:r>
          </a:p>
        </p:txBody>
      </p:sp>
      <p:sp>
        <p:nvSpPr>
          <p:cNvPr id="88117" name="Line 53"/>
          <p:cNvSpPr>
            <a:spLocks noChangeShapeType="1"/>
          </p:cNvSpPr>
          <p:nvPr/>
        </p:nvSpPr>
        <p:spPr bwMode="auto">
          <a:xfrm flipV="1">
            <a:off x="1979613" y="54451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88128" name="Line 64"/>
          <p:cNvSpPr>
            <a:spLocks noChangeShapeType="1"/>
          </p:cNvSpPr>
          <p:nvPr/>
        </p:nvSpPr>
        <p:spPr bwMode="auto">
          <a:xfrm flipV="1">
            <a:off x="2700338" y="50133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918">
                                            <p:txEl>
                                              <p:pRg st="0" end="0"/>
                                            </p:txEl>
                                          </p:spTgt>
                                        </p:tgtEl>
                                        <p:attrNameLst>
                                          <p:attrName>style.visibility</p:attrName>
                                        </p:attrNameLst>
                                      </p:cBhvr>
                                      <p:to>
                                        <p:strVal val="visible"/>
                                      </p:to>
                                    </p:set>
                                    <p:animEffect transition="in" filter="wipe(left)">
                                      <p:cBhvr>
                                        <p:cTn id="7" dur="500"/>
                                        <p:tgtEl>
                                          <p:spTgt spid="38918">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7549"/>
                                        </p:tgtEl>
                                        <p:attrNameLst>
                                          <p:attrName>style.visibility</p:attrName>
                                        </p:attrNameLst>
                                      </p:cBhvr>
                                      <p:to>
                                        <p:strVal val="visible"/>
                                      </p:to>
                                    </p:set>
                                    <p:animEffect transition="in" filter="fade">
                                      <p:cBhvr>
                                        <p:cTn id="14" dur="500"/>
                                        <p:tgtEl>
                                          <p:spTgt spid="10754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7548"/>
                                        </p:tgtEl>
                                        <p:attrNameLst>
                                          <p:attrName>style.visibility</p:attrName>
                                        </p:attrNameLst>
                                      </p:cBhvr>
                                      <p:to>
                                        <p:strVal val="visible"/>
                                      </p:to>
                                    </p:set>
                                    <p:animEffect transition="in" filter="fade">
                                      <p:cBhvr>
                                        <p:cTn id="17" dur="500"/>
                                        <p:tgtEl>
                                          <p:spTgt spid="107548"/>
                                        </p:tgtEl>
                                      </p:cBhvr>
                                    </p:animEffect>
                                  </p:childTnLst>
                                </p:cTn>
                              </p:par>
                            </p:childTnLst>
                          </p:cTn>
                        </p:par>
                        <p:par>
                          <p:cTn id="18" fill="hold" nodeType="afterGroup">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98351"/>
                                        </p:tgtEl>
                                        <p:attrNameLst>
                                          <p:attrName>style.visibility</p:attrName>
                                        </p:attrNameLst>
                                      </p:cBhvr>
                                      <p:to>
                                        <p:strVal val="visible"/>
                                      </p:to>
                                    </p:set>
                                    <p:animEffect transition="in" filter="fade">
                                      <p:cBhvr>
                                        <p:cTn id="21" dur="500"/>
                                        <p:tgtEl>
                                          <p:spTgt spid="98351"/>
                                        </p:tgtEl>
                                      </p:cBhvr>
                                    </p:animEffect>
                                  </p:childTnLst>
                                </p:cTn>
                              </p:par>
                            </p:childTnLst>
                          </p:cTn>
                        </p:par>
                        <p:par>
                          <p:cTn id="22" fill="hold" nodeType="afterGroup">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nodeType="afterGroup">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88117"/>
                                        </p:tgtEl>
                                        <p:attrNameLst>
                                          <p:attrName>style.visibility</p:attrName>
                                        </p:attrNameLst>
                                      </p:cBhvr>
                                      <p:to>
                                        <p:strVal val="visible"/>
                                      </p:to>
                                    </p:set>
                                    <p:animEffect transition="in" filter="fade">
                                      <p:cBhvr>
                                        <p:cTn id="33" dur="500"/>
                                        <p:tgtEl>
                                          <p:spTgt spid="88117"/>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8128"/>
                                        </p:tgtEl>
                                        <p:attrNameLst>
                                          <p:attrName>style.visibility</p:attrName>
                                        </p:attrNameLst>
                                      </p:cBhvr>
                                      <p:to>
                                        <p:strVal val="visible"/>
                                      </p:to>
                                    </p:set>
                                    <p:animEffect transition="in" filter="fade">
                                      <p:cBhvr>
                                        <p:cTn id="37" dur="500"/>
                                        <p:tgtEl>
                                          <p:spTgt spid="8812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88070"/>
                                        </p:tgtEl>
                                        <p:attrNameLst>
                                          <p:attrName>style.visibility</p:attrName>
                                        </p:attrNameLst>
                                      </p:cBhvr>
                                      <p:to>
                                        <p:strVal val="visible"/>
                                      </p:to>
                                    </p:set>
                                    <p:animEffect transition="in" filter="wipe(up)">
                                      <p:cBhvr>
                                        <p:cTn id="42" dur="500"/>
                                        <p:tgtEl>
                                          <p:spTgt spid="88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0" grpId="0"/>
      <p:bldP spid="38918" grpId="0" build="p"/>
      <p:bldP spid="107548" grpId="0" animBg="1"/>
      <p:bldP spid="107549" grpId="0" animBg="1"/>
      <p:bldP spid="98351" grpId="0"/>
      <p:bldP spid="3" grpId="0"/>
      <p:bldP spid="4" grpId="0"/>
      <p:bldP spid="88117" grpId="0" animBg="1"/>
      <p:bldP spid="8812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5"/>
          <p:cNvSpPr>
            <a:spLocks noGrp="1" noChangeArrowheads="1"/>
          </p:cNvSpPr>
          <p:nvPr>
            <p:ph type="title" idx="4294967295"/>
          </p:nvPr>
        </p:nvSpPr>
        <p:spPr>
          <a:xfrm>
            <a:off x="468313" y="260350"/>
            <a:ext cx="8229600" cy="1143000"/>
          </a:xfrm>
        </p:spPr>
        <p:txBody>
          <a:bodyPr/>
          <a:lstStyle/>
          <a:p>
            <a:pPr eaLnBrk="1" hangingPunct="1"/>
            <a:r>
              <a:rPr lang="ru-RU" altLang="ru-RU" sz="4000" smtClean="0"/>
              <a:t>Решение задач. Пирамида</a:t>
            </a:r>
          </a:p>
        </p:txBody>
      </p:sp>
      <p:sp>
        <p:nvSpPr>
          <p:cNvPr id="75779"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5780" name="Rectangle 3"/>
          <p:cNvSpPr>
            <a:spLocks noChangeArrowheads="1"/>
          </p:cNvSpPr>
          <p:nvPr/>
        </p:nvSpPr>
        <p:spPr bwMode="auto">
          <a:xfrm>
            <a:off x="4427538" y="2133600"/>
            <a:ext cx="4403725"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12800" indent="-8128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spcAft>
                <a:spcPct val="10000"/>
              </a:spcAft>
            </a:pPr>
            <a:r>
              <a:rPr lang="ru-RU" altLang="ru-RU" sz="2400" i="1">
                <a:latin typeface="Cambria" pitchFamily="18" charset="0"/>
              </a:rPr>
              <a:t>Дано: </a:t>
            </a:r>
            <a:r>
              <a:rPr lang="en-US" altLang="ru-RU" sz="2400" i="1">
                <a:latin typeface="Cambria" pitchFamily="18" charset="0"/>
              </a:rPr>
              <a:t>MABCD –</a:t>
            </a:r>
            <a:r>
              <a:rPr lang="ru-RU" altLang="ru-RU" sz="2400" i="1">
                <a:latin typeface="Cambria" pitchFamily="18" charset="0"/>
              </a:rPr>
              <a:t>пирамида</a:t>
            </a:r>
            <a:r>
              <a:rPr lang="ru-RU" altLang="ru-RU" sz="2400" i="1">
                <a:latin typeface="Cambria" pitchFamily="18" charset="0"/>
                <a:sym typeface="Symbol" pitchFamily="18" charset="2"/>
              </a:rPr>
              <a:t>, </a:t>
            </a:r>
            <a:r>
              <a:rPr lang="en-US" altLang="ru-RU" sz="2400" i="1">
                <a:latin typeface="Cambria" pitchFamily="18" charset="0"/>
              </a:rPr>
              <a:t>ABCD</a:t>
            </a:r>
            <a:r>
              <a:rPr lang="en-US" altLang="ru-RU" sz="2400" i="1">
                <a:latin typeface="Cambria" pitchFamily="18" charset="0"/>
                <a:sym typeface="Symbol" pitchFamily="18" charset="2"/>
              </a:rPr>
              <a:t>-</a:t>
            </a:r>
            <a:r>
              <a:rPr lang="ru-RU" altLang="ru-RU" sz="2400" i="1">
                <a:latin typeface="Cambria" pitchFamily="18" charset="0"/>
                <a:sym typeface="Symbol" pitchFamily="18" charset="2"/>
              </a:rPr>
              <a:t> квадрат, </a:t>
            </a:r>
            <a:br>
              <a:rPr lang="ru-RU" altLang="ru-RU" sz="2400" i="1">
                <a:latin typeface="Cambria" pitchFamily="18" charset="0"/>
                <a:sym typeface="Symbol" pitchFamily="18" charset="2"/>
              </a:rPr>
            </a:br>
            <a:r>
              <a:rPr lang="en-US" altLang="ru-RU" sz="2400" i="1">
                <a:latin typeface="Cambria" pitchFamily="18" charset="0"/>
                <a:sym typeface="Symbol" pitchFamily="18" charset="2"/>
              </a:rPr>
              <a:t>MB – </a:t>
            </a:r>
            <a:r>
              <a:rPr lang="ru-RU" altLang="ru-RU" sz="2400" i="1">
                <a:latin typeface="Cambria" pitchFamily="18" charset="0"/>
                <a:sym typeface="Symbol" pitchFamily="18" charset="2"/>
              </a:rPr>
              <a:t>высота,</a:t>
            </a:r>
            <a:r>
              <a:rPr lang="en-US" altLang="ru-RU" sz="2400" i="1">
                <a:latin typeface="Cambria" pitchFamily="18" charset="0"/>
                <a:sym typeface="Symbol" pitchFamily="18" charset="2"/>
              </a:rPr>
              <a:t> MB=4,</a:t>
            </a:r>
            <a:r>
              <a:rPr lang="ru-RU" altLang="ru-RU" sz="2400" i="1">
                <a:latin typeface="Cambria" pitchFamily="18" charset="0"/>
                <a:sym typeface="Symbol" pitchFamily="18" charset="2"/>
              </a:rPr>
              <a:t/>
            </a:r>
            <a:br>
              <a:rPr lang="ru-RU" altLang="ru-RU" sz="2400" i="1">
                <a:latin typeface="Cambria" pitchFamily="18" charset="0"/>
                <a:sym typeface="Symbol" pitchFamily="18" charset="2"/>
              </a:rPr>
            </a:br>
            <a:r>
              <a:rPr lang="ru-RU" altLang="ru-RU" sz="2400" i="1">
                <a:latin typeface="Cambria" pitchFamily="18" charset="0"/>
                <a:sym typeface="Symbol" pitchFamily="18" charset="2"/>
              </a:rPr>
              <a:t></a:t>
            </a:r>
            <a:r>
              <a:rPr lang="en-US" altLang="ru-RU" sz="2400" i="1">
                <a:latin typeface="Cambria" pitchFamily="18" charset="0"/>
                <a:sym typeface="Symbol" pitchFamily="18" charset="2"/>
              </a:rPr>
              <a:t>MCB=30</a:t>
            </a:r>
            <a:r>
              <a:rPr lang="en-US" altLang="ru-RU" sz="2400" i="1" baseline="30000">
                <a:latin typeface="Cambria" pitchFamily="18" charset="0"/>
                <a:sym typeface="Symbol" pitchFamily="18" charset="2"/>
              </a:rPr>
              <a:t>0</a:t>
            </a:r>
            <a:r>
              <a:rPr lang="ru-RU" altLang="ru-RU" sz="2400" i="1">
                <a:latin typeface="Cambria" pitchFamily="18" charset="0"/>
                <a:sym typeface="Symbol" pitchFamily="18" charset="2"/>
              </a:rPr>
              <a:t>.</a:t>
            </a:r>
            <a:endParaRPr lang="ru-RU" altLang="ru-RU" sz="2400" i="1" baseline="30000">
              <a:latin typeface="Cambria" pitchFamily="18" charset="0"/>
              <a:sym typeface="Symbol" pitchFamily="18" charset="2"/>
            </a:endParaRPr>
          </a:p>
          <a:p>
            <a:pPr eaLnBrk="1" hangingPunct="1">
              <a:spcBef>
                <a:spcPct val="30000"/>
              </a:spcBef>
              <a:spcAft>
                <a:spcPct val="10000"/>
              </a:spcAft>
            </a:pPr>
            <a:r>
              <a:rPr lang="ru-RU" altLang="ru-RU" sz="2400" i="1">
                <a:latin typeface="Cambria" pitchFamily="18" charset="0"/>
                <a:sym typeface="Symbol" pitchFamily="18" charset="2"/>
              </a:rPr>
              <a:t>Найти</a:t>
            </a:r>
            <a:r>
              <a:rPr lang="en-US" altLang="ru-RU" sz="2400" i="1">
                <a:latin typeface="Cambria" pitchFamily="18" charset="0"/>
                <a:sym typeface="Symbol" pitchFamily="18" charset="2"/>
              </a:rPr>
              <a:t>:</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бок</a:t>
            </a:r>
            <a:r>
              <a:rPr lang="en-US" altLang="ru-RU" sz="2400" i="1">
                <a:latin typeface="Cambria" pitchFamily="18" charset="0"/>
                <a:sym typeface="Symbol" pitchFamily="18" charset="2"/>
              </a:rPr>
              <a:t>, S</a:t>
            </a:r>
            <a:r>
              <a:rPr lang="ru-RU" altLang="ru-RU" sz="2400" i="1" baseline="-25000">
                <a:latin typeface="Cambria" pitchFamily="18" charset="0"/>
                <a:sym typeface="Symbol" pitchFamily="18" charset="2"/>
              </a:rPr>
              <a:t>пол</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a:t>
            </a:r>
            <a:endParaRPr lang="ru-RU" altLang="ru-RU" sz="2400" i="1">
              <a:latin typeface="Cambria" pitchFamily="18" charset="0"/>
              <a:sym typeface="Symbol" pitchFamily="18" charset="2"/>
            </a:endParaRPr>
          </a:p>
        </p:txBody>
      </p:sp>
      <p:sp>
        <p:nvSpPr>
          <p:cNvPr id="75781" name="Rectangle 6"/>
          <p:cNvSpPr>
            <a:spLocks noChangeArrowheads="1"/>
          </p:cNvSpPr>
          <p:nvPr/>
        </p:nvSpPr>
        <p:spPr bwMode="auto">
          <a:xfrm>
            <a:off x="468313" y="1628775"/>
            <a:ext cx="130651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20000"/>
              </a:spcBef>
            </a:pPr>
            <a:r>
              <a:rPr lang="ru-RU" altLang="ru-RU" sz="2800" i="1">
                <a:latin typeface="Cambria" pitchFamily="18" charset="0"/>
              </a:rPr>
              <a:t>№</a:t>
            </a:r>
            <a:r>
              <a:rPr lang="en-US" altLang="ru-RU" sz="2800" i="1">
                <a:latin typeface="Cambria" pitchFamily="18" charset="0"/>
              </a:rPr>
              <a:t>2</a:t>
            </a:r>
            <a:endParaRPr lang="ru-RU" altLang="ru-RU" sz="2800">
              <a:latin typeface="Cambria" pitchFamily="18" charset="0"/>
            </a:endParaRPr>
          </a:p>
        </p:txBody>
      </p:sp>
      <p:sp>
        <p:nvSpPr>
          <p:cNvPr id="75782" name="Text Box 24"/>
          <p:cNvSpPr txBox="1">
            <a:spLocks noChangeArrowheads="1"/>
          </p:cNvSpPr>
          <p:nvPr/>
        </p:nvSpPr>
        <p:spPr bwMode="auto">
          <a:xfrm>
            <a:off x="179388" y="5373688"/>
            <a:ext cx="7556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75783" name="AutoShape 19"/>
          <p:cNvSpPr>
            <a:spLocks noChangeArrowheads="1"/>
          </p:cNvSpPr>
          <p:nvPr/>
        </p:nvSpPr>
        <p:spPr bwMode="auto">
          <a:xfrm>
            <a:off x="539750" y="4292600"/>
            <a:ext cx="3960813" cy="1295400"/>
          </a:xfrm>
          <a:prstGeom prst="parallelogram">
            <a:avLst>
              <a:gd name="adj" fmla="val 97673"/>
            </a:avLst>
          </a:prstGeom>
          <a:noFill/>
          <a:ln w="1905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75784" name="Text Box 28"/>
          <p:cNvSpPr txBox="1">
            <a:spLocks noChangeArrowheads="1"/>
          </p:cNvSpPr>
          <p:nvPr/>
        </p:nvSpPr>
        <p:spPr bwMode="auto">
          <a:xfrm>
            <a:off x="4356100" y="4148138"/>
            <a:ext cx="757238"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75785" name="Text Box 29"/>
          <p:cNvSpPr txBox="1">
            <a:spLocks noChangeArrowheads="1"/>
          </p:cNvSpPr>
          <p:nvPr/>
        </p:nvSpPr>
        <p:spPr bwMode="auto">
          <a:xfrm>
            <a:off x="3203575" y="5373688"/>
            <a:ext cx="75723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75786" name="Text Box 30"/>
          <p:cNvSpPr txBox="1">
            <a:spLocks noChangeArrowheads="1"/>
          </p:cNvSpPr>
          <p:nvPr/>
        </p:nvSpPr>
        <p:spPr bwMode="auto">
          <a:xfrm>
            <a:off x="1331913" y="3995738"/>
            <a:ext cx="755650"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75787" name="Line 17"/>
          <p:cNvSpPr>
            <a:spLocks noChangeShapeType="1"/>
          </p:cNvSpPr>
          <p:nvPr/>
        </p:nvSpPr>
        <p:spPr bwMode="auto">
          <a:xfrm rot="60000" flipH="1">
            <a:off x="573088" y="2470150"/>
            <a:ext cx="1223962" cy="313531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5788" name="Text Box 24"/>
          <p:cNvSpPr txBox="1">
            <a:spLocks noChangeArrowheads="1"/>
          </p:cNvSpPr>
          <p:nvPr/>
        </p:nvSpPr>
        <p:spPr bwMode="auto">
          <a:xfrm>
            <a:off x="1331913" y="2060575"/>
            <a:ext cx="7556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rPr>
              <a:t>М</a:t>
            </a:r>
            <a:endParaRPr lang="ru-RU" altLang="ru-RU" sz="2800"/>
          </a:p>
        </p:txBody>
      </p:sp>
      <p:sp>
        <p:nvSpPr>
          <p:cNvPr id="75789" name="Line 30"/>
          <p:cNvSpPr>
            <a:spLocks noChangeShapeType="1"/>
          </p:cNvSpPr>
          <p:nvPr/>
        </p:nvSpPr>
        <p:spPr bwMode="auto">
          <a:xfrm>
            <a:off x="1820863" y="2492375"/>
            <a:ext cx="0" cy="1800225"/>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75790" name="Line 17"/>
          <p:cNvSpPr>
            <a:spLocks noChangeShapeType="1"/>
          </p:cNvSpPr>
          <p:nvPr/>
        </p:nvSpPr>
        <p:spPr bwMode="auto">
          <a:xfrm rot="120000">
            <a:off x="1787525" y="2524125"/>
            <a:ext cx="2735263" cy="17065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5791" name="Line 17"/>
          <p:cNvSpPr>
            <a:spLocks noChangeShapeType="1"/>
          </p:cNvSpPr>
          <p:nvPr/>
        </p:nvSpPr>
        <p:spPr bwMode="auto">
          <a:xfrm rot="120000">
            <a:off x="1770063" y="2514600"/>
            <a:ext cx="1514475" cy="30384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5792" name="Line 17"/>
          <p:cNvSpPr>
            <a:spLocks noChangeShapeType="1"/>
          </p:cNvSpPr>
          <p:nvPr/>
        </p:nvSpPr>
        <p:spPr bwMode="auto">
          <a:xfrm rot="120000" flipV="1">
            <a:off x="555625" y="5540375"/>
            <a:ext cx="2684463" cy="904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5793" name="Line 17"/>
          <p:cNvSpPr>
            <a:spLocks noChangeShapeType="1"/>
          </p:cNvSpPr>
          <p:nvPr/>
        </p:nvSpPr>
        <p:spPr bwMode="auto">
          <a:xfrm rot="120000" flipV="1">
            <a:off x="3275013" y="4279900"/>
            <a:ext cx="1190625" cy="13176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07552" name="Arc 32"/>
          <p:cNvSpPr>
            <a:spLocks/>
          </p:cNvSpPr>
          <p:nvPr/>
        </p:nvSpPr>
        <p:spPr bwMode="auto">
          <a:xfrm rot="20353665" flipH="1">
            <a:off x="3851275" y="4029075"/>
            <a:ext cx="215900" cy="1920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a:effectLst/>
        </p:spPr>
        <p:txBody>
          <a:bodyPr wrap="none" anchor="ctr"/>
          <a:lstStyle/>
          <a:p>
            <a:pPr>
              <a:defRPr/>
            </a:pPr>
            <a:endParaRPr lang="ru-RU">
              <a:latin typeface="+mn-lt"/>
            </a:endParaRPr>
          </a:p>
        </p:txBody>
      </p:sp>
      <p:sp>
        <p:nvSpPr>
          <p:cNvPr id="4" name="Text Box 47"/>
          <p:cNvSpPr txBox="1">
            <a:spLocks noChangeArrowheads="1"/>
          </p:cNvSpPr>
          <p:nvPr/>
        </p:nvSpPr>
        <p:spPr bwMode="auto">
          <a:xfrm>
            <a:off x="3348038" y="3741738"/>
            <a:ext cx="647700" cy="457200"/>
          </a:xfrm>
          <a:prstGeom prst="rect">
            <a:avLst/>
          </a:prstGeom>
          <a:noFill/>
          <a:ln w="9525">
            <a:noFill/>
            <a:miter lim="800000"/>
            <a:headEnd/>
            <a:tailEnd/>
          </a:ln>
        </p:spPr>
        <p:txBody>
          <a:bodyPr>
            <a:spAutoFit/>
          </a:bodyPr>
          <a:lstStyle/>
          <a:p>
            <a:pPr>
              <a:spcBef>
                <a:spcPct val="50000"/>
              </a:spcBef>
              <a:defRPr/>
            </a:pPr>
            <a:r>
              <a:rPr lang="en-US" sz="2400">
                <a:latin typeface="+mn-lt"/>
              </a:rPr>
              <a:t>30</a:t>
            </a:r>
            <a:r>
              <a:rPr lang="en-US" sz="2400" baseline="30000">
                <a:latin typeface="+mn-lt"/>
              </a:rPr>
              <a:t>0</a:t>
            </a:r>
            <a:endParaRPr lang="ru-RU" sz="2400">
              <a:latin typeface="+mn-lt"/>
            </a:endParaRPr>
          </a:p>
        </p:txBody>
      </p:sp>
      <p:sp>
        <p:nvSpPr>
          <p:cNvPr id="75796" name="Text Box 47"/>
          <p:cNvSpPr txBox="1">
            <a:spLocks noChangeArrowheads="1"/>
          </p:cNvSpPr>
          <p:nvPr/>
        </p:nvSpPr>
        <p:spPr bwMode="auto">
          <a:xfrm>
            <a:off x="1763713" y="3357563"/>
            <a:ext cx="647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4</a:t>
            </a:r>
            <a:endParaRPr lang="ru-RU" altLang="ru-RU" sz="2400">
              <a:latin typeface="Cambria" pitchFamily="18"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5"/>
          <p:cNvSpPr>
            <a:spLocks noGrp="1" noChangeArrowheads="1"/>
          </p:cNvSpPr>
          <p:nvPr>
            <p:ph type="title" idx="4294967295"/>
          </p:nvPr>
        </p:nvSpPr>
        <p:spPr>
          <a:xfrm>
            <a:off x="468313" y="260350"/>
            <a:ext cx="8229600" cy="1143000"/>
          </a:xfrm>
        </p:spPr>
        <p:txBody>
          <a:bodyPr/>
          <a:lstStyle/>
          <a:p>
            <a:pPr eaLnBrk="1" hangingPunct="1"/>
            <a:r>
              <a:rPr lang="ru-RU" altLang="ru-RU" sz="4000" smtClean="0"/>
              <a:t>Решение задач. Пирамида</a:t>
            </a:r>
          </a:p>
        </p:txBody>
      </p:sp>
      <p:sp>
        <p:nvSpPr>
          <p:cNvPr id="76803" name="AutoShape 7">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90116" name="Rectangle 3"/>
          <p:cNvSpPr>
            <a:spLocks noChangeArrowheads="1"/>
          </p:cNvSpPr>
          <p:nvPr/>
        </p:nvSpPr>
        <p:spPr bwMode="auto">
          <a:xfrm>
            <a:off x="4859338" y="2133600"/>
            <a:ext cx="403225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12800" indent="-8128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30000"/>
              </a:spcBef>
              <a:spcAft>
                <a:spcPct val="10000"/>
              </a:spcAft>
            </a:pPr>
            <a:r>
              <a:rPr lang="ru-RU" altLang="ru-RU" sz="2400" i="1">
                <a:latin typeface="Cambria" pitchFamily="18" charset="0"/>
              </a:rPr>
              <a:t>Дано: </a:t>
            </a:r>
            <a:r>
              <a:rPr lang="en-US" altLang="ru-RU" sz="2400" i="1">
                <a:latin typeface="Cambria" pitchFamily="18" charset="0"/>
              </a:rPr>
              <a:t>MABCD –</a:t>
            </a:r>
            <a:r>
              <a:rPr lang="ru-RU" altLang="ru-RU" sz="2400" i="1">
                <a:latin typeface="Cambria" pitchFamily="18" charset="0"/>
              </a:rPr>
              <a:t>пирамида</a:t>
            </a:r>
            <a:r>
              <a:rPr lang="ru-RU" altLang="ru-RU" sz="2400" i="1">
                <a:latin typeface="Cambria" pitchFamily="18" charset="0"/>
                <a:sym typeface="Symbol" pitchFamily="18" charset="2"/>
              </a:rPr>
              <a:t>, </a:t>
            </a:r>
            <a:r>
              <a:rPr lang="en-US" altLang="ru-RU" sz="2400" i="1">
                <a:latin typeface="Cambria" pitchFamily="18" charset="0"/>
              </a:rPr>
              <a:t>ABCD</a:t>
            </a:r>
            <a:r>
              <a:rPr lang="en-US" altLang="ru-RU" sz="2400" i="1">
                <a:latin typeface="Cambria" pitchFamily="18" charset="0"/>
                <a:sym typeface="Symbol" pitchFamily="18" charset="2"/>
              </a:rPr>
              <a:t>-</a:t>
            </a:r>
            <a:r>
              <a:rPr lang="ru-RU" altLang="ru-RU" sz="2400" i="1">
                <a:latin typeface="Cambria" pitchFamily="18" charset="0"/>
                <a:sym typeface="Symbol" pitchFamily="18" charset="2"/>
              </a:rPr>
              <a:t> ромб, </a:t>
            </a:r>
            <a:br>
              <a:rPr lang="ru-RU" altLang="ru-RU" sz="2400" i="1">
                <a:latin typeface="Cambria" pitchFamily="18" charset="0"/>
                <a:sym typeface="Symbol" pitchFamily="18" charset="2"/>
              </a:rPr>
            </a:br>
            <a:r>
              <a:rPr lang="en-US" altLang="ru-RU" sz="2400" i="1">
                <a:latin typeface="Cambria" pitchFamily="18" charset="0"/>
                <a:sym typeface="Symbol" pitchFamily="18" charset="2"/>
              </a:rPr>
              <a:t>(MAB)(ABC), (MCB)(ABC), </a:t>
            </a:r>
            <a:r>
              <a:rPr lang="ru-RU" altLang="ru-RU" sz="2400" i="1">
                <a:latin typeface="Cambria" pitchFamily="18" charset="0"/>
                <a:sym typeface="Symbol" pitchFamily="18" charset="2"/>
              </a:rPr>
              <a:t/>
            </a:r>
            <a:br>
              <a:rPr lang="ru-RU" altLang="ru-RU" sz="2400" i="1">
                <a:latin typeface="Cambria" pitchFamily="18" charset="0"/>
                <a:sym typeface="Symbol" pitchFamily="18" charset="2"/>
              </a:rPr>
            </a:br>
            <a:r>
              <a:rPr lang="ru-RU" altLang="ru-RU" sz="2400" i="1">
                <a:latin typeface="Cambria" pitchFamily="18" charset="0"/>
                <a:sym typeface="Symbol" pitchFamily="18" charset="2"/>
              </a:rPr>
              <a:t></a:t>
            </a:r>
            <a:r>
              <a:rPr lang="en-US" altLang="ru-RU" sz="2400" i="1">
                <a:latin typeface="Cambria" pitchFamily="18" charset="0"/>
                <a:sym typeface="Symbol" pitchFamily="18" charset="2"/>
              </a:rPr>
              <a:t>AMBC=120</a:t>
            </a:r>
            <a:r>
              <a:rPr lang="en-US" altLang="ru-RU" sz="2400" i="1" baseline="30000">
                <a:latin typeface="Cambria" pitchFamily="18" charset="0"/>
                <a:sym typeface="Symbol" pitchFamily="18" charset="2"/>
              </a:rPr>
              <a:t>0</a:t>
            </a:r>
            <a:r>
              <a:rPr lang="en-US" altLang="ru-RU" sz="2400" i="1">
                <a:latin typeface="Cambria" pitchFamily="18" charset="0"/>
                <a:sym typeface="Symbol" pitchFamily="18" charset="2"/>
              </a:rPr>
              <a:t>, </a:t>
            </a:r>
            <a:r>
              <a:rPr lang="ru-RU" altLang="ru-RU" sz="2400" i="1">
                <a:latin typeface="Cambria" pitchFamily="18" charset="0"/>
                <a:sym typeface="Symbol" pitchFamily="18" charset="2"/>
              </a:rPr>
              <a:t></a:t>
            </a:r>
            <a:r>
              <a:rPr lang="en-US" altLang="ru-RU" sz="2400" i="1">
                <a:latin typeface="Cambria" pitchFamily="18" charset="0"/>
                <a:sym typeface="Symbol" pitchFamily="18" charset="2"/>
              </a:rPr>
              <a:t>MADC=30</a:t>
            </a:r>
            <a:r>
              <a:rPr lang="en-US" altLang="ru-RU" sz="2400" i="1" baseline="30000">
                <a:latin typeface="Cambria" pitchFamily="18" charset="0"/>
                <a:sym typeface="Symbol" pitchFamily="18" charset="2"/>
              </a:rPr>
              <a:t>0</a:t>
            </a:r>
            <a:r>
              <a:rPr lang="en-US" altLang="ru-RU" sz="2400" i="1">
                <a:latin typeface="Cambria" pitchFamily="18" charset="0"/>
                <a:sym typeface="Symbol" pitchFamily="18" charset="2"/>
              </a:rPr>
              <a:t>, </a:t>
            </a:r>
            <a:r>
              <a:rPr lang="ru-RU" altLang="ru-RU" sz="2400" i="1">
                <a:latin typeface="Cambria" pitchFamily="18" charset="0"/>
                <a:sym typeface="Symbol" pitchFamily="18" charset="2"/>
              </a:rPr>
              <a:t></a:t>
            </a:r>
            <a:r>
              <a:rPr lang="en-US" altLang="ru-RU" sz="2400" i="1">
                <a:latin typeface="Cambria" pitchFamily="18" charset="0"/>
                <a:sym typeface="Symbol" pitchFamily="18" charset="2"/>
              </a:rPr>
              <a:t>MDCB=30</a:t>
            </a:r>
            <a:r>
              <a:rPr lang="en-US" altLang="ru-RU" sz="2400" i="1" baseline="30000">
                <a:latin typeface="Cambria" pitchFamily="18" charset="0"/>
                <a:sym typeface="Symbol" pitchFamily="18" charset="2"/>
              </a:rPr>
              <a:t>0</a:t>
            </a:r>
            <a:r>
              <a:rPr lang="en-US" altLang="ru-RU" sz="2400" i="1">
                <a:latin typeface="Cambria" pitchFamily="18" charset="0"/>
                <a:sym typeface="Symbol" pitchFamily="18" charset="2"/>
              </a:rPr>
              <a:t>, MB=12</a:t>
            </a:r>
            <a:endParaRPr lang="ru-RU" altLang="ru-RU" sz="2400" i="1" baseline="30000">
              <a:latin typeface="Cambria" pitchFamily="18" charset="0"/>
              <a:sym typeface="Symbol" pitchFamily="18" charset="2"/>
            </a:endParaRPr>
          </a:p>
          <a:p>
            <a:pPr eaLnBrk="1" hangingPunct="1">
              <a:spcBef>
                <a:spcPct val="30000"/>
              </a:spcBef>
              <a:spcAft>
                <a:spcPct val="10000"/>
              </a:spcAft>
            </a:pPr>
            <a:r>
              <a:rPr lang="ru-RU" altLang="ru-RU" sz="2400" i="1">
                <a:latin typeface="Cambria" pitchFamily="18" charset="0"/>
                <a:sym typeface="Symbol" pitchFamily="18" charset="2"/>
              </a:rPr>
              <a:t>Найти</a:t>
            </a:r>
            <a:r>
              <a:rPr lang="en-US" altLang="ru-RU" sz="2400" i="1">
                <a:latin typeface="Cambria" pitchFamily="18" charset="0"/>
                <a:sym typeface="Symbol" pitchFamily="18" charset="2"/>
              </a:rPr>
              <a:t>:</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S</a:t>
            </a:r>
            <a:r>
              <a:rPr lang="ru-RU" altLang="ru-RU" sz="2400" i="1" baseline="-25000">
                <a:latin typeface="Cambria" pitchFamily="18" charset="0"/>
                <a:sym typeface="Symbol" pitchFamily="18" charset="2"/>
              </a:rPr>
              <a:t>бок</a:t>
            </a:r>
            <a:r>
              <a:rPr lang="en-US" altLang="ru-RU" sz="2400" i="1">
                <a:latin typeface="Cambria" pitchFamily="18" charset="0"/>
                <a:sym typeface="Symbol" pitchFamily="18" charset="2"/>
              </a:rPr>
              <a:t>, S</a:t>
            </a:r>
            <a:r>
              <a:rPr lang="ru-RU" altLang="ru-RU" sz="2400" i="1" baseline="-25000">
                <a:latin typeface="Cambria" pitchFamily="18" charset="0"/>
                <a:sym typeface="Symbol" pitchFamily="18" charset="2"/>
              </a:rPr>
              <a:t>пол</a:t>
            </a:r>
            <a:r>
              <a:rPr lang="ru-RU" altLang="ru-RU" sz="2400" i="1">
                <a:latin typeface="Cambria" pitchFamily="18" charset="0"/>
                <a:sym typeface="Symbol" pitchFamily="18" charset="2"/>
              </a:rPr>
              <a:t> </a:t>
            </a:r>
            <a:r>
              <a:rPr lang="en-US" altLang="ru-RU" sz="2400" i="1">
                <a:latin typeface="Cambria" pitchFamily="18" charset="0"/>
                <a:sym typeface="Symbol" pitchFamily="18" charset="2"/>
              </a:rPr>
              <a:t>.</a:t>
            </a:r>
            <a:endParaRPr lang="ru-RU" altLang="ru-RU" sz="2400" i="1">
              <a:latin typeface="Cambria" pitchFamily="18" charset="0"/>
              <a:sym typeface="Symbol" pitchFamily="18" charset="2"/>
            </a:endParaRPr>
          </a:p>
        </p:txBody>
      </p:sp>
      <p:sp>
        <p:nvSpPr>
          <p:cNvPr id="76805" name="Rectangle 6"/>
          <p:cNvSpPr>
            <a:spLocks noChangeArrowheads="1"/>
          </p:cNvSpPr>
          <p:nvPr/>
        </p:nvSpPr>
        <p:spPr bwMode="auto">
          <a:xfrm>
            <a:off x="468313" y="1628775"/>
            <a:ext cx="130651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20000"/>
              </a:spcBef>
            </a:pPr>
            <a:r>
              <a:rPr lang="ru-RU" altLang="ru-RU" sz="2800" i="1">
                <a:latin typeface="Cambria" pitchFamily="18" charset="0"/>
              </a:rPr>
              <a:t>№</a:t>
            </a:r>
            <a:r>
              <a:rPr lang="en-US" altLang="ru-RU" sz="2800" i="1">
                <a:latin typeface="Cambria" pitchFamily="18" charset="0"/>
              </a:rPr>
              <a:t>303</a:t>
            </a:r>
            <a:endParaRPr lang="ru-RU" altLang="ru-RU" sz="2800">
              <a:latin typeface="Cambria" pitchFamily="18" charset="0"/>
            </a:endParaRPr>
          </a:p>
        </p:txBody>
      </p:sp>
      <p:sp>
        <p:nvSpPr>
          <p:cNvPr id="90118" name="Text Box 24"/>
          <p:cNvSpPr txBox="1">
            <a:spLocks noChangeArrowheads="1"/>
          </p:cNvSpPr>
          <p:nvPr/>
        </p:nvSpPr>
        <p:spPr bwMode="auto">
          <a:xfrm>
            <a:off x="179388" y="5373688"/>
            <a:ext cx="7556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90119" name="AutoShape 19"/>
          <p:cNvSpPr>
            <a:spLocks noChangeArrowheads="1"/>
          </p:cNvSpPr>
          <p:nvPr/>
        </p:nvSpPr>
        <p:spPr bwMode="auto">
          <a:xfrm>
            <a:off x="539750" y="4292600"/>
            <a:ext cx="3960813" cy="1295400"/>
          </a:xfrm>
          <a:prstGeom prst="parallelogram">
            <a:avLst>
              <a:gd name="adj" fmla="val 97673"/>
            </a:avLst>
          </a:prstGeom>
          <a:noFill/>
          <a:ln w="1905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90120" name="Text Box 28"/>
          <p:cNvSpPr txBox="1">
            <a:spLocks noChangeArrowheads="1"/>
          </p:cNvSpPr>
          <p:nvPr/>
        </p:nvSpPr>
        <p:spPr bwMode="auto">
          <a:xfrm>
            <a:off x="4356100" y="4148138"/>
            <a:ext cx="757238"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90121" name="Text Box 29"/>
          <p:cNvSpPr txBox="1">
            <a:spLocks noChangeArrowheads="1"/>
          </p:cNvSpPr>
          <p:nvPr/>
        </p:nvSpPr>
        <p:spPr bwMode="auto">
          <a:xfrm>
            <a:off x="3203575" y="5373688"/>
            <a:ext cx="75723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D</a:t>
            </a:r>
            <a:endParaRPr lang="ru-RU" altLang="ru-RU" sz="2800"/>
          </a:p>
        </p:txBody>
      </p:sp>
      <p:sp>
        <p:nvSpPr>
          <p:cNvPr id="90122" name="Text Box 30"/>
          <p:cNvSpPr txBox="1">
            <a:spLocks noChangeArrowheads="1"/>
          </p:cNvSpPr>
          <p:nvPr/>
        </p:nvSpPr>
        <p:spPr bwMode="auto">
          <a:xfrm>
            <a:off x="1331913" y="3995738"/>
            <a:ext cx="755650"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90123" name="Line 17"/>
          <p:cNvSpPr>
            <a:spLocks noChangeShapeType="1"/>
          </p:cNvSpPr>
          <p:nvPr/>
        </p:nvSpPr>
        <p:spPr bwMode="auto">
          <a:xfrm rot="60000" flipH="1">
            <a:off x="573088" y="2470150"/>
            <a:ext cx="1223962" cy="313531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90124" name="Text Box 24"/>
          <p:cNvSpPr txBox="1">
            <a:spLocks noChangeArrowheads="1"/>
          </p:cNvSpPr>
          <p:nvPr/>
        </p:nvSpPr>
        <p:spPr bwMode="auto">
          <a:xfrm>
            <a:off x="1331913" y="2060575"/>
            <a:ext cx="7556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rPr>
              <a:t>М</a:t>
            </a:r>
            <a:endParaRPr lang="ru-RU" altLang="ru-RU" sz="2800"/>
          </a:p>
        </p:txBody>
      </p:sp>
      <p:sp>
        <p:nvSpPr>
          <p:cNvPr id="90125" name="Line 30"/>
          <p:cNvSpPr>
            <a:spLocks noChangeShapeType="1"/>
          </p:cNvSpPr>
          <p:nvPr/>
        </p:nvSpPr>
        <p:spPr bwMode="auto">
          <a:xfrm>
            <a:off x="1820863" y="2492375"/>
            <a:ext cx="0" cy="1800225"/>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90126" name="Line 17"/>
          <p:cNvSpPr>
            <a:spLocks noChangeShapeType="1"/>
          </p:cNvSpPr>
          <p:nvPr/>
        </p:nvSpPr>
        <p:spPr bwMode="auto">
          <a:xfrm rot="120000">
            <a:off x="1787525" y="2524125"/>
            <a:ext cx="2735263" cy="17065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90127" name="Line 17"/>
          <p:cNvSpPr>
            <a:spLocks noChangeShapeType="1"/>
          </p:cNvSpPr>
          <p:nvPr/>
        </p:nvSpPr>
        <p:spPr bwMode="auto">
          <a:xfrm rot="120000">
            <a:off x="1770063" y="2514600"/>
            <a:ext cx="1514475" cy="30384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90128" name="Line 17"/>
          <p:cNvSpPr>
            <a:spLocks noChangeShapeType="1"/>
          </p:cNvSpPr>
          <p:nvPr/>
        </p:nvSpPr>
        <p:spPr bwMode="auto">
          <a:xfrm rot="120000" flipV="1">
            <a:off x="555625" y="5540375"/>
            <a:ext cx="2684463" cy="904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90129" name="Line 17"/>
          <p:cNvSpPr>
            <a:spLocks noChangeShapeType="1"/>
          </p:cNvSpPr>
          <p:nvPr/>
        </p:nvSpPr>
        <p:spPr bwMode="auto">
          <a:xfrm rot="120000" flipV="1">
            <a:off x="3275013" y="4279900"/>
            <a:ext cx="1190625" cy="13176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 name="Text Box 47"/>
          <p:cNvSpPr txBox="1">
            <a:spLocks noChangeArrowheads="1"/>
          </p:cNvSpPr>
          <p:nvPr/>
        </p:nvSpPr>
        <p:spPr bwMode="auto">
          <a:xfrm>
            <a:off x="1763713" y="3357563"/>
            <a:ext cx="647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sz="2400">
                <a:latin typeface="Cambria" pitchFamily="18" charset="0"/>
              </a:rPr>
              <a:t>12</a:t>
            </a:r>
            <a:endParaRPr lang="ru-RU" altLang="ru-RU" sz="2400">
              <a:latin typeface="Cambria" pitchFamily="18" charset="0"/>
            </a:endParaRPr>
          </a:p>
        </p:txBody>
      </p:sp>
      <p:sp>
        <p:nvSpPr>
          <p:cNvPr id="39975" name="Text Box 39"/>
          <p:cNvSpPr txBox="1">
            <a:spLocks noChangeArrowheads="1"/>
          </p:cNvSpPr>
          <p:nvPr/>
        </p:nvSpPr>
        <p:spPr bwMode="auto">
          <a:xfrm>
            <a:off x="3419475" y="6165850"/>
            <a:ext cx="48593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sz="2800">
                <a:solidFill>
                  <a:srgbClr val="FF33CC"/>
                </a:solidFill>
                <a:latin typeface="Cambria" pitchFamily="18" charset="0"/>
              </a:rPr>
              <a:t>ДЗ:№ </a:t>
            </a:r>
            <a:r>
              <a:rPr lang="en-US" altLang="ru-RU" sz="2800">
                <a:solidFill>
                  <a:srgbClr val="FF33CC"/>
                </a:solidFill>
                <a:latin typeface="Cambria" pitchFamily="18" charset="0"/>
              </a:rPr>
              <a:t>311, 308</a:t>
            </a:r>
            <a:endParaRPr lang="ru-RU" altLang="ru-RU" sz="2800">
              <a:solidFill>
                <a:srgbClr val="FF33CC"/>
              </a:solidFill>
              <a:latin typeface="Cambria" pitchFamily="18" charset="0"/>
            </a:endParaRPr>
          </a:p>
        </p:txBody>
      </p:sp>
      <p:sp>
        <p:nvSpPr>
          <p:cNvPr id="24" name="Line 17"/>
          <p:cNvSpPr>
            <a:spLocks noChangeShapeType="1"/>
          </p:cNvSpPr>
          <p:nvPr/>
        </p:nvSpPr>
        <p:spPr bwMode="auto">
          <a:xfrm rot="120000">
            <a:off x="1816100" y="2536825"/>
            <a:ext cx="2154238" cy="228441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25" name="Line 17"/>
          <p:cNvSpPr>
            <a:spLocks noChangeShapeType="1"/>
          </p:cNvSpPr>
          <p:nvPr/>
        </p:nvSpPr>
        <p:spPr bwMode="auto">
          <a:xfrm rot="120000">
            <a:off x="1847850" y="4322763"/>
            <a:ext cx="2090738" cy="498475"/>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0118"/>
                                        </p:tgtEl>
                                        <p:attrNameLst>
                                          <p:attrName>style.visibility</p:attrName>
                                        </p:attrNameLst>
                                      </p:cBhvr>
                                      <p:to>
                                        <p:strVal val="visible"/>
                                      </p:to>
                                    </p:set>
                                    <p:animEffect transition="in" filter="fade">
                                      <p:cBhvr>
                                        <p:cTn id="7" dur="500"/>
                                        <p:tgtEl>
                                          <p:spTgt spid="90118"/>
                                        </p:tgtEl>
                                      </p:cBhvr>
                                    </p:animEffect>
                                  </p:childTnLst>
                                </p:cTn>
                              </p:par>
                              <p:par>
                                <p:cTn id="8" presetID="10" presetClass="entr" presetSubtype="0" fill="hold" nodeType="withEffect">
                                  <p:stCondLst>
                                    <p:cond delay="0"/>
                                  </p:stCondLst>
                                  <p:childTnLst>
                                    <p:set>
                                      <p:cBhvr>
                                        <p:cTn id="9" dur="1" fill="hold">
                                          <p:stCondLst>
                                            <p:cond delay="0"/>
                                          </p:stCondLst>
                                        </p:cTn>
                                        <p:tgtEl>
                                          <p:spTgt spid="90119"/>
                                        </p:tgtEl>
                                        <p:attrNameLst>
                                          <p:attrName>style.visibility</p:attrName>
                                        </p:attrNameLst>
                                      </p:cBhvr>
                                      <p:to>
                                        <p:strVal val="visible"/>
                                      </p:to>
                                    </p:set>
                                    <p:animEffect transition="in" filter="fade">
                                      <p:cBhvr>
                                        <p:cTn id="10" dur="500"/>
                                        <p:tgtEl>
                                          <p:spTgt spid="90119"/>
                                        </p:tgtEl>
                                      </p:cBhvr>
                                    </p:animEffect>
                                  </p:childTnLst>
                                </p:cTn>
                              </p:par>
                              <p:par>
                                <p:cTn id="11" presetID="10" presetClass="entr" presetSubtype="0" fill="hold" nodeType="withEffect">
                                  <p:stCondLst>
                                    <p:cond delay="0"/>
                                  </p:stCondLst>
                                  <p:childTnLst>
                                    <p:set>
                                      <p:cBhvr>
                                        <p:cTn id="12" dur="1" fill="hold">
                                          <p:stCondLst>
                                            <p:cond delay="0"/>
                                          </p:stCondLst>
                                        </p:cTn>
                                        <p:tgtEl>
                                          <p:spTgt spid="90120"/>
                                        </p:tgtEl>
                                        <p:attrNameLst>
                                          <p:attrName>style.visibility</p:attrName>
                                        </p:attrNameLst>
                                      </p:cBhvr>
                                      <p:to>
                                        <p:strVal val="visible"/>
                                      </p:to>
                                    </p:set>
                                    <p:animEffect transition="in" filter="fade">
                                      <p:cBhvr>
                                        <p:cTn id="13" dur="500"/>
                                        <p:tgtEl>
                                          <p:spTgt spid="90120"/>
                                        </p:tgtEl>
                                      </p:cBhvr>
                                    </p:animEffect>
                                  </p:childTnLst>
                                </p:cTn>
                              </p:par>
                              <p:par>
                                <p:cTn id="14" presetID="10" presetClass="entr" presetSubtype="0" fill="hold" nodeType="withEffect">
                                  <p:stCondLst>
                                    <p:cond delay="0"/>
                                  </p:stCondLst>
                                  <p:childTnLst>
                                    <p:set>
                                      <p:cBhvr>
                                        <p:cTn id="15" dur="1" fill="hold">
                                          <p:stCondLst>
                                            <p:cond delay="0"/>
                                          </p:stCondLst>
                                        </p:cTn>
                                        <p:tgtEl>
                                          <p:spTgt spid="90121"/>
                                        </p:tgtEl>
                                        <p:attrNameLst>
                                          <p:attrName>style.visibility</p:attrName>
                                        </p:attrNameLst>
                                      </p:cBhvr>
                                      <p:to>
                                        <p:strVal val="visible"/>
                                      </p:to>
                                    </p:set>
                                    <p:animEffect transition="in" filter="fade">
                                      <p:cBhvr>
                                        <p:cTn id="16" dur="500"/>
                                        <p:tgtEl>
                                          <p:spTgt spid="90121"/>
                                        </p:tgtEl>
                                      </p:cBhvr>
                                    </p:animEffect>
                                  </p:childTnLst>
                                </p:cTn>
                              </p:par>
                              <p:par>
                                <p:cTn id="17" presetID="10" presetClass="entr" presetSubtype="0" fill="hold" nodeType="withEffect">
                                  <p:stCondLst>
                                    <p:cond delay="0"/>
                                  </p:stCondLst>
                                  <p:childTnLst>
                                    <p:set>
                                      <p:cBhvr>
                                        <p:cTn id="18" dur="1" fill="hold">
                                          <p:stCondLst>
                                            <p:cond delay="0"/>
                                          </p:stCondLst>
                                        </p:cTn>
                                        <p:tgtEl>
                                          <p:spTgt spid="90122"/>
                                        </p:tgtEl>
                                        <p:attrNameLst>
                                          <p:attrName>style.visibility</p:attrName>
                                        </p:attrNameLst>
                                      </p:cBhvr>
                                      <p:to>
                                        <p:strVal val="visible"/>
                                      </p:to>
                                    </p:set>
                                    <p:animEffect transition="in" filter="fade">
                                      <p:cBhvr>
                                        <p:cTn id="19" dur="500"/>
                                        <p:tgtEl>
                                          <p:spTgt spid="901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0123"/>
                                        </p:tgtEl>
                                        <p:attrNameLst>
                                          <p:attrName>style.visibility</p:attrName>
                                        </p:attrNameLst>
                                      </p:cBhvr>
                                      <p:to>
                                        <p:strVal val="visible"/>
                                      </p:to>
                                    </p:set>
                                    <p:animEffect transition="in" filter="fade">
                                      <p:cBhvr>
                                        <p:cTn id="22" dur="500"/>
                                        <p:tgtEl>
                                          <p:spTgt spid="90123"/>
                                        </p:tgtEl>
                                      </p:cBhvr>
                                    </p:animEffect>
                                  </p:childTnLst>
                                </p:cTn>
                              </p:par>
                              <p:par>
                                <p:cTn id="23" presetID="10" presetClass="entr" presetSubtype="0" fill="hold" nodeType="withEffect">
                                  <p:stCondLst>
                                    <p:cond delay="0"/>
                                  </p:stCondLst>
                                  <p:childTnLst>
                                    <p:set>
                                      <p:cBhvr>
                                        <p:cTn id="24" dur="1" fill="hold">
                                          <p:stCondLst>
                                            <p:cond delay="0"/>
                                          </p:stCondLst>
                                        </p:cTn>
                                        <p:tgtEl>
                                          <p:spTgt spid="90124"/>
                                        </p:tgtEl>
                                        <p:attrNameLst>
                                          <p:attrName>style.visibility</p:attrName>
                                        </p:attrNameLst>
                                      </p:cBhvr>
                                      <p:to>
                                        <p:strVal val="visible"/>
                                      </p:to>
                                    </p:set>
                                    <p:animEffect transition="in" filter="fade">
                                      <p:cBhvr>
                                        <p:cTn id="25" dur="500"/>
                                        <p:tgtEl>
                                          <p:spTgt spid="901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0125"/>
                                        </p:tgtEl>
                                        <p:attrNameLst>
                                          <p:attrName>style.visibility</p:attrName>
                                        </p:attrNameLst>
                                      </p:cBhvr>
                                      <p:to>
                                        <p:strVal val="visible"/>
                                      </p:to>
                                    </p:set>
                                    <p:animEffect transition="in" filter="fade">
                                      <p:cBhvr>
                                        <p:cTn id="28" dur="500"/>
                                        <p:tgtEl>
                                          <p:spTgt spid="901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0126"/>
                                        </p:tgtEl>
                                        <p:attrNameLst>
                                          <p:attrName>style.visibility</p:attrName>
                                        </p:attrNameLst>
                                      </p:cBhvr>
                                      <p:to>
                                        <p:strVal val="visible"/>
                                      </p:to>
                                    </p:set>
                                    <p:animEffect transition="in" filter="fade">
                                      <p:cBhvr>
                                        <p:cTn id="31" dur="500"/>
                                        <p:tgtEl>
                                          <p:spTgt spid="901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0127"/>
                                        </p:tgtEl>
                                        <p:attrNameLst>
                                          <p:attrName>style.visibility</p:attrName>
                                        </p:attrNameLst>
                                      </p:cBhvr>
                                      <p:to>
                                        <p:strVal val="visible"/>
                                      </p:to>
                                    </p:set>
                                    <p:animEffect transition="in" filter="fade">
                                      <p:cBhvr>
                                        <p:cTn id="34" dur="500"/>
                                        <p:tgtEl>
                                          <p:spTgt spid="901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0128"/>
                                        </p:tgtEl>
                                        <p:attrNameLst>
                                          <p:attrName>style.visibility</p:attrName>
                                        </p:attrNameLst>
                                      </p:cBhvr>
                                      <p:to>
                                        <p:strVal val="visible"/>
                                      </p:to>
                                    </p:set>
                                    <p:animEffect transition="in" filter="fade">
                                      <p:cBhvr>
                                        <p:cTn id="37" dur="500"/>
                                        <p:tgtEl>
                                          <p:spTgt spid="9012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0129"/>
                                        </p:tgtEl>
                                        <p:attrNameLst>
                                          <p:attrName>style.visibility</p:attrName>
                                        </p:attrNameLst>
                                      </p:cBhvr>
                                      <p:to>
                                        <p:strVal val="visible"/>
                                      </p:to>
                                    </p:set>
                                    <p:animEffect transition="in" filter="fade">
                                      <p:cBhvr>
                                        <p:cTn id="40" dur="500"/>
                                        <p:tgtEl>
                                          <p:spTgt spid="9012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90116"/>
                                        </p:tgtEl>
                                        <p:attrNameLst>
                                          <p:attrName>style.visibility</p:attrName>
                                        </p:attrNameLst>
                                      </p:cBhvr>
                                      <p:to>
                                        <p:strVal val="visible"/>
                                      </p:to>
                                    </p:set>
                                    <p:animEffect transition="in" filter="wipe(up)">
                                      <p:cBhvr>
                                        <p:cTn id="60" dur="500"/>
                                        <p:tgtEl>
                                          <p:spTgt spid="90116"/>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39975"/>
                                        </p:tgtEl>
                                        <p:attrNameLst>
                                          <p:attrName>style.visibility</p:attrName>
                                        </p:attrNameLst>
                                      </p:cBhvr>
                                      <p:to>
                                        <p:strVal val="visible"/>
                                      </p:to>
                                    </p:set>
                                    <p:animEffect transition="in" filter="wipe(left)">
                                      <p:cBhvr>
                                        <p:cTn id="65"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P spid="90118" grpId="0"/>
      <p:bldP spid="90123" grpId="0" animBg="1"/>
      <p:bldP spid="90125" grpId="0" animBg="1"/>
      <p:bldP spid="90126" grpId="0" animBg="1"/>
      <p:bldP spid="90127" grpId="0" animBg="1"/>
      <p:bldP spid="90128" grpId="0" animBg="1"/>
      <p:bldP spid="90129" grpId="0" animBg="1"/>
      <p:bldP spid="3" grpId="0"/>
      <p:bldP spid="39975" grpId="0"/>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ru-RU" altLang="ru-RU" sz="4000" smtClean="0">
                <a:latin typeface="Arial" charset="0"/>
              </a:rPr>
              <a:t>Понятие многогранника</a:t>
            </a:r>
            <a:r>
              <a:rPr lang="ru-RU" altLang="ru-RU" sz="4000" smtClean="0"/>
              <a:t>.</a:t>
            </a:r>
          </a:p>
        </p:txBody>
      </p:sp>
      <p:sp>
        <p:nvSpPr>
          <p:cNvPr id="5123" name="Rectangle 3"/>
          <p:cNvSpPr>
            <a:spLocks noGrp="1" noChangeArrowheads="1"/>
          </p:cNvSpPr>
          <p:nvPr>
            <p:ph type="body" sz="half" idx="1"/>
          </p:nvPr>
        </p:nvSpPr>
        <p:spPr>
          <a:xfrm>
            <a:off x="468313" y="1628775"/>
            <a:ext cx="8435975" cy="1512888"/>
          </a:xfrm>
        </p:spPr>
        <p:txBody>
          <a:bodyPr/>
          <a:lstStyle/>
          <a:p>
            <a:pPr eaLnBrk="1" hangingPunct="1">
              <a:buFontTx/>
              <a:buNone/>
            </a:pPr>
            <a:r>
              <a:rPr lang="ru-RU" altLang="ru-RU" sz="2800" i="1" smtClean="0">
                <a:latin typeface="Arial" charset="0"/>
              </a:rPr>
              <a:t>Теорема</a:t>
            </a:r>
            <a:r>
              <a:rPr lang="ru-RU" altLang="ru-RU" sz="2800" i="1" smtClean="0"/>
              <a:t>.</a:t>
            </a:r>
            <a:r>
              <a:rPr lang="ru-RU" altLang="ru-RU" sz="2800" smtClean="0"/>
              <a:t> </a:t>
            </a:r>
            <a:r>
              <a:rPr lang="ru-RU" altLang="ru-RU" sz="2800" smtClean="0">
                <a:latin typeface="Arial" charset="0"/>
              </a:rPr>
              <a:t>В любом выпуклом многограннике сумма числа граней и числа вершин больше числа рёбер на 2.</a:t>
            </a:r>
          </a:p>
        </p:txBody>
      </p:sp>
      <p:sp>
        <p:nvSpPr>
          <p:cNvPr id="11268" name="AutoShape 21">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grpSp>
        <p:nvGrpSpPr>
          <p:cNvPr id="2" name="Group 49"/>
          <p:cNvGrpSpPr>
            <a:grpSpLocks/>
          </p:cNvGrpSpPr>
          <p:nvPr/>
        </p:nvGrpSpPr>
        <p:grpSpPr bwMode="auto">
          <a:xfrm>
            <a:off x="252413" y="3141663"/>
            <a:ext cx="2735262" cy="2495550"/>
            <a:chOff x="249" y="786"/>
            <a:chExt cx="2398" cy="2442"/>
          </a:xfrm>
        </p:grpSpPr>
        <p:grpSp>
          <p:nvGrpSpPr>
            <p:cNvPr id="11301" name="Group 42"/>
            <p:cNvGrpSpPr>
              <a:grpSpLocks/>
            </p:cNvGrpSpPr>
            <p:nvPr/>
          </p:nvGrpSpPr>
          <p:grpSpPr bwMode="auto">
            <a:xfrm>
              <a:off x="491" y="786"/>
              <a:ext cx="1799" cy="2139"/>
              <a:chOff x="1791" y="1603"/>
              <a:chExt cx="1379" cy="1640"/>
            </a:xfrm>
          </p:grpSpPr>
          <p:cxnSp>
            <p:nvCxnSpPr>
              <p:cNvPr id="11309" name="AutoShape 9"/>
              <p:cNvCxnSpPr>
                <a:cxnSpLocks noChangeShapeType="1"/>
              </p:cNvCxnSpPr>
              <p:nvPr/>
            </p:nvCxnSpPr>
            <p:spPr bwMode="auto">
              <a:xfrm rot="5400000" flipH="1" flipV="1">
                <a:off x="1635" y="2358"/>
                <a:ext cx="1446" cy="324"/>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1310" name="AutoShape 10"/>
              <p:cNvCxnSpPr>
                <a:cxnSpLocks noChangeShapeType="1"/>
              </p:cNvCxnSpPr>
              <p:nvPr/>
            </p:nvCxnSpPr>
            <p:spPr bwMode="auto">
              <a:xfrm rot="5400000" flipH="1" flipV="1">
                <a:off x="1638" y="1950"/>
                <a:ext cx="1031" cy="72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1311" name="AutoShape 11"/>
              <p:cNvCxnSpPr>
                <a:cxnSpLocks noChangeShapeType="1"/>
              </p:cNvCxnSpPr>
              <p:nvPr/>
            </p:nvCxnSpPr>
            <p:spPr bwMode="auto">
              <a:xfrm rot="16200000" flipV="1">
                <a:off x="2328" y="1986"/>
                <a:ext cx="1031" cy="65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312" name="Text Box 15"/>
              <p:cNvSpPr txBox="1">
                <a:spLocks noChangeArrowheads="1"/>
              </p:cNvSpPr>
              <p:nvPr/>
            </p:nvSpPr>
            <p:spPr bwMode="auto">
              <a:xfrm>
                <a:off x="2373" y="1603"/>
                <a:ext cx="295"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D</a:t>
                </a:r>
                <a:endParaRPr lang="ru-RU" altLang="ru-RU"/>
              </a:p>
            </p:txBody>
          </p:sp>
        </p:grpSp>
        <p:grpSp>
          <p:nvGrpSpPr>
            <p:cNvPr id="11302" name="Group 41"/>
            <p:cNvGrpSpPr>
              <a:grpSpLocks/>
            </p:cNvGrpSpPr>
            <p:nvPr/>
          </p:nvGrpSpPr>
          <p:grpSpPr bwMode="auto">
            <a:xfrm>
              <a:off x="249" y="2205"/>
              <a:ext cx="2398" cy="1023"/>
              <a:chOff x="521" y="2750"/>
              <a:chExt cx="1838" cy="784"/>
            </a:xfrm>
          </p:grpSpPr>
          <p:sp>
            <p:nvSpPr>
              <p:cNvPr id="11303" name="AutoShape 6"/>
              <p:cNvSpPr>
                <a:spLocks noChangeArrowheads="1"/>
              </p:cNvSpPr>
              <p:nvPr/>
            </p:nvSpPr>
            <p:spPr bwMode="auto">
              <a:xfrm rot="10800000">
                <a:off x="709" y="2885"/>
                <a:ext cx="1379" cy="415"/>
              </a:xfrm>
              <a:prstGeom prst="triangle">
                <a:avLst>
                  <a:gd name="adj" fmla="val 70866"/>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1304" name="AutoShape 12"/>
              <p:cNvCxnSpPr>
                <a:cxnSpLocks noChangeShapeType="1"/>
                <a:stCxn id="11303" idx="0"/>
                <a:endCxn id="11303" idx="2"/>
              </p:cNvCxnSpPr>
              <p:nvPr/>
            </p:nvCxnSpPr>
            <p:spPr bwMode="auto">
              <a:xfrm flipV="1">
                <a:off x="1111" y="2886"/>
                <a:ext cx="977" cy="415"/>
              </a:xfrm>
              <a:prstGeom prst="straightConnector1">
                <a:avLst/>
              </a:prstGeom>
              <a:noFill/>
              <a:ln w="12700">
                <a:solidFill>
                  <a:schemeClr val="tx1"/>
                </a:solidFill>
                <a:round/>
                <a:headEnd/>
                <a:tailEnd/>
              </a:ln>
              <a:extLst>
                <a:ext uri="{909E8E84-426E-40DD-AFC4-6F175D3DCCD1}">
                  <a14:hiddenFill xmlns:a14="http://schemas.microsoft.com/office/drawing/2010/main">
                    <a:noFill/>
                  </a14:hiddenFill>
                </a:ext>
              </a:extLst>
            </p:spPr>
          </p:cxnSp>
          <p:cxnSp>
            <p:nvCxnSpPr>
              <p:cNvPr id="11305" name="AutoShape 13"/>
              <p:cNvCxnSpPr>
                <a:cxnSpLocks noChangeShapeType="1"/>
                <a:stCxn id="11303" idx="0"/>
                <a:endCxn id="11303" idx="4"/>
              </p:cNvCxnSpPr>
              <p:nvPr/>
            </p:nvCxnSpPr>
            <p:spPr bwMode="auto">
              <a:xfrm flipH="1" flipV="1">
                <a:off x="709" y="2886"/>
                <a:ext cx="402" cy="415"/>
              </a:xfrm>
              <a:prstGeom prst="straightConnector1">
                <a:avLst/>
              </a:prstGeom>
              <a:noFill/>
              <a:ln w="12700">
                <a:solidFill>
                  <a:schemeClr val="tx1"/>
                </a:solidFill>
                <a:round/>
                <a:headEnd/>
                <a:tailEnd/>
              </a:ln>
              <a:extLst>
                <a:ext uri="{909E8E84-426E-40DD-AFC4-6F175D3DCCD1}">
                  <a14:hiddenFill xmlns:a14="http://schemas.microsoft.com/office/drawing/2010/main">
                    <a:noFill/>
                  </a14:hiddenFill>
                </a:ext>
              </a:extLst>
            </p:spPr>
          </p:cxnSp>
          <p:sp>
            <p:nvSpPr>
              <p:cNvPr id="11306" name="Text Box 14"/>
              <p:cNvSpPr txBox="1">
                <a:spLocks noChangeArrowheads="1"/>
              </p:cNvSpPr>
              <p:nvPr/>
            </p:nvSpPr>
            <p:spPr bwMode="auto">
              <a:xfrm>
                <a:off x="521" y="2750"/>
                <a:ext cx="247"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p>
            </p:txBody>
          </p:sp>
          <p:sp>
            <p:nvSpPr>
              <p:cNvPr id="11307" name="Text Box 16"/>
              <p:cNvSpPr txBox="1">
                <a:spLocks noChangeArrowheads="1"/>
              </p:cNvSpPr>
              <p:nvPr/>
            </p:nvSpPr>
            <p:spPr bwMode="auto">
              <a:xfrm>
                <a:off x="1103" y="3258"/>
                <a:ext cx="295"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С</a:t>
                </a:r>
              </a:p>
            </p:txBody>
          </p:sp>
          <p:sp>
            <p:nvSpPr>
              <p:cNvPr id="11308" name="Text Box 18"/>
              <p:cNvSpPr txBox="1">
                <a:spLocks noChangeArrowheads="1"/>
              </p:cNvSpPr>
              <p:nvPr/>
            </p:nvSpPr>
            <p:spPr bwMode="auto">
              <a:xfrm>
                <a:off x="2064" y="2795"/>
                <a:ext cx="295"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B</a:t>
                </a:r>
                <a:endParaRPr lang="ru-RU" altLang="ru-RU"/>
              </a:p>
            </p:txBody>
          </p:sp>
        </p:grpSp>
      </p:grpSp>
      <p:grpSp>
        <p:nvGrpSpPr>
          <p:cNvPr id="5" name="Group 23"/>
          <p:cNvGrpSpPr>
            <a:grpSpLocks/>
          </p:cNvGrpSpPr>
          <p:nvPr/>
        </p:nvGrpSpPr>
        <p:grpSpPr bwMode="auto">
          <a:xfrm>
            <a:off x="5508625" y="3213100"/>
            <a:ext cx="3457575" cy="3240088"/>
            <a:chOff x="1111" y="1752"/>
            <a:chExt cx="2472" cy="2358"/>
          </a:xfrm>
        </p:grpSpPr>
        <p:sp>
          <p:nvSpPr>
            <p:cNvPr id="11288" name="Text Box 24"/>
            <p:cNvSpPr txBox="1">
              <a:spLocks noChangeArrowheads="1"/>
            </p:cNvSpPr>
            <p:nvPr/>
          </p:nvSpPr>
          <p:spPr bwMode="auto">
            <a:xfrm>
              <a:off x="1225" y="3158"/>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endParaRPr lang="ru-RU" altLang="ru-RU" sz="2800"/>
            </a:p>
          </p:txBody>
        </p:sp>
        <p:sp>
          <p:nvSpPr>
            <p:cNvPr id="11289" name="Text Box 25"/>
            <p:cNvSpPr txBox="1">
              <a:spLocks noChangeArrowheads="1"/>
            </p:cNvSpPr>
            <p:nvPr/>
          </p:nvSpPr>
          <p:spPr bwMode="auto">
            <a:xfrm>
              <a:off x="1111" y="1797"/>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А</a:t>
              </a:r>
              <a:r>
                <a:rPr lang="en-US" altLang="zh-CN" sz="2800" baseline="-25000">
                  <a:latin typeface="Times New Roman" charset="0"/>
                  <a:ea typeface="SimSun" pitchFamily="2" charset="-122"/>
                </a:rPr>
                <a:t>1</a:t>
              </a:r>
              <a:endParaRPr lang="ru-RU" altLang="ru-RU" sz="2800"/>
            </a:p>
          </p:txBody>
        </p:sp>
        <p:sp>
          <p:nvSpPr>
            <p:cNvPr id="11290" name="Text Box 26"/>
            <p:cNvSpPr txBox="1">
              <a:spLocks noChangeArrowheads="1"/>
            </p:cNvSpPr>
            <p:nvPr/>
          </p:nvSpPr>
          <p:spPr bwMode="auto">
            <a:xfrm>
              <a:off x="3061" y="1752"/>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B</a:t>
              </a:r>
              <a:r>
                <a:rPr lang="en-US" altLang="zh-CN" sz="2800" baseline="-25000">
                  <a:latin typeface="Times New Roman" charset="0"/>
                  <a:ea typeface="SimSun" pitchFamily="2" charset="-122"/>
                </a:rPr>
                <a:t>1</a:t>
              </a:r>
              <a:endParaRPr lang="ru-RU" altLang="ru-RU" sz="2800"/>
            </a:p>
          </p:txBody>
        </p:sp>
        <p:sp>
          <p:nvSpPr>
            <p:cNvPr id="11291" name="Text Box 27"/>
            <p:cNvSpPr txBox="1">
              <a:spLocks noChangeArrowheads="1"/>
            </p:cNvSpPr>
            <p:nvPr/>
          </p:nvSpPr>
          <p:spPr bwMode="auto">
            <a:xfrm>
              <a:off x="1882" y="2478"/>
              <a:ext cx="47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zh-CN" sz="2800">
                  <a:latin typeface="Times New Roman" charset="0"/>
                  <a:ea typeface="SimSun" pitchFamily="2" charset="-122"/>
                </a:rPr>
                <a:t>C</a:t>
              </a:r>
              <a:r>
                <a:rPr lang="en-US" altLang="zh-CN" sz="2800" baseline="-25000">
                  <a:latin typeface="Times New Roman" charset="0"/>
                  <a:ea typeface="SimSun" pitchFamily="2" charset="-122"/>
                </a:rPr>
                <a:t>1</a:t>
              </a:r>
              <a:endParaRPr lang="ru-RU" altLang="ru-RU" sz="2800"/>
            </a:p>
          </p:txBody>
        </p:sp>
        <p:sp>
          <p:nvSpPr>
            <p:cNvPr id="11292" name="Text Box 28"/>
            <p:cNvSpPr txBox="1">
              <a:spLocks noChangeArrowheads="1"/>
            </p:cNvSpPr>
            <p:nvPr/>
          </p:nvSpPr>
          <p:spPr bwMode="auto">
            <a:xfrm>
              <a:off x="1882" y="3789"/>
              <a:ext cx="363"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С</a:t>
              </a:r>
              <a:endParaRPr lang="ru-RU" altLang="ru-RU" sz="2800"/>
            </a:p>
          </p:txBody>
        </p:sp>
        <p:sp>
          <p:nvSpPr>
            <p:cNvPr id="11293" name="Text Box 30"/>
            <p:cNvSpPr txBox="1">
              <a:spLocks noChangeArrowheads="1"/>
            </p:cNvSpPr>
            <p:nvPr/>
          </p:nvSpPr>
          <p:spPr bwMode="auto">
            <a:xfrm>
              <a:off x="3107" y="3153"/>
              <a:ext cx="476"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ru-RU" altLang="zh-CN" sz="2800">
                  <a:latin typeface="Times New Roman" charset="0"/>
                  <a:ea typeface="SimSun" pitchFamily="2" charset="-122"/>
                </a:rPr>
                <a:t>В</a:t>
              </a:r>
              <a:endParaRPr lang="ru-RU" altLang="ru-RU" sz="2800"/>
            </a:p>
          </p:txBody>
        </p:sp>
        <p:sp>
          <p:nvSpPr>
            <p:cNvPr id="11294" name="AutoShape 16"/>
            <p:cNvSpPr>
              <a:spLocks noChangeArrowheads="1"/>
            </p:cNvSpPr>
            <p:nvPr/>
          </p:nvSpPr>
          <p:spPr bwMode="auto">
            <a:xfrm rot="10800000">
              <a:off x="1474" y="2024"/>
              <a:ext cx="1633" cy="545"/>
            </a:xfrm>
            <a:prstGeom prst="triangle">
              <a:avLst>
                <a:gd name="adj" fmla="val 73046"/>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1295" name="AutoShape 17"/>
            <p:cNvSpPr>
              <a:spLocks noChangeArrowheads="1"/>
            </p:cNvSpPr>
            <p:nvPr/>
          </p:nvSpPr>
          <p:spPr bwMode="auto">
            <a:xfrm rot="10800000">
              <a:off x="1519" y="3290"/>
              <a:ext cx="1633" cy="545"/>
            </a:xfrm>
            <a:prstGeom prst="triangle">
              <a:avLst>
                <a:gd name="adj" fmla="val 73046"/>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cxnSp>
          <p:nvCxnSpPr>
            <p:cNvPr id="11296" name="AutoShape 18"/>
            <p:cNvCxnSpPr>
              <a:cxnSpLocks noChangeShapeType="1"/>
              <a:stCxn id="11294" idx="4"/>
              <a:endCxn id="11295" idx="4"/>
            </p:cNvCxnSpPr>
            <p:nvPr/>
          </p:nvCxnSpPr>
          <p:spPr bwMode="auto">
            <a:xfrm>
              <a:off x="1475" y="2025"/>
              <a:ext cx="45" cy="126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1297" name="AutoShape 19"/>
            <p:cNvCxnSpPr>
              <a:cxnSpLocks noChangeShapeType="1"/>
              <a:stCxn id="11294" idx="0"/>
              <a:endCxn id="11295" idx="0"/>
            </p:cNvCxnSpPr>
            <p:nvPr/>
          </p:nvCxnSpPr>
          <p:spPr bwMode="auto">
            <a:xfrm>
              <a:off x="1915" y="2570"/>
              <a:ext cx="45" cy="126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1298" name="AutoShape 20"/>
            <p:cNvCxnSpPr>
              <a:cxnSpLocks noChangeShapeType="1"/>
              <a:stCxn id="11294" idx="2"/>
              <a:endCxn id="11295" idx="2"/>
            </p:cNvCxnSpPr>
            <p:nvPr/>
          </p:nvCxnSpPr>
          <p:spPr bwMode="auto">
            <a:xfrm>
              <a:off x="3108" y="2025"/>
              <a:ext cx="45" cy="126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1299" name="AutoShape 21"/>
            <p:cNvCxnSpPr>
              <a:cxnSpLocks noChangeShapeType="1"/>
              <a:stCxn id="11295" idx="4"/>
              <a:endCxn id="11295" idx="0"/>
            </p:cNvCxnSpPr>
            <p:nvPr/>
          </p:nvCxnSpPr>
          <p:spPr bwMode="auto">
            <a:xfrm>
              <a:off x="1520" y="3291"/>
              <a:ext cx="440" cy="54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1300" name="AutoShape 22"/>
            <p:cNvCxnSpPr>
              <a:cxnSpLocks noChangeShapeType="1"/>
              <a:stCxn id="11295" idx="0"/>
              <a:endCxn id="11295" idx="2"/>
            </p:cNvCxnSpPr>
            <p:nvPr/>
          </p:nvCxnSpPr>
          <p:spPr bwMode="auto">
            <a:xfrm flipV="1">
              <a:off x="1960" y="3291"/>
              <a:ext cx="1193" cy="54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grpSp>
        <p:nvGrpSpPr>
          <p:cNvPr id="6" name="Group 24"/>
          <p:cNvGrpSpPr>
            <a:grpSpLocks/>
          </p:cNvGrpSpPr>
          <p:nvPr/>
        </p:nvGrpSpPr>
        <p:grpSpPr bwMode="auto">
          <a:xfrm>
            <a:off x="2620963" y="3429000"/>
            <a:ext cx="3535362" cy="2593975"/>
            <a:chOff x="199" y="889"/>
            <a:chExt cx="2227" cy="1634"/>
          </a:xfrm>
        </p:grpSpPr>
        <p:sp>
          <p:nvSpPr>
            <p:cNvPr id="11272" name="Text Box 15"/>
            <p:cNvSpPr txBox="1">
              <a:spLocks noChangeArrowheads="1"/>
            </p:cNvSpPr>
            <p:nvPr/>
          </p:nvSpPr>
          <p:spPr bwMode="auto">
            <a:xfrm>
              <a:off x="1542" y="2292"/>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D</a:t>
              </a:r>
              <a:endParaRPr lang="ru-RU" altLang="ru-RU"/>
            </a:p>
          </p:txBody>
        </p:sp>
        <p:sp>
          <p:nvSpPr>
            <p:cNvPr id="11273" name="Text Box 14"/>
            <p:cNvSpPr txBox="1">
              <a:spLocks noChangeArrowheads="1"/>
            </p:cNvSpPr>
            <p:nvPr/>
          </p:nvSpPr>
          <p:spPr bwMode="auto">
            <a:xfrm>
              <a:off x="426" y="2292"/>
              <a:ext cx="32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p>
          </p:txBody>
        </p:sp>
        <p:sp>
          <p:nvSpPr>
            <p:cNvPr id="11274" name="Text Box 16"/>
            <p:cNvSpPr txBox="1">
              <a:spLocks noChangeArrowheads="1"/>
            </p:cNvSpPr>
            <p:nvPr/>
          </p:nvSpPr>
          <p:spPr bwMode="auto">
            <a:xfrm>
              <a:off x="2041" y="1752"/>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С</a:t>
              </a:r>
            </a:p>
          </p:txBody>
        </p:sp>
        <p:sp>
          <p:nvSpPr>
            <p:cNvPr id="11275" name="Text Box 18"/>
            <p:cNvSpPr txBox="1">
              <a:spLocks noChangeArrowheads="1"/>
            </p:cNvSpPr>
            <p:nvPr/>
          </p:nvSpPr>
          <p:spPr bwMode="auto">
            <a:xfrm>
              <a:off x="884" y="1706"/>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B</a:t>
              </a:r>
              <a:endParaRPr lang="ru-RU" altLang="ru-RU"/>
            </a:p>
          </p:txBody>
        </p:sp>
        <p:sp>
          <p:nvSpPr>
            <p:cNvPr id="11276" name="AutoShape 9"/>
            <p:cNvSpPr>
              <a:spLocks noChangeArrowheads="1"/>
            </p:cNvSpPr>
            <p:nvPr/>
          </p:nvSpPr>
          <p:spPr bwMode="auto">
            <a:xfrm>
              <a:off x="612" y="1888"/>
              <a:ext cx="1451" cy="408"/>
            </a:xfrm>
            <a:prstGeom prst="parallelogram">
              <a:avLst>
                <a:gd name="adj" fmla="val 125000"/>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1277" name="Text Box 15"/>
            <p:cNvSpPr txBox="1">
              <a:spLocks noChangeArrowheads="1"/>
            </p:cNvSpPr>
            <p:nvPr/>
          </p:nvSpPr>
          <p:spPr bwMode="auto">
            <a:xfrm>
              <a:off x="1315" y="1475"/>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D</a:t>
              </a:r>
              <a:r>
                <a:rPr lang="ru-RU" altLang="ru-RU" baseline="-25000"/>
                <a:t>1</a:t>
              </a:r>
              <a:endParaRPr lang="ru-RU" altLang="ru-RU"/>
            </a:p>
          </p:txBody>
        </p:sp>
        <p:sp>
          <p:nvSpPr>
            <p:cNvPr id="11278" name="Text Box 14"/>
            <p:cNvSpPr txBox="1">
              <a:spLocks noChangeArrowheads="1"/>
            </p:cNvSpPr>
            <p:nvPr/>
          </p:nvSpPr>
          <p:spPr bwMode="auto">
            <a:xfrm>
              <a:off x="199" y="1475"/>
              <a:ext cx="32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А</a:t>
              </a:r>
              <a:r>
                <a:rPr lang="ru-RU" altLang="ru-RU" baseline="-25000"/>
                <a:t>1</a:t>
              </a:r>
              <a:endParaRPr lang="ru-RU" altLang="ru-RU"/>
            </a:p>
          </p:txBody>
        </p:sp>
        <p:sp>
          <p:nvSpPr>
            <p:cNvPr id="11279" name="Text Box 16"/>
            <p:cNvSpPr txBox="1">
              <a:spLocks noChangeArrowheads="1"/>
            </p:cNvSpPr>
            <p:nvPr/>
          </p:nvSpPr>
          <p:spPr bwMode="auto">
            <a:xfrm>
              <a:off x="1814" y="935"/>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ru-RU" altLang="ru-RU"/>
                <a:t>С</a:t>
              </a:r>
              <a:r>
                <a:rPr lang="ru-RU" altLang="ru-RU" baseline="-25000"/>
                <a:t>1</a:t>
              </a:r>
              <a:endParaRPr lang="ru-RU" altLang="ru-RU"/>
            </a:p>
          </p:txBody>
        </p:sp>
        <p:sp>
          <p:nvSpPr>
            <p:cNvPr id="11280" name="Text Box 18"/>
            <p:cNvSpPr txBox="1">
              <a:spLocks noChangeArrowheads="1"/>
            </p:cNvSpPr>
            <p:nvPr/>
          </p:nvSpPr>
          <p:spPr bwMode="auto">
            <a:xfrm>
              <a:off x="657" y="889"/>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ru-RU"/>
                <a:t>B</a:t>
              </a:r>
              <a:r>
                <a:rPr lang="ru-RU" altLang="ru-RU" baseline="-25000"/>
                <a:t>1</a:t>
              </a:r>
              <a:endParaRPr lang="ru-RU" altLang="ru-RU"/>
            </a:p>
          </p:txBody>
        </p:sp>
        <p:sp>
          <p:nvSpPr>
            <p:cNvPr id="11281" name="AutoShape 14"/>
            <p:cNvSpPr>
              <a:spLocks noChangeArrowheads="1"/>
            </p:cNvSpPr>
            <p:nvPr/>
          </p:nvSpPr>
          <p:spPr bwMode="auto">
            <a:xfrm>
              <a:off x="385" y="1071"/>
              <a:ext cx="1451" cy="408"/>
            </a:xfrm>
            <a:prstGeom prst="parallelogram">
              <a:avLst>
                <a:gd name="adj" fmla="val 12500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11282" name="Line 15"/>
            <p:cNvSpPr>
              <a:spLocks noChangeShapeType="1"/>
            </p:cNvSpPr>
            <p:nvPr/>
          </p:nvSpPr>
          <p:spPr bwMode="auto">
            <a:xfrm>
              <a:off x="385" y="1480"/>
              <a:ext cx="227" cy="81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1283" name="Line 16"/>
            <p:cNvSpPr>
              <a:spLocks noChangeShapeType="1"/>
            </p:cNvSpPr>
            <p:nvPr/>
          </p:nvSpPr>
          <p:spPr bwMode="auto">
            <a:xfrm>
              <a:off x="1329" y="1479"/>
              <a:ext cx="227" cy="81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1284" name="Line 17"/>
            <p:cNvSpPr>
              <a:spLocks noChangeShapeType="1"/>
            </p:cNvSpPr>
            <p:nvPr/>
          </p:nvSpPr>
          <p:spPr bwMode="auto">
            <a:xfrm>
              <a:off x="1837" y="1071"/>
              <a:ext cx="227" cy="81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1285" name="Line 18"/>
            <p:cNvSpPr>
              <a:spLocks noChangeShapeType="1"/>
            </p:cNvSpPr>
            <p:nvPr/>
          </p:nvSpPr>
          <p:spPr bwMode="auto">
            <a:xfrm>
              <a:off x="890" y="1071"/>
              <a:ext cx="227" cy="81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1286" name="Line 19"/>
            <p:cNvSpPr>
              <a:spLocks noChangeShapeType="1"/>
            </p:cNvSpPr>
            <p:nvPr/>
          </p:nvSpPr>
          <p:spPr bwMode="auto">
            <a:xfrm>
              <a:off x="608" y="2296"/>
              <a:ext cx="953"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1287" name="Line 20"/>
            <p:cNvSpPr>
              <a:spLocks noChangeShapeType="1"/>
            </p:cNvSpPr>
            <p:nvPr/>
          </p:nvSpPr>
          <p:spPr bwMode="auto">
            <a:xfrm flipH="1">
              <a:off x="1556" y="1888"/>
              <a:ext cx="508" cy="40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left)">
                                      <p:cBhvr>
                                        <p:cTn id="7" dur="500"/>
                                        <p:tgtEl>
                                          <p:spTgt spid="5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499"/>
                                          </p:stCondLst>
                                        </p:cTn>
                                        <p:tgtEl>
                                          <p:spTgt spid="6"/>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pPr eaLnBrk="1" hangingPunct="1"/>
            <a:r>
              <a:rPr lang="ru-RU" altLang="ru-RU" smtClean="0">
                <a:latin typeface="Arial" charset="0"/>
              </a:rPr>
              <a:t>Понятие многогранника</a:t>
            </a:r>
            <a:r>
              <a:rPr lang="ru-RU" altLang="ru-RU" smtClean="0"/>
              <a:t>.</a:t>
            </a:r>
          </a:p>
        </p:txBody>
      </p:sp>
      <p:sp>
        <p:nvSpPr>
          <p:cNvPr id="5123" name="Rectangle 3"/>
          <p:cNvSpPr>
            <a:spLocks noGrp="1" noChangeArrowheads="1"/>
          </p:cNvSpPr>
          <p:nvPr>
            <p:ph type="body" sz="half" idx="4294967295"/>
          </p:nvPr>
        </p:nvSpPr>
        <p:spPr>
          <a:xfrm>
            <a:off x="468313" y="1628775"/>
            <a:ext cx="8435975" cy="1800225"/>
          </a:xfrm>
        </p:spPr>
        <p:txBody>
          <a:bodyPr/>
          <a:lstStyle/>
          <a:p>
            <a:pPr eaLnBrk="1" hangingPunct="1">
              <a:buFontTx/>
              <a:buNone/>
            </a:pPr>
            <a:r>
              <a:rPr lang="ru-RU" altLang="ru-RU" sz="2800" i="1" smtClean="0">
                <a:latin typeface="Arial" charset="0"/>
              </a:rPr>
              <a:t>Призма - </a:t>
            </a:r>
            <a:r>
              <a:rPr lang="ru-RU" altLang="ru-RU" sz="2800" smtClean="0"/>
              <a:t> </a:t>
            </a:r>
            <a:r>
              <a:rPr lang="ru-RU" altLang="ru-RU" sz="2800" smtClean="0">
                <a:latin typeface="Arial" charset="0"/>
              </a:rPr>
              <a:t>многогранник составленный из двух равных многоугольников, расположенных в параллельных плоскостях, и </a:t>
            </a:r>
            <a:r>
              <a:rPr lang="en-US" altLang="ru-RU" sz="2800" smtClean="0">
                <a:latin typeface="Arial" charset="0"/>
              </a:rPr>
              <a:t>n</a:t>
            </a:r>
            <a:r>
              <a:rPr lang="ru-RU" altLang="ru-RU" sz="2800" smtClean="0">
                <a:latin typeface="Arial" charset="0"/>
              </a:rPr>
              <a:t> параллелограммов.</a:t>
            </a:r>
          </a:p>
        </p:txBody>
      </p:sp>
      <p:sp>
        <p:nvSpPr>
          <p:cNvPr id="12292" name="AutoShape 21">
            <a:hlinkClick r:id="rId2" action="ppaction://hlinksldjump" highlightClick="1"/>
          </p:cNvPr>
          <p:cNvSpPr>
            <a:spLocks noChangeArrowheads="1"/>
          </p:cNvSpPr>
          <p:nvPr/>
        </p:nvSpPr>
        <p:spPr bwMode="auto">
          <a:xfrm>
            <a:off x="8459788" y="6308725"/>
            <a:ext cx="433387" cy="433388"/>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pic>
        <p:nvPicPr>
          <p:cNvPr id="142386" name="Picture 50" descr="geom_3d_prism_regul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3213100"/>
            <a:ext cx="8497887"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left)">
                                      <p:cBhvr>
                                        <p:cTn id="7" dur="500"/>
                                        <p:tgtEl>
                                          <p:spTgt spid="5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42386"/>
                                        </p:tgtEl>
                                        <p:attrNameLst>
                                          <p:attrName>style.visibility</p:attrName>
                                        </p:attrNameLst>
                                      </p:cBhvr>
                                      <p:to>
                                        <p:strVal val="visible"/>
                                      </p:to>
                                    </p:set>
                                    <p:animEffect transition="in" filter="wipe(left)">
                                      <p:cBhvr>
                                        <p:cTn id="12" dur="500"/>
                                        <p:tgtEl>
                                          <p:spTgt spid="142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Другая 2">
      <a:majorFont>
        <a:latin typeface="Bookman Old Style"/>
        <a:ea typeface=""/>
        <a:cs typeface=""/>
      </a:majorFont>
      <a:minorFont>
        <a:latin typeface="Cambri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Edge</Template>
  <TotalTime>6339</TotalTime>
  <Words>2214</Words>
  <Application>Microsoft Office PowerPoint</Application>
  <PresentationFormat>Экран (4:3)</PresentationFormat>
  <Paragraphs>732</Paragraphs>
  <Slides>74</Slides>
  <Notes>0</Notes>
  <HiddenSlides>0</HiddenSlides>
  <MMClips>0</MMClips>
  <ScaleCrop>false</ScaleCrop>
  <HeadingPairs>
    <vt:vector size="8" baseType="variant">
      <vt:variant>
        <vt:lpstr>Использованные шрифты</vt:lpstr>
      </vt:variant>
      <vt:variant>
        <vt:i4>9</vt:i4>
      </vt:variant>
      <vt:variant>
        <vt:lpstr>Тема</vt:lpstr>
      </vt:variant>
      <vt:variant>
        <vt:i4>1</vt:i4>
      </vt:variant>
      <vt:variant>
        <vt:lpstr>Внедренные серверы OLE</vt:lpstr>
      </vt:variant>
      <vt:variant>
        <vt:i4>2</vt:i4>
      </vt:variant>
      <vt:variant>
        <vt:lpstr>Заголовки слайдов</vt:lpstr>
      </vt:variant>
      <vt:variant>
        <vt:i4>74</vt:i4>
      </vt:variant>
    </vt:vector>
  </HeadingPairs>
  <TitlesOfParts>
    <vt:vector size="86" baseType="lpstr">
      <vt:lpstr>Arial</vt:lpstr>
      <vt:lpstr>Bookman Old Style</vt:lpstr>
      <vt:lpstr>Cambria</vt:lpstr>
      <vt:lpstr>Calibri</vt:lpstr>
      <vt:lpstr>Times New Roman</vt:lpstr>
      <vt:lpstr>SimSun</vt:lpstr>
      <vt:lpstr>Symbol</vt:lpstr>
      <vt:lpstr>Monotype Corsiva</vt:lpstr>
      <vt:lpstr>Wingdings 3</vt:lpstr>
      <vt:lpstr>Оформление по умолчанию</vt:lpstr>
      <vt:lpstr>Точечный рисунок</vt:lpstr>
      <vt:lpstr>Формула</vt:lpstr>
      <vt:lpstr>Содержание</vt:lpstr>
      <vt:lpstr>Многогранники</vt:lpstr>
      <vt:lpstr>Понятие многогранника. Призма.</vt:lpstr>
      <vt:lpstr>Понятие многогранника.</vt:lpstr>
      <vt:lpstr>Понятие многогранника.</vt:lpstr>
      <vt:lpstr>Понятие многогранника.</vt:lpstr>
      <vt:lpstr>Понятие многогранника.</vt:lpstr>
      <vt:lpstr>Понятие многогранника.</vt:lpstr>
      <vt:lpstr>Понятие многогранника.</vt:lpstr>
      <vt:lpstr>Понятие многогранника.</vt:lpstr>
      <vt:lpstr>Понятие многогранника.</vt:lpstr>
      <vt:lpstr>Призма.</vt:lpstr>
      <vt:lpstr>Призма.</vt:lpstr>
      <vt:lpstr>Призма.</vt:lpstr>
      <vt:lpstr>Призма.</vt:lpstr>
      <vt:lpstr>Призма.</vt:lpstr>
      <vt:lpstr>Призма.</vt:lpstr>
      <vt:lpstr>Призма.</vt:lpstr>
      <vt:lpstr>Решение задач.</vt:lpstr>
      <vt:lpstr>Решение задач.</vt:lpstr>
      <vt:lpstr>Пирамида.</vt:lpstr>
      <vt:lpstr>Пирамида.</vt:lpstr>
      <vt:lpstr>Пирамида.</vt:lpstr>
      <vt:lpstr>Пирамида.</vt:lpstr>
      <vt:lpstr>Пирамида.</vt:lpstr>
      <vt:lpstr>Пирамида.</vt:lpstr>
      <vt:lpstr>Правильная пирамида.</vt:lpstr>
      <vt:lpstr>Правильная пирамида.</vt:lpstr>
      <vt:lpstr>Правильная пирамида.</vt:lpstr>
      <vt:lpstr>Правильная пирамида.</vt:lpstr>
      <vt:lpstr>Правильная пирамида.</vt:lpstr>
      <vt:lpstr>Правильная пирамида.</vt:lpstr>
      <vt:lpstr>Правильная пирамида.</vt:lpstr>
      <vt:lpstr>Решение задач.</vt:lpstr>
      <vt:lpstr>Решение задач.</vt:lpstr>
      <vt:lpstr>Решение задач.</vt:lpstr>
      <vt:lpstr>Решение задач.</vt:lpstr>
      <vt:lpstr>Усеченная пирамида.</vt:lpstr>
      <vt:lpstr>Усеченная пирамида.</vt:lpstr>
      <vt:lpstr>Усеченная пирамида.</vt:lpstr>
      <vt:lpstr>Усеченная пирамида.</vt:lpstr>
      <vt:lpstr>Усеченная пирамида.</vt:lpstr>
      <vt:lpstr>Правильные многогранники.</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Симметрия в пространстве.</vt:lpstr>
      <vt:lpstr>Решение задач.</vt:lpstr>
      <vt:lpstr>Решение задач.</vt:lpstr>
      <vt:lpstr>Решение задач.</vt:lpstr>
      <vt:lpstr>Решение задач.</vt:lpstr>
      <vt:lpstr>Итоговое решение задач.</vt:lpstr>
      <vt:lpstr>Решение задач. Призма.</vt:lpstr>
      <vt:lpstr>Решение задач. Призма.</vt:lpstr>
      <vt:lpstr>Решение задач. Призма.</vt:lpstr>
      <vt:lpstr>Решение задач. Призма.</vt:lpstr>
      <vt:lpstr>Решение задач.  Правильная пирамида.</vt:lpstr>
      <vt:lpstr>Решение задач.  Правильная пирамида.</vt:lpstr>
      <vt:lpstr>Решение задач.  Правильная пирамида.</vt:lpstr>
      <vt:lpstr>Решение задач.  Правильная пирамида.</vt:lpstr>
      <vt:lpstr>Решение задач. Пирамида.</vt:lpstr>
      <vt:lpstr>Решение задач. Пирамида</vt:lpstr>
      <vt:lpstr>Решение задач. Пирамида</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Параллельность прямых и плоскостей</dc:title>
  <dc:creator>Любаша</dc:creator>
  <cp:lastModifiedBy>Любовь Сергеевна</cp:lastModifiedBy>
  <cp:revision>205</cp:revision>
  <dcterms:created xsi:type="dcterms:W3CDTF">2013-10-09T17:04:29Z</dcterms:created>
  <dcterms:modified xsi:type="dcterms:W3CDTF">2016-02-08T13:41:20Z</dcterms:modified>
</cp:coreProperties>
</file>