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99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</p:sldIdLst>
  <p:sldSz cx="9144000" cy="6858000" type="screen4x3"/>
  <p:notesSz cx="6858000" cy="9144000"/>
  <p:defaultTextStyle>
    <a:defPPr>
      <a:defRPr lang="ru-RU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006CB9"/>
    <a:srgbClr val="FFFFFF"/>
    <a:srgbClr val="0070C0"/>
    <a:srgbClr val="A0DBF2"/>
    <a:srgbClr val="2E75B6"/>
    <a:srgbClr val="71C8EB"/>
    <a:srgbClr val="25AAE1"/>
    <a:srgbClr val="25AA23"/>
    <a:srgbClr val="D2D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2" autoAdjust="0"/>
    <p:restoredTop sz="94324" autoAdjust="0"/>
  </p:normalViewPr>
  <p:slideViewPr>
    <p:cSldViewPr showGuides="1">
      <p:cViewPr>
        <p:scale>
          <a:sx n="75" d="100"/>
          <a:sy n="75" d="100"/>
        </p:scale>
        <p:origin x="-2736" y="-852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8C200-5362-2542-86A7-3B1D89589700}" type="doc">
      <dgm:prSet loTypeId="urn:microsoft.com/office/officeart/2005/8/layout/vList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832FA2-0703-C54C-9C2B-F1F251D76357}">
      <dgm:prSet phldrT="[Текст]"/>
      <dgm:spPr/>
      <dgm:t>
        <a:bodyPr/>
        <a:lstStyle/>
        <a:p>
          <a:r>
            <a:rPr lang="ru-RU" dirty="0" smtClean="0"/>
            <a:t>Истоки народной культуры. Устное народное творчество.</a:t>
          </a:r>
          <a:endParaRPr lang="ru-RU" dirty="0"/>
        </a:p>
      </dgm:t>
    </dgm:pt>
    <dgm:pt modelId="{DB7FA190-59FE-244C-935E-FA40DEEE2CC1}" type="parTrans" cxnId="{61CEF5E4-9870-A745-86F1-8403D0E432D0}">
      <dgm:prSet/>
      <dgm:spPr/>
      <dgm:t>
        <a:bodyPr/>
        <a:lstStyle/>
        <a:p>
          <a:endParaRPr lang="ru-RU"/>
        </a:p>
      </dgm:t>
    </dgm:pt>
    <dgm:pt modelId="{9D5084E2-88A8-4E4E-80B2-6B28B693D93E}" type="sibTrans" cxnId="{61CEF5E4-9870-A745-86F1-8403D0E432D0}">
      <dgm:prSet/>
      <dgm:spPr/>
      <dgm:t>
        <a:bodyPr/>
        <a:lstStyle/>
        <a:p>
          <a:endParaRPr lang="ru-RU"/>
        </a:p>
      </dgm:t>
    </dgm:pt>
    <dgm:pt modelId="{FB689C3A-6283-4E4A-B7C1-C43B50E7D0BE}">
      <dgm:prSet phldrT="[Текст]"/>
      <dgm:spPr/>
      <dgm:t>
        <a:bodyPr/>
        <a:lstStyle/>
        <a:p>
          <a:pPr indent="-72000"/>
          <a:r>
            <a:rPr lang="ru-RU" dirty="0" smtClean="0"/>
            <a:t>Уроки литературного чтения, внеклассного чтения, мордовского языка, библиотечные уроки.</a:t>
          </a:r>
          <a:endParaRPr lang="ru-RU" dirty="0"/>
        </a:p>
      </dgm:t>
    </dgm:pt>
    <dgm:pt modelId="{3C2B23BE-0C74-4644-91C4-680A5B71FE7A}" type="parTrans" cxnId="{7E35E147-06DF-0F41-8C03-F92C0A609E4C}">
      <dgm:prSet/>
      <dgm:spPr/>
      <dgm:t>
        <a:bodyPr/>
        <a:lstStyle/>
        <a:p>
          <a:endParaRPr lang="ru-RU"/>
        </a:p>
      </dgm:t>
    </dgm:pt>
    <dgm:pt modelId="{DDDCBC93-8756-5F4B-B447-A3901E91D436}" type="sibTrans" cxnId="{7E35E147-06DF-0F41-8C03-F92C0A609E4C}">
      <dgm:prSet/>
      <dgm:spPr/>
      <dgm:t>
        <a:bodyPr/>
        <a:lstStyle/>
        <a:p>
          <a:endParaRPr lang="ru-RU"/>
        </a:p>
      </dgm:t>
    </dgm:pt>
    <dgm:pt modelId="{A77835ED-9D77-A54E-80B2-4081B1E119E0}">
      <dgm:prSet phldrT="[Текст]"/>
      <dgm:spPr/>
      <dgm:t>
        <a:bodyPr/>
        <a:lstStyle/>
        <a:p>
          <a:r>
            <a:rPr lang="ru-RU" dirty="0" smtClean="0"/>
            <a:t>Календарно-обрядовая деятельность народов России и Мордовии.</a:t>
          </a:r>
          <a:endParaRPr lang="ru-RU" dirty="0"/>
        </a:p>
      </dgm:t>
    </dgm:pt>
    <dgm:pt modelId="{7D888CE2-466A-6640-86ED-529ED998FC0E}" type="parTrans" cxnId="{46830F05-D408-CA4E-9150-2EA06C67DC4E}">
      <dgm:prSet/>
      <dgm:spPr/>
      <dgm:t>
        <a:bodyPr/>
        <a:lstStyle/>
        <a:p>
          <a:endParaRPr lang="ru-RU"/>
        </a:p>
      </dgm:t>
    </dgm:pt>
    <dgm:pt modelId="{F5064B0F-1D90-BA44-B9A0-B9E49663CD0A}" type="sibTrans" cxnId="{46830F05-D408-CA4E-9150-2EA06C67DC4E}">
      <dgm:prSet/>
      <dgm:spPr/>
      <dgm:t>
        <a:bodyPr/>
        <a:lstStyle/>
        <a:p>
          <a:endParaRPr lang="ru-RU"/>
        </a:p>
      </dgm:t>
    </dgm:pt>
    <dgm:pt modelId="{C726CC27-8387-A54B-8DFF-346DDB07EB0C}">
      <dgm:prSet phldrT="[Текст]"/>
      <dgm:spPr/>
      <dgm:t>
        <a:bodyPr/>
        <a:lstStyle/>
        <a:p>
          <a:pPr indent="-72000"/>
          <a:r>
            <a:rPr lang="ru-RU" dirty="0" smtClean="0"/>
            <a:t>Уроки окружающего мира, ОРКСЭ, библиотечные уроки, посещение музеев, храмов и театров, участие в культурно-массовых мероприятиях.</a:t>
          </a:r>
          <a:endParaRPr lang="ru-RU" dirty="0"/>
        </a:p>
      </dgm:t>
    </dgm:pt>
    <dgm:pt modelId="{2470EE41-7BA6-5F47-B1EF-4CF215B7846D}" type="parTrans" cxnId="{0172638E-4953-DE4E-87F2-C27483A7F746}">
      <dgm:prSet/>
      <dgm:spPr/>
      <dgm:t>
        <a:bodyPr/>
        <a:lstStyle/>
        <a:p>
          <a:endParaRPr lang="ru-RU"/>
        </a:p>
      </dgm:t>
    </dgm:pt>
    <dgm:pt modelId="{5555754A-577E-C94C-929D-6A43D6522CD3}" type="sibTrans" cxnId="{0172638E-4953-DE4E-87F2-C27483A7F746}">
      <dgm:prSet/>
      <dgm:spPr/>
      <dgm:t>
        <a:bodyPr/>
        <a:lstStyle/>
        <a:p>
          <a:endParaRPr lang="ru-RU"/>
        </a:p>
      </dgm:t>
    </dgm:pt>
    <dgm:pt modelId="{92AD3129-3F16-E34E-8DCE-0A8EAE89B9F9}">
      <dgm:prSet phldrT="[Текст]"/>
      <dgm:spPr/>
      <dgm:t>
        <a:bodyPr/>
        <a:lstStyle/>
        <a:p>
          <a:r>
            <a:rPr lang="ru-RU" dirty="0" smtClean="0"/>
            <a:t>Музыкально- художественное творчество народов России и Мордовии.</a:t>
          </a:r>
          <a:endParaRPr lang="ru-RU" dirty="0"/>
        </a:p>
      </dgm:t>
    </dgm:pt>
    <dgm:pt modelId="{99569397-5C75-484C-B9D1-1290E800E6B9}" type="parTrans" cxnId="{A118C647-8D34-0B41-88AF-FD534B91B4C3}">
      <dgm:prSet/>
      <dgm:spPr/>
      <dgm:t>
        <a:bodyPr/>
        <a:lstStyle/>
        <a:p>
          <a:endParaRPr lang="ru-RU"/>
        </a:p>
      </dgm:t>
    </dgm:pt>
    <dgm:pt modelId="{35B5A053-1013-A840-AC82-795937FBCB25}" type="sibTrans" cxnId="{A118C647-8D34-0B41-88AF-FD534B91B4C3}">
      <dgm:prSet/>
      <dgm:spPr/>
      <dgm:t>
        <a:bodyPr/>
        <a:lstStyle/>
        <a:p>
          <a:endParaRPr lang="ru-RU"/>
        </a:p>
      </dgm:t>
    </dgm:pt>
    <dgm:pt modelId="{A2FED268-8CB9-594C-AE6F-0366201E6613}">
      <dgm:prSet phldrT="[Текст]"/>
      <dgm:spPr/>
      <dgm:t>
        <a:bodyPr/>
        <a:lstStyle/>
        <a:p>
          <a:pPr indent="-72000"/>
          <a:r>
            <a:rPr lang="ru-RU" dirty="0" smtClean="0"/>
            <a:t>Уроки музыки, изобразительного искусства, видео-уроки, посещение музеев и театров.</a:t>
          </a:r>
          <a:endParaRPr lang="ru-RU" dirty="0"/>
        </a:p>
      </dgm:t>
    </dgm:pt>
    <dgm:pt modelId="{8A40163C-63D4-2640-A65B-D54965D0C241}" type="parTrans" cxnId="{444C192C-098C-0E4F-96A4-9F362BC3AC27}">
      <dgm:prSet/>
      <dgm:spPr/>
      <dgm:t>
        <a:bodyPr/>
        <a:lstStyle/>
        <a:p>
          <a:endParaRPr lang="ru-RU"/>
        </a:p>
      </dgm:t>
    </dgm:pt>
    <dgm:pt modelId="{E252DF10-9D98-EA4C-BD3F-8A74944A8514}" type="sibTrans" cxnId="{444C192C-098C-0E4F-96A4-9F362BC3AC27}">
      <dgm:prSet/>
      <dgm:spPr/>
      <dgm:t>
        <a:bodyPr/>
        <a:lstStyle/>
        <a:p>
          <a:endParaRPr lang="ru-RU"/>
        </a:p>
      </dgm:t>
    </dgm:pt>
    <dgm:pt modelId="{3DAEAAB5-5A56-0542-87BD-CA07265B8D37}">
      <dgm:prSet phldrT="[Текст]"/>
      <dgm:spPr/>
      <dgm:t>
        <a:bodyPr/>
        <a:lstStyle/>
        <a:p>
          <a:r>
            <a:rPr lang="ru-RU" dirty="0" smtClean="0"/>
            <a:t>Человек и семья в народной культуре.</a:t>
          </a:r>
          <a:endParaRPr lang="ru-RU" dirty="0"/>
        </a:p>
      </dgm:t>
    </dgm:pt>
    <dgm:pt modelId="{B4C210AE-2912-0E4E-8AF3-69B7A9288D32}" type="parTrans" cxnId="{8B182FDA-7E0C-3F4F-BE5D-5C44D4C14405}">
      <dgm:prSet/>
      <dgm:spPr/>
      <dgm:t>
        <a:bodyPr/>
        <a:lstStyle/>
        <a:p>
          <a:endParaRPr lang="ru-RU"/>
        </a:p>
      </dgm:t>
    </dgm:pt>
    <dgm:pt modelId="{4842B14B-4FCE-9F43-893F-76E675D5A79C}" type="sibTrans" cxnId="{8B182FDA-7E0C-3F4F-BE5D-5C44D4C14405}">
      <dgm:prSet/>
      <dgm:spPr/>
      <dgm:t>
        <a:bodyPr/>
        <a:lstStyle/>
        <a:p>
          <a:endParaRPr lang="ru-RU"/>
        </a:p>
      </dgm:t>
    </dgm:pt>
    <dgm:pt modelId="{444B984E-A938-154F-8FA3-2F152BD800D9}">
      <dgm:prSet phldrT="[Текст]"/>
      <dgm:spPr/>
      <dgm:t>
        <a:bodyPr/>
        <a:lstStyle/>
        <a:p>
          <a:pPr indent="-72000"/>
          <a:r>
            <a:rPr lang="ru-RU" dirty="0" smtClean="0"/>
            <a:t>Уроки литературного чтения, библиотечные уроки, творческие проекты, выставки работ обучающихся и родителей. Фольклорный праздник.</a:t>
          </a:r>
          <a:endParaRPr lang="ru-RU" dirty="0"/>
        </a:p>
      </dgm:t>
    </dgm:pt>
    <dgm:pt modelId="{8F1E7794-5F4B-CB4F-BB2D-23E864F8B3ED}" type="parTrans" cxnId="{92F97F6F-7A8A-C146-AA1E-BE94C05C3906}">
      <dgm:prSet/>
      <dgm:spPr/>
      <dgm:t>
        <a:bodyPr/>
        <a:lstStyle/>
        <a:p>
          <a:endParaRPr lang="ru-RU"/>
        </a:p>
      </dgm:t>
    </dgm:pt>
    <dgm:pt modelId="{BC239762-BA75-9C43-9EE5-CBDD7A54D378}" type="sibTrans" cxnId="{92F97F6F-7A8A-C146-AA1E-BE94C05C3906}">
      <dgm:prSet/>
      <dgm:spPr/>
      <dgm:t>
        <a:bodyPr/>
        <a:lstStyle/>
        <a:p>
          <a:endParaRPr lang="ru-RU"/>
        </a:p>
      </dgm:t>
    </dgm:pt>
    <dgm:pt modelId="{735909CC-044A-534F-ACC3-75DE562E33EB}" type="pres">
      <dgm:prSet presAssocID="{29A8C200-5362-2542-86A7-3B1D895897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DDE22D-9462-1049-9F26-3CDBB670DB38}" type="pres">
      <dgm:prSet presAssocID="{70832FA2-0703-C54C-9C2B-F1F251D76357}" presName="linNode" presStyleCnt="0"/>
      <dgm:spPr/>
    </dgm:pt>
    <dgm:pt modelId="{15BFEEE5-E720-4942-B5EE-5F3545F69FE5}" type="pres">
      <dgm:prSet presAssocID="{70832FA2-0703-C54C-9C2B-F1F251D76357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93F7B-4A2B-C946-8F38-A9883987A3C5}" type="pres">
      <dgm:prSet presAssocID="{70832FA2-0703-C54C-9C2B-F1F251D76357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B80F2-5F41-D941-9BA7-E6533DC1DCE7}" type="pres">
      <dgm:prSet presAssocID="{9D5084E2-88A8-4E4E-80B2-6B28B693D93E}" presName="sp" presStyleCnt="0"/>
      <dgm:spPr/>
    </dgm:pt>
    <dgm:pt modelId="{B91707C9-6DF0-754D-9195-BBE29B69DFB8}" type="pres">
      <dgm:prSet presAssocID="{A77835ED-9D77-A54E-80B2-4081B1E119E0}" presName="linNode" presStyleCnt="0"/>
      <dgm:spPr/>
    </dgm:pt>
    <dgm:pt modelId="{69CBF6F1-04B9-8E44-9C2D-D657B46ABC5B}" type="pres">
      <dgm:prSet presAssocID="{A77835ED-9D77-A54E-80B2-4081B1E119E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C9AEE-C88A-6545-9C64-FDC7E7433584}" type="pres">
      <dgm:prSet presAssocID="{A77835ED-9D77-A54E-80B2-4081B1E119E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4586E-92CC-0842-ADEB-4A6E229E746B}" type="pres">
      <dgm:prSet presAssocID="{F5064B0F-1D90-BA44-B9A0-B9E49663CD0A}" presName="sp" presStyleCnt="0"/>
      <dgm:spPr/>
    </dgm:pt>
    <dgm:pt modelId="{5D3BB78F-FC2F-0F4A-8A7D-817EF1CB57E5}" type="pres">
      <dgm:prSet presAssocID="{92AD3129-3F16-E34E-8DCE-0A8EAE89B9F9}" presName="linNode" presStyleCnt="0"/>
      <dgm:spPr/>
    </dgm:pt>
    <dgm:pt modelId="{99858210-9037-5B46-910F-E1AB003D7DF7}" type="pres">
      <dgm:prSet presAssocID="{92AD3129-3F16-E34E-8DCE-0A8EAE89B9F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61030-C10A-F844-BD82-D483DDF0542A}" type="pres">
      <dgm:prSet presAssocID="{92AD3129-3F16-E34E-8DCE-0A8EAE89B9F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C3089-7C99-1B42-B157-1F10080D1B32}" type="pres">
      <dgm:prSet presAssocID="{35B5A053-1013-A840-AC82-795937FBCB25}" presName="sp" presStyleCnt="0"/>
      <dgm:spPr/>
    </dgm:pt>
    <dgm:pt modelId="{D95D0056-F5A3-2441-8A58-3C5D15E4F108}" type="pres">
      <dgm:prSet presAssocID="{3DAEAAB5-5A56-0542-87BD-CA07265B8D37}" presName="linNode" presStyleCnt="0"/>
      <dgm:spPr/>
    </dgm:pt>
    <dgm:pt modelId="{36ABED90-67AD-934E-ACFE-6619A4859F9B}" type="pres">
      <dgm:prSet presAssocID="{3DAEAAB5-5A56-0542-87BD-CA07265B8D3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3F6335-AFDB-254A-A844-82CDFB8E21C5}" type="pres">
      <dgm:prSet presAssocID="{3DAEAAB5-5A56-0542-87BD-CA07265B8D3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CEF5E4-9870-A745-86F1-8403D0E432D0}" srcId="{29A8C200-5362-2542-86A7-3B1D89589700}" destId="{70832FA2-0703-C54C-9C2B-F1F251D76357}" srcOrd="0" destOrd="0" parTransId="{DB7FA190-59FE-244C-935E-FA40DEEE2CC1}" sibTransId="{9D5084E2-88A8-4E4E-80B2-6B28B693D93E}"/>
    <dgm:cxn modelId="{E57D542A-51D6-45E5-A470-D9CA28AD2EE1}" type="presOf" srcId="{70832FA2-0703-C54C-9C2B-F1F251D76357}" destId="{15BFEEE5-E720-4942-B5EE-5F3545F69FE5}" srcOrd="0" destOrd="0" presId="urn:microsoft.com/office/officeart/2005/8/layout/vList5"/>
    <dgm:cxn modelId="{0172638E-4953-DE4E-87F2-C27483A7F746}" srcId="{A77835ED-9D77-A54E-80B2-4081B1E119E0}" destId="{C726CC27-8387-A54B-8DFF-346DDB07EB0C}" srcOrd="0" destOrd="0" parTransId="{2470EE41-7BA6-5F47-B1EF-4CF215B7846D}" sibTransId="{5555754A-577E-C94C-929D-6A43D6522CD3}"/>
    <dgm:cxn modelId="{F4EE3D8F-4719-48A1-B4D5-99DEC48823D3}" type="presOf" srcId="{3DAEAAB5-5A56-0542-87BD-CA07265B8D37}" destId="{36ABED90-67AD-934E-ACFE-6619A4859F9B}" srcOrd="0" destOrd="0" presId="urn:microsoft.com/office/officeart/2005/8/layout/vList5"/>
    <dgm:cxn modelId="{8B182FDA-7E0C-3F4F-BE5D-5C44D4C14405}" srcId="{29A8C200-5362-2542-86A7-3B1D89589700}" destId="{3DAEAAB5-5A56-0542-87BD-CA07265B8D37}" srcOrd="3" destOrd="0" parTransId="{B4C210AE-2912-0E4E-8AF3-69B7A9288D32}" sibTransId="{4842B14B-4FCE-9F43-893F-76E675D5A79C}"/>
    <dgm:cxn modelId="{444C192C-098C-0E4F-96A4-9F362BC3AC27}" srcId="{92AD3129-3F16-E34E-8DCE-0A8EAE89B9F9}" destId="{A2FED268-8CB9-594C-AE6F-0366201E6613}" srcOrd="0" destOrd="0" parTransId="{8A40163C-63D4-2640-A65B-D54965D0C241}" sibTransId="{E252DF10-9D98-EA4C-BD3F-8A74944A8514}"/>
    <dgm:cxn modelId="{ED73BAEB-EF80-4BA9-AFF5-D42AFD20C6E9}" type="presOf" srcId="{C726CC27-8387-A54B-8DFF-346DDB07EB0C}" destId="{857C9AEE-C88A-6545-9C64-FDC7E7433584}" srcOrd="0" destOrd="0" presId="urn:microsoft.com/office/officeart/2005/8/layout/vList5"/>
    <dgm:cxn modelId="{43B80937-D55D-4B2C-BCD8-751AAAEE39F8}" type="presOf" srcId="{A2FED268-8CB9-594C-AE6F-0366201E6613}" destId="{DF261030-C10A-F844-BD82-D483DDF0542A}" srcOrd="0" destOrd="0" presId="urn:microsoft.com/office/officeart/2005/8/layout/vList5"/>
    <dgm:cxn modelId="{34B36389-4826-46F7-8FF1-ACEBDDAF0FF2}" type="presOf" srcId="{A77835ED-9D77-A54E-80B2-4081B1E119E0}" destId="{69CBF6F1-04B9-8E44-9C2D-D657B46ABC5B}" srcOrd="0" destOrd="0" presId="urn:microsoft.com/office/officeart/2005/8/layout/vList5"/>
    <dgm:cxn modelId="{9D45CA4C-A407-4032-AF8B-5D94B3EA2E99}" type="presOf" srcId="{FB689C3A-6283-4E4A-B7C1-C43B50E7D0BE}" destId="{0B393F7B-4A2B-C946-8F38-A9883987A3C5}" srcOrd="0" destOrd="0" presId="urn:microsoft.com/office/officeart/2005/8/layout/vList5"/>
    <dgm:cxn modelId="{46830F05-D408-CA4E-9150-2EA06C67DC4E}" srcId="{29A8C200-5362-2542-86A7-3B1D89589700}" destId="{A77835ED-9D77-A54E-80B2-4081B1E119E0}" srcOrd="1" destOrd="0" parTransId="{7D888CE2-466A-6640-86ED-529ED998FC0E}" sibTransId="{F5064B0F-1D90-BA44-B9A0-B9E49663CD0A}"/>
    <dgm:cxn modelId="{7E35E147-06DF-0F41-8C03-F92C0A609E4C}" srcId="{70832FA2-0703-C54C-9C2B-F1F251D76357}" destId="{FB689C3A-6283-4E4A-B7C1-C43B50E7D0BE}" srcOrd="0" destOrd="0" parTransId="{3C2B23BE-0C74-4644-91C4-680A5B71FE7A}" sibTransId="{DDDCBC93-8756-5F4B-B447-A3901E91D436}"/>
    <dgm:cxn modelId="{72AFC144-68A4-40D1-8B7B-03C58D24DE26}" type="presOf" srcId="{29A8C200-5362-2542-86A7-3B1D89589700}" destId="{735909CC-044A-534F-ACC3-75DE562E33EB}" srcOrd="0" destOrd="0" presId="urn:microsoft.com/office/officeart/2005/8/layout/vList5"/>
    <dgm:cxn modelId="{92F97F6F-7A8A-C146-AA1E-BE94C05C3906}" srcId="{3DAEAAB5-5A56-0542-87BD-CA07265B8D37}" destId="{444B984E-A938-154F-8FA3-2F152BD800D9}" srcOrd="0" destOrd="0" parTransId="{8F1E7794-5F4B-CB4F-BB2D-23E864F8B3ED}" sibTransId="{BC239762-BA75-9C43-9EE5-CBDD7A54D378}"/>
    <dgm:cxn modelId="{A118C647-8D34-0B41-88AF-FD534B91B4C3}" srcId="{29A8C200-5362-2542-86A7-3B1D89589700}" destId="{92AD3129-3F16-E34E-8DCE-0A8EAE89B9F9}" srcOrd="2" destOrd="0" parTransId="{99569397-5C75-484C-B9D1-1290E800E6B9}" sibTransId="{35B5A053-1013-A840-AC82-795937FBCB25}"/>
    <dgm:cxn modelId="{ECD43D28-8610-4E26-B90E-B712E674F3CB}" type="presOf" srcId="{92AD3129-3F16-E34E-8DCE-0A8EAE89B9F9}" destId="{99858210-9037-5B46-910F-E1AB003D7DF7}" srcOrd="0" destOrd="0" presId="urn:microsoft.com/office/officeart/2005/8/layout/vList5"/>
    <dgm:cxn modelId="{22B5309C-2C8B-435E-983A-3A95ACF1D9A5}" type="presOf" srcId="{444B984E-A938-154F-8FA3-2F152BD800D9}" destId="{7B3F6335-AFDB-254A-A844-82CDFB8E21C5}" srcOrd="0" destOrd="0" presId="urn:microsoft.com/office/officeart/2005/8/layout/vList5"/>
    <dgm:cxn modelId="{A440E8CD-0C0D-43F8-98FA-4A78AB0E40AB}" type="presParOf" srcId="{735909CC-044A-534F-ACC3-75DE562E33EB}" destId="{DDDDE22D-9462-1049-9F26-3CDBB670DB38}" srcOrd="0" destOrd="0" presId="urn:microsoft.com/office/officeart/2005/8/layout/vList5"/>
    <dgm:cxn modelId="{E555EB35-CEAF-4651-BA0F-68BC49BECFFE}" type="presParOf" srcId="{DDDDE22D-9462-1049-9F26-3CDBB670DB38}" destId="{15BFEEE5-E720-4942-B5EE-5F3545F69FE5}" srcOrd="0" destOrd="0" presId="urn:microsoft.com/office/officeart/2005/8/layout/vList5"/>
    <dgm:cxn modelId="{9608C516-618E-4687-B8D2-C8AA188857B0}" type="presParOf" srcId="{DDDDE22D-9462-1049-9F26-3CDBB670DB38}" destId="{0B393F7B-4A2B-C946-8F38-A9883987A3C5}" srcOrd="1" destOrd="0" presId="urn:microsoft.com/office/officeart/2005/8/layout/vList5"/>
    <dgm:cxn modelId="{A21DA39B-2385-4935-B96B-90AE0B62A242}" type="presParOf" srcId="{735909CC-044A-534F-ACC3-75DE562E33EB}" destId="{5BAB80F2-5F41-D941-9BA7-E6533DC1DCE7}" srcOrd="1" destOrd="0" presId="urn:microsoft.com/office/officeart/2005/8/layout/vList5"/>
    <dgm:cxn modelId="{14D29E6D-7551-4AB5-9BB2-779D04E69B40}" type="presParOf" srcId="{735909CC-044A-534F-ACC3-75DE562E33EB}" destId="{B91707C9-6DF0-754D-9195-BBE29B69DFB8}" srcOrd="2" destOrd="0" presId="urn:microsoft.com/office/officeart/2005/8/layout/vList5"/>
    <dgm:cxn modelId="{92FC9D0A-7104-41D0-A88C-5882584AAA4A}" type="presParOf" srcId="{B91707C9-6DF0-754D-9195-BBE29B69DFB8}" destId="{69CBF6F1-04B9-8E44-9C2D-D657B46ABC5B}" srcOrd="0" destOrd="0" presId="urn:microsoft.com/office/officeart/2005/8/layout/vList5"/>
    <dgm:cxn modelId="{72906205-225B-41BE-BF6A-F26FF66BA10C}" type="presParOf" srcId="{B91707C9-6DF0-754D-9195-BBE29B69DFB8}" destId="{857C9AEE-C88A-6545-9C64-FDC7E7433584}" srcOrd="1" destOrd="0" presId="urn:microsoft.com/office/officeart/2005/8/layout/vList5"/>
    <dgm:cxn modelId="{256E245E-47FA-43C4-B56A-6714EA50554B}" type="presParOf" srcId="{735909CC-044A-534F-ACC3-75DE562E33EB}" destId="{0B74586E-92CC-0842-ADEB-4A6E229E746B}" srcOrd="3" destOrd="0" presId="urn:microsoft.com/office/officeart/2005/8/layout/vList5"/>
    <dgm:cxn modelId="{B43B30EA-1ADC-4883-896D-D400D40DF09C}" type="presParOf" srcId="{735909CC-044A-534F-ACC3-75DE562E33EB}" destId="{5D3BB78F-FC2F-0F4A-8A7D-817EF1CB57E5}" srcOrd="4" destOrd="0" presId="urn:microsoft.com/office/officeart/2005/8/layout/vList5"/>
    <dgm:cxn modelId="{0BDEBE5B-B435-44A6-8A9D-55F4EF2AB1DE}" type="presParOf" srcId="{5D3BB78F-FC2F-0F4A-8A7D-817EF1CB57E5}" destId="{99858210-9037-5B46-910F-E1AB003D7DF7}" srcOrd="0" destOrd="0" presId="urn:microsoft.com/office/officeart/2005/8/layout/vList5"/>
    <dgm:cxn modelId="{9555360E-EA74-474F-9ACE-207738C6519C}" type="presParOf" srcId="{5D3BB78F-FC2F-0F4A-8A7D-817EF1CB57E5}" destId="{DF261030-C10A-F844-BD82-D483DDF0542A}" srcOrd="1" destOrd="0" presId="urn:microsoft.com/office/officeart/2005/8/layout/vList5"/>
    <dgm:cxn modelId="{E197C3FA-EE31-452D-9E8B-6E20AD83B538}" type="presParOf" srcId="{735909CC-044A-534F-ACC3-75DE562E33EB}" destId="{1EBC3089-7C99-1B42-B157-1F10080D1B32}" srcOrd="5" destOrd="0" presId="urn:microsoft.com/office/officeart/2005/8/layout/vList5"/>
    <dgm:cxn modelId="{D96D5666-996C-4FE4-806E-77E8C0072821}" type="presParOf" srcId="{735909CC-044A-534F-ACC3-75DE562E33EB}" destId="{D95D0056-F5A3-2441-8A58-3C5D15E4F108}" srcOrd="6" destOrd="0" presId="urn:microsoft.com/office/officeart/2005/8/layout/vList5"/>
    <dgm:cxn modelId="{BA970F00-9DE5-4751-8EA8-722C03A99D9F}" type="presParOf" srcId="{D95D0056-F5A3-2441-8A58-3C5D15E4F108}" destId="{36ABED90-67AD-934E-ACFE-6619A4859F9B}" srcOrd="0" destOrd="0" presId="urn:microsoft.com/office/officeart/2005/8/layout/vList5"/>
    <dgm:cxn modelId="{6380CF95-D7D1-440D-88F6-B1F26D4CF1DE}" type="presParOf" srcId="{D95D0056-F5A3-2441-8A58-3C5D15E4F108}" destId="{7B3F6335-AFDB-254A-A844-82CDFB8E21C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93F7B-4A2B-C946-8F38-A9883987A3C5}">
      <dsp:nvSpPr>
        <dsp:cNvPr id="0" name=""/>
        <dsp:cNvSpPr/>
      </dsp:nvSpPr>
      <dsp:spPr>
        <a:xfrm rot="5400000">
          <a:off x="4835302" y="-1957715"/>
          <a:ext cx="809883" cy="49319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7200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Уроки литературного чтения, внеклассного чтения, мордовского языка, библиотечные уроки.</a:t>
          </a:r>
          <a:endParaRPr lang="ru-RU" sz="1600" kern="1200" dirty="0"/>
        </a:p>
      </dsp:txBody>
      <dsp:txXfrm rot="-5400000">
        <a:off x="2774247" y="142875"/>
        <a:ext cx="4892459" cy="730813"/>
      </dsp:txXfrm>
    </dsp:sp>
    <dsp:sp modelId="{15BFEEE5-E720-4942-B5EE-5F3545F69FE5}">
      <dsp:nvSpPr>
        <dsp:cNvPr id="0" name=""/>
        <dsp:cNvSpPr/>
      </dsp:nvSpPr>
      <dsp:spPr>
        <a:xfrm>
          <a:off x="0" y="2104"/>
          <a:ext cx="2774247" cy="1012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Истоки народной культуры. Устное народное творчество.</a:t>
          </a:r>
          <a:endParaRPr lang="ru-RU" sz="1600" kern="1200" dirty="0"/>
        </a:p>
      </dsp:txBody>
      <dsp:txXfrm>
        <a:off x="49419" y="51523"/>
        <a:ext cx="2675409" cy="913516"/>
      </dsp:txXfrm>
    </dsp:sp>
    <dsp:sp modelId="{857C9AEE-C88A-6545-9C64-FDC7E7433584}">
      <dsp:nvSpPr>
        <dsp:cNvPr id="0" name=""/>
        <dsp:cNvSpPr/>
      </dsp:nvSpPr>
      <dsp:spPr>
        <a:xfrm rot="5400000">
          <a:off x="4835302" y="-894742"/>
          <a:ext cx="809883" cy="49319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7200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Уроки окружающего мира, ОРКСЭ, библиотечные уроки, посещение музеев, храмов и театров, участие в культурно-массовых мероприятиях.</a:t>
          </a:r>
          <a:endParaRPr lang="ru-RU" sz="1600" kern="1200" dirty="0"/>
        </a:p>
      </dsp:txBody>
      <dsp:txXfrm rot="-5400000">
        <a:off x="2774247" y="1205848"/>
        <a:ext cx="4892459" cy="730813"/>
      </dsp:txXfrm>
    </dsp:sp>
    <dsp:sp modelId="{69CBF6F1-04B9-8E44-9C2D-D657B46ABC5B}">
      <dsp:nvSpPr>
        <dsp:cNvPr id="0" name=""/>
        <dsp:cNvSpPr/>
      </dsp:nvSpPr>
      <dsp:spPr>
        <a:xfrm>
          <a:off x="0" y="1065077"/>
          <a:ext cx="2774247" cy="1012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Календарно-обрядовая деятельность народов России и Мордовии.</a:t>
          </a:r>
          <a:endParaRPr lang="ru-RU" sz="1600" kern="1200" dirty="0"/>
        </a:p>
      </dsp:txBody>
      <dsp:txXfrm>
        <a:off x="49419" y="1114496"/>
        <a:ext cx="2675409" cy="913516"/>
      </dsp:txXfrm>
    </dsp:sp>
    <dsp:sp modelId="{DF261030-C10A-F844-BD82-D483DDF0542A}">
      <dsp:nvSpPr>
        <dsp:cNvPr id="0" name=""/>
        <dsp:cNvSpPr/>
      </dsp:nvSpPr>
      <dsp:spPr>
        <a:xfrm rot="5400000">
          <a:off x="4835302" y="168229"/>
          <a:ext cx="809883" cy="49319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7200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Уроки музыки, изобразительного искусства, видео-уроки, посещение музеев и театров.</a:t>
          </a:r>
          <a:endParaRPr lang="ru-RU" sz="1600" kern="1200" dirty="0"/>
        </a:p>
      </dsp:txBody>
      <dsp:txXfrm rot="-5400000">
        <a:off x="2774247" y="2268820"/>
        <a:ext cx="4892459" cy="730813"/>
      </dsp:txXfrm>
    </dsp:sp>
    <dsp:sp modelId="{99858210-9037-5B46-910F-E1AB003D7DF7}">
      <dsp:nvSpPr>
        <dsp:cNvPr id="0" name=""/>
        <dsp:cNvSpPr/>
      </dsp:nvSpPr>
      <dsp:spPr>
        <a:xfrm>
          <a:off x="0" y="2128049"/>
          <a:ext cx="2774247" cy="1012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Музыкально- художественное творчество народов России и Мордовии.</a:t>
          </a:r>
          <a:endParaRPr lang="ru-RU" sz="1600" kern="1200" dirty="0"/>
        </a:p>
      </dsp:txBody>
      <dsp:txXfrm>
        <a:off x="49419" y="2177468"/>
        <a:ext cx="2675409" cy="913516"/>
      </dsp:txXfrm>
    </dsp:sp>
    <dsp:sp modelId="{7B3F6335-AFDB-254A-A844-82CDFB8E21C5}">
      <dsp:nvSpPr>
        <dsp:cNvPr id="0" name=""/>
        <dsp:cNvSpPr/>
      </dsp:nvSpPr>
      <dsp:spPr>
        <a:xfrm rot="5400000">
          <a:off x="4835302" y="1231202"/>
          <a:ext cx="809883" cy="49319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7200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Уроки литературного чтения, библиотечные уроки, творческие проекты, выставки работ обучающихся и родителей. Фольклорный праздник.</a:t>
          </a:r>
          <a:endParaRPr lang="ru-RU" sz="1600" kern="1200" dirty="0"/>
        </a:p>
      </dsp:txBody>
      <dsp:txXfrm rot="-5400000">
        <a:off x="2774247" y="3331793"/>
        <a:ext cx="4892459" cy="730813"/>
      </dsp:txXfrm>
    </dsp:sp>
    <dsp:sp modelId="{36ABED90-67AD-934E-ACFE-6619A4859F9B}">
      <dsp:nvSpPr>
        <dsp:cNvPr id="0" name=""/>
        <dsp:cNvSpPr/>
      </dsp:nvSpPr>
      <dsp:spPr>
        <a:xfrm>
          <a:off x="0" y="3191022"/>
          <a:ext cx="2774247" cy="1012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Человек и семья в народной культуре.</a:t>
          </a:r>
          <a:endParaRPr lang="ru-RU" sz="1600" kern="1200" dirty="0"/>
        </a:p>
      </dsp:txBody>
      <dsp:txXfrm>
        <a:off x="49419" y="3240441"/>
        <a:ext cx="2675409" cy="913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AA155-62B6-4A8A-B6E5-16B2169B7254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DCF8C-42A1-47E2-BBD8-C9B281074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95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9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7"/>
            <a:ext cx="5800725" cy="58118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2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8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19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2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93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9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32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1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A8F68-CA35-4ECD-9D7B-0281A2A81BA5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A8469-F701-4DCC-A220-42CB30FCD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93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756" y="548680"/>
            <a:ext cx="8964488" cy="923330"/>
          </a:xfrm>
          <a:prstGeom prst="rect">
            <a:avLst/>
          </a:prstGeom>
          <a:solidFill>
            <a:srgbClr val="006CB9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ОБРАЗОВАТЕЛЬНЫЙ ПРОЕКТ</a:t>
            </a:r>
          </a:p>
        </p:txBody>
      </p:sp>
      <p:pic>
        <p:nvPicPr>
          <p:cNvPr id="1026" name="Picture 2" descr="C:\Users\g510\Desktop\ПРОЕКТ\Фото Мордовия\monument-naveki-s-rossiej-700x465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750301"/>
            <a:ext cx="10102800" cy="671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9532" y="2132856"/>
            <a:ext cx="83889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Приобщение </a:t>
            </a:r>
            <a: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младших школьников к духовно-нравственным ценностям через культурную общность и единство 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народов</a:t>
            </a:r>
          </a:p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40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России и 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Мордовии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4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764704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F559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3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F559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“Русский народ не должен терять своего нравственного авторитета среди других народов – авторитета, достойно завоёванного русским искусством, литературой. Мы не должны забывать о своём культурном прошлом, о наших  памятниках, литературе, языке, живописи…  Национальные отличия сохранятся и в XXI веке, если мы будем озабочены  воспитанием душ, а не только передачей знаний”.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4913185"/>
            <a:ext cx="19442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Д.С. Лихачёв</a:t>
            </a:r>
          </a:p>
        </p:txBody>
      </p:sp>
    </p:spTree>
    <p:extLst>
      <p:ext uri="{BB962C8B-B14F-4D97-AF65-F5344CB8AC3E}">
        <p14:creationId xmlns:p14="http://schemas.microsoft.com/office/powerpoint/2010/main" val="232143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208912" cy="208823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92696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предложению Президента Российской Федерации В.В. Путина 2022 год объявлен в России </a:t>
            </a: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Годом народного искусства и нематериального культурного наследия народов.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068960"/>
            <a:ext cx="84969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i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6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F559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F559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 обусловлена необходимостью развития духовно-нравственной сферы деятельности обучающихся, приобщения к культуре и искусству народов России и Мордовии, развития творческих способностей и самоопределения детей младшего 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329066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393807" y="260673"/>
            <a:ext cx="8208912" cy="208823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46581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4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развитие интереса младших школьников к народной культуре, искусству и нематериальному наследию народов России и Мордовии, возрождение духовности и нравственности подрастающего поколения.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11574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auto">
          <a:xfrm>
            <a:off x="3062968" y="2817679"/>
            <a:ext cx="2708535" cy="2708183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noFill/>
          <a:ln w="25400" cap="rnd">
            <a:solidFill>
              <a:srgbClr val="0070C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53"/>
          <p:cNvSpPr>
            <a:spLocks noChangeArrowheads="1"/>
          </p:cNvSpPr>
          <p:nvPr/>
        </p:nvSpPr>
        <p:spPr bwMode="auto">
          <a:xfrm>
            <a:off x="3958982" y="2348905"/>
            <a:ext cx="961465" cy="961849"/>
          </a:xfrm>
          <a:prstGeom prst="ellipse">
            <a:avLst/>
          </a:prstGeom>
          <a:solidFill>
            <a:srgbClr val="0070C0"/>
          </a:solidFill>
          <a:ln w="28575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Oval 53"/>
          <p:cNvSpPr>
            <a:spLocks noChangeArrowheads="1"/>
          </p:cNvSpPr>
          <p:nvPr/>
        </p:nvSpPr>
        <p:spPr bwMode="auto">
          <a:xfrm>
            <a:off x="2681691" y="3664035"/>
            <a:ext cx="961465" cy="961848"/>
          </a:xfrm>
          <a:prstGeom prst="ellipse">
            <a:avLst/>
          </a:prstGeom>
          <a:solidFill>
            <a:srgbClr val="0070C0"/>
          </a:solidFill>
          <a:ln w="28575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Oval 53"/>
          <p:cNvSpPr>
            <a:spLocks noChangeArrowheads="1"/>
          </p:cNvSpPr>
          <p:nvPr/>
        </p:nvSpPr>
        <p:spPr bwMode="auto">
          <a:xfrm>
            <a:off x="3202074" y="4827653"/>
            <a:ext cx="961465" cy="961849"/>
          </a:xfrm>
          <a:prstGeom prst="ellipse">
            <a:avLst/>
          </a:prstGeom>
          <a:solidFill>
            <a:srgbClr val="0070C0"/>
          </a:solidFill>
          <a:ln w="28575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Oval 53"/>
          <p:cNvSpPr>
            <a:spLocks noChangeArrowheads="1"/>
          </p:cNvSpPr>
          <p:nvPr/>
        </p:nvSpPr>
        <p:spPr bwMode="auto">
          <a:xfrm>
            <a:off x="4836533" y="4796665"/>
            <a:ext cx="961465" cy="961849"/>
          </a:xfrm>
          <a:prstGeom prst="ellipse">
            <a:avLst/>
          </a:prstGeom>
          <a:solidFill>
            <a:srgbClr val="0070C0"/>
          </a:solidFill>
          <a:ln w="28575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Oval 53"/>
          <p:cNvSpPr>
            <a:spLocks noChangeArrowheads="1"/>
          </p:cNvSpPr>
          <p:nvPr/>
        </p:nvSpPr>
        <p:spPr bwMode="auto">
          <a:xfrm>
            <a:off x="5220961" y="3650431"/>
            <a:ext cx="961465" cy="961848"/>
          </a:xfrm>
          <a:prstGeom prst="ellipse">
            <a:avLst/>
          </a:prstGeom>
          <a:solidFill>
            <a:srgbClr val="0070C0"/>
          </a:solidFill>
          <a:ln w="28575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Line 548"/>
          <p:cNvSpPr>
            <a:spLocks noChangeShapeType="1"/>
          </p:cNvSpPr>
          <p:nvPr/>
        </p:nvSpPr>
        <p:spPr bwMode="auto">
          <a:xfrm flipH="1">
            <a:off x="5831503" y="5631013"/>
            <a:ext cx="2302404" cy="0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Line 548"/>
          <p:cNvSpPr>
            <a:spLocks noChangeShapeType="1"/>
          </p:cNvSpPr>
          <p:nvPr/>
        </p:nvSpPr>
        <p:spPr bwMode="auto">
          <a:xfrm flipH="1">
            <a:off x="6210764" y="4516049"/>
            <a:ext cx="2302404" cy="0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Rectangle 49"/>
          <p:cNvSpPr>
            <a:spLocks noChangeArrowheads="1"/>
          </p:cNvSpPr>
          <p:nvPr/>
        </p:nvSpPr>
        <p:spPr bwMode="auto">
          <a:xfrm>
            <a:off x="249669" y="3554190"/>
            <a:ext cx="2551652" cy="74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11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объединить </a:t>
            </a:r>
            <a:r>
              <a:rPr lang="ru-RU" altLang="zh-CN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усилия семьи и школы для успешной социализации младших школьников</a:t>
            </a:r>
            <a:endParaRPr lang="zh-CN" altLang="en-US" sz="11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Rectangle 52"/>
          <p:cNvSpPr>
            <a:spLocks noChangeArrowheads="1"/>
          </p:cNvSpPr>
          <p:nvPr/>
        </p:nvSpPr>
        <p:spPr bwMode="auto">
          <a:xfrm>
            <a:off x="5373420" y="2434158"/>
            <a:ext cx="2786530" cy="74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11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расширять </a:t>
            </a:r>
            <a:r>
              <a:rPr lang="ru-RU" altLang="zh-CN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и углублять представления обучающихся о духовно-нравственной культуре народов России</a:t>
            </a:r>
            <a:endParaRPr lang="zh-CN" altLang="en-US" sz="11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Line 548"/>
          <p:cNvSpPr>
            <a:spLocks noChangeShapeType="1"/>
          </p:cNvSpPr>
          <p:nvPr/>
        </p:nvSpPr>
        <p:spPr bwMode="auto">
          <a:xfrm>
            <a:off x="1030820" y="5660225"/>
            <a:ext cx="2168023" cy="0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5849798" y="4706190"/>
            <a:ext cx="2898666" cy="9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11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формировать </a:t>
            </a:r>
            <a:r>
              <a:rPr lang="ru-RU" altLang="zh-CN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у детей нравственные ценности, любовь и уважение к Родине, её историческому прошлому, к культуре и искусству родного края</a:t>
            </a:r>
            <a:endParaRPr lang="zh-CN" altLang="en-US" sz="11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59"/>
          <p:cNvSpPr>
            <a:spLocks noChangeArrowheads="1"/>
          </p:cNvSpPr>
          <p:nvPr/>
        </p:nvSpPr>
        <p:spPr bwMode="auto">
          <a:xfrm>
            <a:off x="6201724" y="3525795"/>
            <a:ext cx="2546740" cy="9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11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приобщать </a:t>
            </a:r>
            <a:r>
              <a:rPr lang="ru-RU" altLang="zh-CN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к народным истокам и культурному наследию народов нашей страны, общечеловеческим ценностям</a:t>
            </a:r>
            <a:endParaRPr lang="zh-CN" altLang="en-US" sz="11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Rectangle 60"/>
          <p:cNvSpPr>
            <a:spLocks noChangeArrowheads="1"/>
          </p:cNvSpPr>
          <p:nvPr/>
        </p:nvSpPr>
        <p:spPr bwMode="auto">
          <a:xfrm>
            <a:off x="539552" y="4747582"/>
            <a:ext cx="2820541" cy="9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ru-RU" altLang="zh-CN" sz="11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воспитывать </a:t>
            </a:r>
            <a:r>
              <a:rPr lang="ru-RU" altLang="zh-CN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духовность и нравственность, бережное отношение к историческому и культурному наследию народов России</a:t>
            </a:r>
            <a:endParaRPr lang="zh-CN" altLang="en-US" sz="11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34"/>
          <p:cNvSpPr>
            <a:spLocks noEditPoints="1"/>
          </p:cNvSpPr>
          <p:nvPr/>
        </p:nvSpPr>
        <p:spPr bwMode="auto">
          <a:xfrm>
            <a:off x="2982252" y="3940362"/>
            <a:ext cx="356858" cy="346361"/>
          </a:xfrm>
          <a:custGeom>
            <a:avLst/>
            <a:gdLst>
              <a:gd name="T0" fmla="*/ 353844 w 132"/>
              <a:gd name="T1" fmla="*/ 0 h 128"/>
              <a:gd name="T2" fmla="*/ 210801 w 132"/>
              <a:gd name="T3" fmla="*/ 101798 h 128"/>
              <a:gd name="T4" fmla="*/ 207036 w 132"/>
              <a:gd name="T5" fmla="*/ 101798 h 128"/>
              <a:gd name="T6" fmla="*/ 52700 w 132"/>
              <a:gd name="T7" fmla="*/ 260152 h 128"/>
              <a:gd name="T8" fmla="*/ 3764 w 132"/>
              <a:gd name="T9" fmla="*/ 414734 h 128"/>
              <a:gd name="T10" fmla="*/ 52700 w 132"/>
              <a:gd name="T11" fmla="*/ 482600 h 128"/>
              <a:gd name="T12" fmla="*/ 199508 w 132"/>
              <a:gd name="T13" fmla="*/ 444897 h 128"/>
              <a:gd name="T14" fmla="*/ 451715 w 132"/>
              <a:gd name="T15" fmla="*/ 199827 h 128"/>
              <a:gd name="T16" fmla="*/ 240915 w 132"/>
              <a:gd name="T17" fmla="*/ 358180 h 128"/>
              <a:gd name="T18" fmla="*/ 372665 w 132"/>
              <a:gd name="T19" fmla="*/ 177205 h 128"/>
              <a:gd name="T20" fmla="*/ 357608 w 132"/>
              <a:gd name="T21" fmla="*/ 252611 h 128"/>
              <a:gd name="T22" fmla="*/ 240915 w 132"/>
              <a:gd name="T23" fmla="*/ 369491 h 128"/>
              <a:gd name="T24" fmla="*/ 222093 w 132"/>
              <a:gd name="T25" fmla="*/ 305395 h 128"/>
              <a:gd name="T26" fmla="*/ 173158 w 132"/>
              <a:gd name="T27" fmla="*/ 256381 h 128"/>
              <a:gd name="T28" fmla="*/ 346315 w 132"/>
              <a:gd name="T29" fmla="*/ 135731 h 128"/>
              <a:gd name="T30" fmla="*/ 222093 w 132"/>
              <a:gd name="T31" fmla="*/ 305395 h 128"/>
              <a:gd name="T32" fmla="*/ 112929 w 132"/>
              <a:gd name="T33" fmla="*/ 241300 h 128"/>
              <a:gd name="T34" fmla="*/ 301144 w 132"/>
              <a:gd name="T35" fmla="*/ 109339 h 128"/>
              <a:gd name="T36" fmla="*/ 63993 w 132"/>
              <a:gd name="T37" fmla="*/ 448667 h 128"/>
              <a:gd name="T38" fmla="*/ 30114 w 132"/>
              <a:gd name="T39" fmla="*/ 429816 h 128"/>
              <a:gd name="T40" fmla="*/ 48936 w 132"/>
              <a:gd name="T41" fmla="*/ 361950 h 128"/>
              <a:gd name="T42" fmla="*/ 120457 w 132"/>
              <a:gd name="T43" fmla="*/ 437356 h 128"/>
              <a:gd name="T44" fmla="*/ 131750 w 132"/>
              <a:gd name="T45" fmla="*/ 433586 h 128"/>
              <a:gd name="T46" fmla="*/ 52700 w 132"/>
              <a:gd name="T47" fmla="*/ 346869 h 128"/>
              <a:gd name="T48" fmla="*/ 71522 w 132"/>
              <a:gd name="T49" fmla="*/ 282773 h 128"/>
              <a:gd name="T50" fmla="*/ 195743 w 132"/>
              <a:gd name="T51" fmla="*/ 414734 h 128"/>
              <a:gd name="T52" fmla="*/ 131750 w 132"/>
              <a:gd name="T53" fmla="*/ 433586 h 128"/>
              <a:gd name="T54" fmla="*/ 406544 w 132"/>
              <a:gd name="T55" fmla="*/ 203597 h 128"/>
              <a:gd name="T56" fmla="*/ 368901 w 132"/>
              <a:gd name="T57" fmla="*/ 113109 h 128"/>
              <a:gd name="T58" fmla="*/ 304908 w 132"/>
              <a:gd name="T59" fmla="*/ 49014 h 128"/>
              <a:gd name="T60" fmla="*/ 421601 w 132"/>
              <a:gd name="T61" fmla="*/ 60325 h 128"/>
              <a:gd name="T62" fmla="*/ 432894 w 132"/>
              <a:gd name="T63" fmla="*/ 177205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Group 25"/>
          <p:cNvPicPr>
            <a:picLocks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6561" y="5105323"/>
            <a:ext cx="335955" cy="35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sp>
        <p:nvSpPr>
          <p:cNvPr id="28" name="Line 548"/>
          <p:cNvSpPr>
            <a:spLocks noChangeShapeType="1"/>
          </p:cNvSpPr>
          <p:nvPr/>
        </p:nvSpPr>
        <p:spPr bwMode="auto">
          <a:xfrm>
            <a:off x="249668" y="4501662"/>
            <a:ext cx="2432023" cy="0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52"/>
          <p:cNvSpPr>
            <a:spLocks noChangeArrowheads="1"/>
          </p:cNvSpPr>
          <p:nvPr/>
        </p:nvSpPr>
        <p:spPr bwMode="auto">
          <a:xfrm>
            <a:off x="3292349" y="3927453"/>
            <a:ext cx="2318579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ЗАДАЧИ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Group 36"/>
          <p:cNvGrpSpPr>
            <a:grpSpLocks/>
          </p:cNvGrpSpPr>
          <p:nvPr/>
        </p:nvGrpSpPr>
        <p:grpSpPr bwMode="auto">
          <a:xfrm>
            <a:off x="3435867" y="5120032"/>
            <a:ext cx="458696" cy="433443"/>
            <a:chOff x="0" y="0"/>
            <a:chExt cx="739775" cy="690562"/>
          </a:xfrm>
        </p:grpSpPr>
        <p:sp>
          <p:nvSpPr>
            <p:cNvPr id="32" name="Freeform 876"/>
            <p:cNvSpPr>
              <a:spLocks noChangeArrowheads="1"/>
            </p:cNvSpPr>
            <p:nvPr/>
          </p:nvSpPr>
          <p:spPr bwMode="auto">
            <a:xfrm>
              <a:off x="608013" y="71437"/>
              <a:ext cx="115888" cy="101600"/>
            </a:xfrm>
            <a:custGeom>
              <a:avLst/>
              <a:gdLst>
                <a:gd name="T0" fmla="*/ 2 w 31"/>
                <a:gd name="T1" fmla="*/ 25 h 27"/>
                <a:gd name="T2" fmla="*/ 2 w 31"/>
                <a:gd name="T3" fmla="*/ 27 h 27"/>
                <a:gd name="T4" fmla="*/ 4 w 31"/>
                <a:gd name="T5" fmla="*/ 27 h 27"/>
                <a:gd name="T6" fmla="*/ 28 w 31"/>
                <a:gd name="T7" fmla="*/ 9 h 27"/>
                <a:gd name="T8" fmla="*/ 30 w 31"/>
                <a:gd name="T9" fmla="*/ 6 h 27"/>
                <a:gd name="T10" fmla="*/ 30 w 31"/>
                <a:gd name="T11" fmla="*/ 3 h 27"/>
                <a:gd name="T12" fmla="*/ 23 w 31"/>
                <a:gd name="T13" fmla="*/ 1 h 27"/>
                <a:gd name="T14" fmla="*/ 0 w 31"/>
                <a:gd name="T15" fmla="*/ 18 h 27"/>
                <a:gd name="T16" fmla="*/ 1 w 31"/>
                <a:gd name="T17" fmla="*/ 20 h 27"/>
                <a:gd name="T18" fmla="*/ 2 w 31"/>
                <a:gd name="T19" fmla="*/ 25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7"/>
                <a:gd name="T32" fmla="*/ 31 w 3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7">
                  <a:moveTo>
                    <a:pt x="2" y="25"/>
                  </a:moveTo>
                  <a:cubicBezTo>
                    <a:pt x="2" y="26"/>
                    <a:pt x="2" y="26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30" y="7"/>
                    <a:pt x="30" y="6"/>
                  </a:cubicBezTo>
                  <a:cubicBezTo>
                    <a:pt x="31" y="5"/>
                    <a:pt x="30" y="4"/>
                    <a:pt x="30" y="3"/>
                  </a:cubicBezTo>
                  <a:cubicBezTo>
                    <a:pt x="28" y="0"/>
                    <a:pt x="25" y="0"/>
                    <a:pt x="23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2"/>
                    <a:pt x="1" y="23"/>
                    <a:pt x="2" y="2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3" name="Freeform 877"/>
            <p:cNvSpPr>
              <a:spLocks noChangeArrowheads="1"/>
            </p:cNvSpPr>
            <p:nvPr/>
          </p:nvSpPr>
          <p:spPr bwMode="auto">
            <a:xfrm>
              <a:off x="612775" y="225425"/>
              <a:ext cx="127000" cy="55563"/>
            </a:xfrm>
            <a:custGeom>
              <a:avLst/>
              <a:gdLst>
                <a:gd name="T0" fmla="*/ 33 w 34"/>
                <a:gd name="T1" fmla="*/ 7 h 15"/>
                <a:gd name="T2" fmla="*/ 30 w 34"/>
                <a:gd name="T3" fmla="*/ 5 h 15"/>
                <a:gd name="T4" fmla="*/ 1 w 34"/>
                <a:gd name="T5" fmla="*/ 0 h 15"/>
                <a:gd name="T6" fmla="*/ 1 w 34"/>
                <a:gd name="T7" fmla="*/ 3 h 15"/>
                <a:gd name="T8" fmla="*/ 1 w 34"/>
                <a:gd name="T9" fmla="*/ 7 h 15"/>
                <a:gd name="T10" fmla="*/ 0 w 34"/>
                <a:gd name="T11" fmla="*/ 10 h 15"/>
                <a:gd name="T12" fmla="*/ 28 w 34"/>
                <a:gd name="T13" fmla="*/ 15 h 15"/>
                <a:gd name="T14" fmla="*/ 29 w 34"/>
                <a:gd name="T15" fmla="*/ 15 h 15"/>
                <a:gd name="T16" fmla="*/ 34 w 34"/>
                <a:gd name="T17" fmla="*/ 11 h 15"/>
                <a:gd name="T18" fmla="*/ 33 w 34"/>
                <a:gd name="T19" fmla="*/ 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5"/>
                <a:gd name="T32" fmla="*/ 34 w 34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5">
                  <a:moveTo>
                    <a:pt x="33" y="7"/>
                  </a:moveTo>
                  <a:cubicBezTo>
                    <a:pt x="32" y="6"/>
                    <a:pt x="31" y="5"/>
                    <a:pt x="30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9" y="15"/>
                  </a:cubicBezTo>
                  <a:cubicBezTo>
                    <a:pt x="31" y="15"/>
                    <a:pt x="33" y="13"/>
                    <a:pt x="34" y="11"/>
                  </a:cubicBezTo>
                  <a:cubicBezTo>
                    <a:pt x="34" y="10"/>
                    <a:pt x="33" y="8"/>
                    <a:pt x="33" y="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4" name="Freeform 878"/>
            <p:cNvSpPr>
              <a:spLocks noChangeArrowheads="1"/>
            </p:cNvSpPr>
            <p:nvPr/>
          </p:nvSpPr>
          <p:spPr bwMode="auto">
            <a:xfrm>
              <a:off x="585788" y="304800"/>
              <a:ext cx="93663" cy="127000"/>
            </a:xfrm>
            <a:custGeom>
              <a:avLst/>
              <a:gdLst>
                <a:gd name="T0" fmla="*/ 6 w 25"/>
                <a:gd name="T1" fmla="*/ 2 h 34"/>
                <a:gd name="T2" fmla="*/ 4 w 25"/>
                <a:gd name="T3" fmla="*/ 0 h 34"/>
                <a:gd name="T4" fmla="*/ 3 w 25"/>
                <a:gd name="T5" fmla="*/ 3 h 34"/>
                <a:gd name="T6" fmla="*/ 1 w 25"/>
                <a:gd name="T7" fmla="*/ 7 h 34"/>
                <a:gd name="T8" fmla="*/ 0 w 25"/>
                <a:gd name="T9" fmla="*/ 10 h 34"/>
                <a:gd name="T10" fmla="*/ 16 w 25"/>
                <a:gd name="T11" fmla="*/ 32 h 34"/>
                <a:gd name="T12" fmla="*/ 19 w 25"/>
                <a:gd name="T13" fmla="*/ 34 h 34"/>
                <a:gd name="T14" fmla="*/ 20 w 25"/>
                <a:gd name="T15" fmla="*/ 34 h 34"/>
                <a:gd name="T16" fmla="*/ 22 w 25"/>
                <a:gd name="T17" fmla="*/ 33 h 34"/>
                <a:gd name="T18" fmla="*/ 24 w 25"/>
                <a:gd name="T19" fmla="*/ 30 h 34"/>
                <a:gd name="T20" fmla="*/ 24 w 25"/>
                <a:gd name="T21" fmla="*/ 27 h 34"/>
                <a:gd name="T22" fmla="*/ 6 w 25"/>
                <a:gd name="T23" fmla="*/ 2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"/>
                <a:gd name="T37" fmla="*/ 0 h 34"/>
                <a:gd name="T38" fmla="*/ 25 w 25"/>
                <a:gd name="T39" fmla="*/ 34 h 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" h="34">
                  <a:moveTo>
                    <a:pt x="6" y="2"/>
                  </a:moveTo>
                  <a:cubicBezTo>
                    <a:pt x="6" y="1"/>
                    <a:pt x="5" y="1"/>
                    <a:pt x="4" y="0"/>
                  </a:cubicBezTo>
                  <a:cubicBezTo>
                    <a:pt x="4" y="1"/>
                    <a:pt x="3" y="2"/>
                    <a:pt x="3" y="3"/>
                  </a:cubicBezTo>
                  <a:cubicBezTo>
                    <a:pt x="3" y="4"/>
                    <a:pt x="2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8" y="34"/>
                    <a:pt x="19" y="34"/>
                  </a:cubicBezTo>
                  <a:cubicBezTo>
                    <a:pt x="19" y="34"/>
                    <a:pt x="19" y="34"/>
                    <a:pt x="20" y="34"/>
                  </a:cubicBezTo>
                  <a:cubicBezTo>
                    <a:pt x="21" y="34"/>
                    <a:pt x="22" y="34"/>
                    <a:pt x="22" y="33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5" y="29"/>
                    <a:pt x="24" y="28"/>
                    <a:pt x="24" y="27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5" name="Freeform 879"/>
            <p:cNvSpPr>
              <a:spLocks noChangeArrowheads="1"/>
            </p:cNvSpPr>
            <p:nvPr/>
          </p:nvSpPr>
          <p:spPr bwMode="auto">
            <a:xfrm>
              <a:off x="15875" y="71437"/>
              <a:ext cx="112713" cy="101600"/>
            </a:xfrm>
            <a:custGeom>
              <a:avLst/>
              <a:gdLst>
                <a:gd name="T0" fmla="*/ 2 w 30"/>
                <a:gd name="T1" fmla="*/ 9 h 27"/>
                <a:gd name="T2" fmla="*/ 27 w 30"/>
                <a:gd name="T3" fmla="*/ 27 h 27"/>
                <a:gd name="T4" fmla="*/ 28 w 30"/>
                <a:gd name="T5" fmla="*/ 27 h 27"/>
                <a:gd name="T6" fmla="*/ 28 w 30"/>
                <a:gd name="T7" fmla="*/ 24 h 27"/>
                <a:gd name="T8" fmla="*/ 29 w 30"/>
                <a:gd name="T9" fmla="*/ 20 h 27"/>
                <a:gd name="T10" fmla="*/ 30 w 30"/>
                <a:gd name="T11" fmla="*/ 17 h 27"/>
                <a:gd name="T12" fmla="*/ 8 w 30"/>
                <a:gd name="T13" fmla="*/ 1 h 27"/>
                <a:gd name="T14" fmla="*/ 1 w 30"/>
                <a:gd name="T15" fmla="*/ 3 h 27"/>
                <a:gd name="T16" fmla="*/ 0 w 30"/>
                <a:gd name="T17" fmla="*/ 6 h 27"/>
                <a:gd name="T18" fmla="*/ 2 w 30"/>
                <a:gd name="T19" fmla="*/ 9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7"/>
                <a:gd name="T32" fmla="*/ 30 w 3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7">
                  <a:moveTo>
                    <a:pt x="2" y="9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8" y="27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8" y="23"/>
                    <a:pt x="29" y="21"/>
                    <a:pt x="29" y="20"/>
                  </a:cubicBezTo>
                  <a:cubicBezTo>
                    <a:pt x="29" y="19"/>
                    <a:pt x="30" y="18"/>
                    <a:pt x="30" y="1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5" y="0"/>
                    <a:pt x="2" y="0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1" y="9"/>
                    <a:pt x="2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6" name="Freeform 880"/>
            <p:cNvSpPr>
              <a:spLocks noChangeArrowheads="1"/>
            </p:cNvSpPr>
            <p:nvPr/>
          </p:nvSpPr>
          <p:spPr bwMode="auto">
            <a:xfrm>
              <a:off x="0" y="225425"/>
              <a:ext cx="120650" cy="55563"/>
            </a:xfrm>
            <a:custGeom>
              <a:avLst/>
              <a:gdLst>
                <a:gd name="T0" fmla="*/ 32 w 32"/>
                <a:gd name="T1" fmla="*/ 7 h 15"/>
                <a:gd name="T2" fmla="*/ 31 w 32"/>
                <a:gd name="T3" fmla="*/ 3 h 15"/>
                <a:gd name="T4" fmla="*/ 31 w 32"/>
                <a:gd name="T5" fmla="*/ 0 h 15"/>
                <a:gd name="T6" fmla="*/ 4 w 32"/>
                <a:gd name="T7" fmla="*/ 5 h 15"/>
                <a:gd name="T8" fmla="*/ 1 w 32"/>
                <a:gd name="T9" fmla="*/ 7 h 15"/>
                <a:gd name="T10" fmla="*/ 0 w 32"/>
                <a:gd name="T11" fmla="*/ 11 h 15"/>
                <a:gd name="T12" fmla="*/ 5 w 32"/>
                <a:gd name="T13" fmla="*/ 15 h 15"/>
                <a:gd name="T14" fmla="*/ 5 w 32"/>
                <a:gd name="T15" fmla="*/ 15 h 15"/>
                <a:gd name="T16" fmla="*/ 32 w 32"/>
                <a:gd name="T17" fmla="*/ 10 h 15"/>
                <a:gd name="T18" fmla="*/ 32 w 32"/>
                <a:gd name="T19" fmla="*/ 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15"/>
                <a:gd name="T32" fmla="*/ 32 w 32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15">
                  <a:moveTo>
                    <a:pt x="32" y="7"/>
                  </a:moveTo>
                  <a:cubicBezTo>
                    <a:pt x="32" y="6"/>
                    <a:pt x="31" y="5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1" y="6"/>
                    <a:pt x="1" y="7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2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2" y="8"/>
                    <a:pt x="32" y="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7" name="Freeform 881"/>
            <p:cNvSpPr>
              <a:spLocks noChangeArrowheads="1"/>
            </p:cNvSpPr>
            <p:nvPr/>
          </p:nvSpPr>
          <p:spPr bwMode="auto">
            <a:xfrm>
              <a:off x="60325" y="307975"/>
              <a:ext cx="90488" cy="123825"/>
            </a:xfrm>
            <a:custGeom>
              <a:avLst/>
              <a:gdLst>
                <a:gd name="T0" fmla="*/ 21 w 24"/>
                <a:gd name="T1" fmla="*/ 2 h 33"/>
                <a:gd name="T2" fmla="*/ 20 w 24"/>
                <a:gd name="T3" fmla="*/ 0 h 33"/>
                <a:gd name="T4" fmla="*/ 18 w 24"/>
                <a:gd name="T5" fmla="*/ 1 h 33"/>
                <a:gd name="T6" fmla="*/ 1 w 24"/>
                <a:gd name="T7" fmla="*/ 26 h 33"/>
                <a:gd name="T8" fmla="*/ 0 w 24"/>
                <a:gd name="T9" fmla="*/ 29 h 33"/>
                <a:gd name="T10" fmla="*/ 2 w 24"/>
                <a:gd name="T11" fmla="*/ 32 h 33"/>
                <a:gd name="T12" fmla="*/ 5 w 24"/>
                <a:gd name="T13" fmla="*/ 33 h 33"/>
                <a:gd name="T14" fmla="*/ 6 w 24"/>
                <a:gd name="T15" fmla="*/ 33 h 33"/>
                <a:gd name="T16" fmla="*/ 9 w 24"/>
                <a:gd name="T17" fmla="*/ 31 h 33"/>
                <a:gd name="T18" fmla="*/ 24 w 24"/>
                <a:gd name="T19" fmla="*/ 10 h 33"/>
                <a:gd name="T20" fmla="*/ 23 w 24"/>
                <a:gd name="T21" fmla="*/ 7 h 33"/>
                <a:gd name="T22" fmla="*/ 21 w 24"/>
                <a:gd name="T23" fmla="*/ 2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3"/>
                <a:gd name="T38" fmla="*/ 24 w 24"/>
                <a:gd name="T39" fmla="*/ 33 h 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3">
                  <a:moveTo>
                    <a:pt x="21" y="2"/>
                  </a:moveTo>
                  <a:cubicBezTo>
                    <a:pt x="20" y="1"/>
                    <a:pt x="20" y="1"/>
                    <a:pt x="20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5" y="33"/>
                    <a:pt x="5" y="33"/>
                    <a:pt x="6" y="33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3" y="9"/>
                    <a:pt x="23" y="8"/>
                    <a:pt x="23" y="7"/>
                  </a:cubicBezTo>
                  <a:cubicBezTo>
                    <a:pt x="22" y="5"/>
                    <a:pt x="21" y="4"/>
                    <a:pt x="21" y="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8" name="Freeform 882"/>
            <p:cNvSpPr>
              <a:spLocks noEditPoints="1" noChangeArrowheads="1"/>
            </p:cNvSpPr>
            <p:nvPr/>
          </p:nvSpPr>
          <p:spPr bwMode="auto">
            <a:xfrm>
              <a:off x="158750" y="0"/>
              <a:ext cx="419100" cy="506413"/>
            </a:xfrm>
            <a:custGeom>
              <a:avLst/>
              <a:gdLst>
                <a:gd name="T0" fmla="*/ 56 w 112"/>
                <a:gd name="T1" fmla="*/ 0 h 135"/>
                <a:gd name="T2" fmla="*/ 0 w 112"/>
                <a:gd name="T3" fmla="*/ 56 h 135"/>
                <a:gd name="T4" fmla="*/ 17 w 112"/>
                <a:gd name="T5" fmla="*/ 101 h 135"/>
                <a:gd name="T6" fmla="*/ 18 w 112"/>
                <a:gd name="T7" fmla="*/ 101 h 135"/>
                <a:gd name="T8" fmla="*/ 30 w 112"/>
                <a:gd name="T9" fmla="*/ 128 h 135"/>
                <a:gd name="T10" fmla="*/ 37 w 112"/>
                <a:gd name="T11" fmla="*/ 135 h 135"/>
                <a:gd name="T12" fmla="*/ 74 w 112"/>
                <a:gd name="T13" fmla="*/ 135 h 135"/>
                <a:gd name="T14" fmla="*/ 74 w 112"/>
                <a:gd name="T15" fmla="*/ 135 h 135"/>
                <a:gd name="T16" fmla="*/ 77 w 112"/>
                <a:gd name="T17" fmla="*/ 134 h 135"/>
                <a:gd name="T18" fmla="*/ 81 w 112"/>
                <a:gd name="T19" fmla="*/ 128 h 135"/>
                <a:gd name="T20" fmla="*/ 94 w 112"/>
                <a:gd name="T21" fmla="*/ 101 h 135"/>
                <a:gd name="T22" fmla="*/ 95 w 112"/>
                <a:gd name="T23" fmla="*/ 100 h 135"/>
                <a:gd name="T24" fmla="*/ 112 w 112"/>
                <a:gd name="T25" fmla="*/ 56 h 135"/>
                <a:gd name="T26" fmla="*/ 56 w 112"/>
                <a:gd name="T27" fmla="*/ 0 h 135"/>
                <a:gd name="T28" fmla="*/ 83 w 112"/>
                <a:gd name="T29" fmla="*/ 93 h 135"/>
                <a:gd name="T30" fmla="*/ 82 w 112"/>
                <a:gd name="T31" fmla="*/ 94 h 135"/>
                <a:gd name="T32" fmla="*/ 68 w 112"/>
                <a:gd name="T33" fmla="*/ 121 h 135"/>
                <a:gd name="T34" fmla="*/ 43 w 112"/>
                <a:gd name="T35" fmla="*/ 121 h 135"/>
                <a:gd name="T36" fmla="*/ 29 w 112"/>
                <a:gd name="T37" fmla="*/ 93 h 135"/>
                <a:gd name="T38" fmla="*/ 28 w 112"/>
                <a:gd name="T39" fmla="*/ 93 h 135"/>
                <a:gd name="T40" fmla="*/ 14 w 112"/>
                <a:gd name="T41" fmla="*/ 56 h 135"/>
                <a:gd name="T42" fmla="*/ 56 w 112"/>
                <a:gd name="T43" fmla="*/ 14 h 135"/>
                <a:gd name="T44" fmla="*/ 98 w 112"/>
                <a:gd name="T45" fmla="*/ 56 h 135"/>
                <a:gd name="T46" fmla="*/ 83 w 112"/>
                <a:gd name="T47" fmla="*/ 93 h 1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2"/>
                <a:gd name="T73" fmla="*/ 0 h 135"/>
                <a:gd name="T74" fmla="*/ 112 w 112"/>
                <a:gd name="T75" fmla="*/ 135 h 13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2" h="135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71"/>
                    <a:pt x="6" y="88"/>
                    <a:pt x="17" y="101"/>
                  </a:cubicBezTo>
                  <a:cubicBezTo>
                    <a:pt x="17" y="101"/>
                    <a:pt x="17" y="101"/>
                    <a:pt x="18" y="101"/>
                  </a:cubicBezTo>
                  <a:cubicBezTo>
                    <a:pt x="21" y="106"/>
                    <a:pt x="30" y="119"/>
                    <a:pt x="30" y="128"/>
                  </a:cubicBezTo>
                  <a:cubicBezTo>
                    <a:pt x="30" y="132"/>
                    <a:pt x="33" y="135"/>
                    <a:pt x="37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5"/>
                    <a:pt x="76" y="135"/>
                    <a:pt x="77" y="134"/>
                  </a:cubicBezTo>
                  <a:cubicBezTo>
                    <a:pt x="80" y="133"/>
                    <a:pt x="81" y="131"/>
                    <a:pt x="81" y="128"/>
                  </a:cubicBezTo>
                  <a:cubicBezTo>
                    <a:pt x="81" y="120"/>
                    <a:pt x="89" y="108"/>
                    <a:pt x="94" y="101"/>
                  </a:cubicBezTo>
                  <a:cubicBezTo>
                    <a:pt x="94" y="101"/>
                    <a:pt x="95" y="101"/>
                    <a:pt x="95" y="100"/>
                  </a:cubicBezTo>
                  <a:cubicBezTo>
                    <a:pt x="105" y="87"/>
                    <a:pt x="112" y="71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83" y="93"/>
                  </a:moveTo>
                  <a:cubicBezTo>
                    <a:pt x="83" y="93"/>
                    <a:pt x="83" y="94"/>
                    <a:pt x="82" y="94"/>
                  </a:cubicBezTo>
                  <a:cubicBezTo>
                    <a:pt x="79" y="98"/>
                    <a:pt x="71" y="110"/>
                    <a:pt x="68" y="121"/>
                  </a:cubicBezTo>
                  <a:cubicBezTo>
                    <a:pt x="43" y="121"/>
                    <a:pt x="43" y="121"/>
                    <a:pt x="43" y="121"/>
                  </a:cubicBezTo>
                  <a:cubicBezTo>
                    <a:pt x="40" y="109"/>
                    <a:pt x="31" y="97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19" y="82"/>
                    <a:pt x="14" y="68"/>
                    <a:pt x="14" y="56"/>
                  </a:cubicBezTo>
                  <a:cubicBezTo>
                    <a:pt x="14" y="33"/>
                    <a:pt x="32" y="14"/>
                    <a:pt x="56" y="14"/>
                  </a:cubicBezTo>
                  <a:cubicBezTo>
                    <a:pt x="79" y="14"/>
                    <a:pt x="98" y="33"/>
                    <a:pt x="98" y="56"/>
                  </a:cubicBezTo>
                  <a:cubicBezTo>
                    <a:pt x="98" y="68"/>
                    <a:pt x="92" y="82"/>
                    <a:pt x="83" y="9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9" name="Freeform 883"/>
            <p:cNvSpPr>
              <a:spLocks noChangeArrowheads="1"/>
            </p:cNvSpPr>
            <p:nvPr/>
          </p:nvSpPr>
          <p:spPr bwMode="auto">
            <a:xfrm>
              <a:off x="288925" y="547687"/>
              <a:ext cx="158750" cy="142875"/>
            </a:xfrm>
            <a:custGeom>
              <a:avLst/>
              <a:gdLst>
                <a:gd name="T0" fmla="*/ 36 w 42"/>
                <a:gd name="T1" fmla="*/ 0 h 38"/>
                <a:gd name="T2" fmla="*/ 5 w 42"/>
                <a:gd name="T3" fmla="*/ 0 h 38"/>
                <a:gd name="T4" fmla="*/ 0 w 42"/>
                <a:gd name="T5" fmla="*/ 6 h 38"/>
                <a:gd name="T6" fmla="*/ 0 w 42"/>
                <a:gd name="T7" fmla="*/ 27 h 38"/>
                <a:gd name="T8" fmla="*/ 5 w 42"/>
                <a:gd name="T9" fmla="*/ 33 h 38"/>
                <a:gd name="T10" fmla="*/ 10 w 42"/>
                <a:gd name="T11" fmla="*/ 33 h 38"/>
                <a:gd name="T12" fmla="*/ 13 w 42"/>
                <a:gd name="T13" fmla="*/ 36 h 38"/>
                <a:gd name="T14" fmla="*/ 17 w 42"/>
                <a:gd name="T15" fmla="*/ 38 h 38"/>
                <a:gd name="T16" fmla="*/ 24 w 42"/>
                <a:gd name="T17" fmla="*/ 38 h 38"/>
                <a:gd name="T18" fmla="*/ 28 w 42"/>
                <a:gd name="T19" fmla="*/ 36 h 38"/>
                <a:gd name="T20" fmla="*/ 31 w 42"/>
                <a:gd name="T21" fmla="*/ 33 h 38"/>
                <a:gd name="T22" fmla="*/ 36 w 42"/>
                <a:gd name="T23" fmla="*/ 33 h 38"/>
                <a:gd name="T24" fmla="*/ 42 w 42"/>
                <a:gd name="T25" fmla="*/ 27 h 38"/>
                <a:gd name="T26" fmla="*/ 42 w 42"/>
                <a:gd name="T27" fmla="*/ 6 h 38"/>
                <a:gd name="T28" fmla="*/ 36 w 42"/>
                <a:gd name="T29" fmla="*/ 0 h 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"/>
                <a:gd name="T46" fmla="*/ 0 h 38"/>
                <a:gd name="T47" fmla="*/ 42 w 42"/>
                <a:gd name="T48" fmla="*/ 38 h 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" h="38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3"/>
                    <a:pt x="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7"/>
                    <a:pt x="16" y="38"/>
                    <a:pt x="17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6" y="38"/>
                    <a:pt x="27" y="37"/>
                    <a:pt x="28" y="3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9" y="33"/>
                    <a:pt x="42" y="30"/>
                    <a:pt x="42" y="2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"/>
                    <a:pt x="39" y="0"/>
                    <a:pt x="36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40" name="KSO_Shape"/>
          <p:cNvSpPr>
            <a:spLocks/>
          </p:cNvSpPr>
          <p:nvPr/>
        </p:nvSpPr>
        <p:spPr bwMode="auto">
          <a:xfrm>
            <a:off x="4118661" y="2624808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pic>
        <p:nvPicPr>
          <p:cNvPr id="41" name="Group 30"/>
          <p:cNvPicPr>
            <a:picLocks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492" y="3908429"/>
            <a:ext cx="464363" cy="464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sp>
        <p:nvSpPr>
          <p:cNvPr id="46" name="Line 548"/>
          <p:cNvSpPr>
            <a:spLocks noChangeShapeType="1"/>
          </p:cNvSpPr>
          <p:nvPr/>
        </p:nvSpPr>
        <p:spPr bwMode="auto">
          <a:xfrm flipH="1">
            <a:off x="5446492" y="3182637"/>
            <a:ext cx="2302404" cy="0"/>
          </a:xfrm>
          <a:prstGeom prst="line">
            <a:avLst/>
          </a:prstGeom>
          <a:noFill/>
          <a:ln w="19050">
            <a:solidFill>
              <a:srgbClr val="0070C0"/>
            </a:solidFill>
            <a:prstDash val="dash"/>
            <a:round/>
            <a:headEnd type="stealth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842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10" name="圆角矩形 17">
            <a:extLst>
              <a:ext uri="{FF2B5EF4-FFF2-40B4-BE49-F238E27FC236}">
                <a16:creationId xmlns:a16="http://schemas.microsoft.com/office/drawing/2014/main" xmlns="" id="{79389506-B4DB-D743-9A9C-7D1794D12F4C}"/>
              </a:ext>
            </a:extLst>
          </p:cNvPr>
          <p:cNvSpPr/>
          <p:nvPr/>
        </p:nvSpPr>
        <p:spPr bwMode="auto">
          <a:xfrm>
            <a:off x="1011696" y="2633100"/>
            <a:ext cx="2065737" cy="485238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12">
            <a:extLst>
              <a:ext uri="{FF2B5EF4-FFF2-40B4-BE49-F238E27FC236}">
                <a16:creationId xmlns:a16="http://schemas.microsoft.com/office/drawing/2014/main" xmlns="" id="{B2CFEE9F-7F39-4C47-9344-BCAE3AD6579A}"/>
              </a:ext>
            </a:extLst>
          </p:cNvPr>
          <p:cNvSpPr txBox="1"/>
          <p:nvPr/>
        </p:nvSpPr>
        <p:spPr bwMode="auto">
          <a:xfrm>
            <a:off x="1128374" y="2781510"/>
            <a:ext cx="1917758" cy="253879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СРОКИ РЕАЛИЗАЦИИ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xmlns="" id="{8EE9025C-44A6-B044-BCEC-B05DF27A3243}"/>
              </a:ext>
            </a:extLst>
          </p:cNvPr>
          <p:cNvSpPr>
            <a:spLocks noEditPoints="1"/>
          </p:cNvSpPr>
          <p:nvPr/>
        </p:nvSpPr>
        <p:spPr bwMode="auto">
          <a:xfrm>
            <a:off x="422255" y="2633100"/>
            <a:ext cx="419960" cy="421796"/>
          </a:xfrm>
          <a:custGeom>
            <a:avLst/>
            <a:gdLst>
              <a:gd name="T0" fmla="*/ 2147483646 w 85"/>
              <a:gd name="T1" fmla="*/ 2147483646 h 85"/>
              <a:gd name="T2" fmla="*/ 2147483646 w 85"/>
              <a:gd name="T3" fmla="*/ 2147483646 h 85"/>
              <a:gd name="T4" fmla="*/ 2147483646 w 85"/>
              <a:gd name="T5" fmla="*/ 2147483646 h 85"/>
              <a:gd name="T6" fmla="*/ 2147483646 w 85"/>
              <a:gd name="T7" fmla="*/ 2147483646 h 85"/>
              <a:gd name="T8" fmla="*/ 2147483646 w 85"/>
              <a:gd name="T9" fmla="*/ 2147483646 h 85"/>
              <a:gd name="T10" fmla="*/ 2147483646 w 85"/>
              <a:gd name="T11" fmla="*/ 2147483646 h 85"/>
              <a:gd name="T12" fmla="*/ 2147483646 w 85"/>
              <a:gd name="T13" fmla="*/ 2147483646 h 85"/>
              <a:gd name="T14" fmla="*/ 2147483646 w 85"/>
              <a:gd name="T15" fmla="*/ 2147483646 h 85"/>
              <a:gd name="T16" fmla="*/ 2147483646 w 85"/>
              <a:gd name="T17" fmla="*/ 2147483646 h 85"/>
              <a:gd name="T18" fmla="*/ 2147483646 w 85"/>
              <a:gd name="T19" fmla="*/ 2147483646 h 85"/>
              <a:gd name="T20" fmla="*/ 2147483646 w 85"/>
              <a:gd name="T21" fmla="*/ 2147483646 h 85"/>
              <a:gd name="T22" fmla="*/ 2147483646 w 85"/>
              <a:gd name="T23" fmla="*/ 2147483646 h 85"/>
              <a:gd name="T24" fmla="*/ 2147483646 w 85"/>
              <a:gd name="T25" fmla="*/ 2147483646 h 85"/>
              <a:gd name="T26" fmla="*/ 2147483646 w 85"/>
              <a:gd name="T27" fmla="*/ 2147483646 h 85"/>
              <a:gd name="T28" fmla="*/ 2147483646 w 85"/>
              <a:gd name="T29" fmla="*/ 2147483646 h 85"/>
              <a:gd name="T30" fmla="*/ 2147483646 w 85"/>
              <a:gd name="T31" fmla="*/ 2147483646 h 85"/>
              <a:gd name="T32" fmla="*/ 2147483646 w 85"/>
              <a:gd name="T33" fmla="*/ 2147483646 h 85"/>
              <a:gd name="T34" fmla="*/ 2147483646 w 85"/>
              <a:gd name="T35" fmla="*/ 2147483646 h 85"/>
              <a:gd name="T36" fmla="*/ 2147483646 w 85"/>
              <a:gd name="T37" fmla="*/ 2147483646 h 85"/>
              <a:gd name="T38" fmla="*/ 2147483646 w 85"/>
              <a:gd name="T39" fmla="*/ 2147483646 h 85"/>
              <a:gd name="T40" fmla="*/ 2147483646 w 85"/>
              <a:gd name="T41" fmla="*/ 2147483646 h 85"/>
              <a:gd name="T42" fmla="*/ 2147483646 w 85"/>
              <a:gd name="T43" fmla="*/ 2147483646 h 85"/>
              <a:gd name="T44" fmla="*/ 2147483646 w 85"/>
              <a:gd name="T45" fmla="*/ 2147483646 h 85"/>
              <a:gd name="T46" fmla="*/ 2147483646 w 85"/>
              <a:gd name="T47" fmla="*/ 0 h 85"/>
              <a:gd name="T48" fmla="*/ 2147483646 w 85"/>
              <a:gd name="T49" fmla="*/ 0 h 85"/>
              <a:gd name="T50" fmla="*/ 2147483646 w 85"/>
              <a:gd name="T51" fmla="*/ 2147483646 h 85"/>
              <a:gd name="T52" fmla="*/ 2147483646 w 85"/>
              <a:gd name="T53" fmla="*/ 2147483646 h 85"/>
              <a:gd name="T54" fmla="*/ 2147483646 w 85"/>
              <a:gd name="T55" fmla="*/ 2147483646 h 85"/>
              <a:gd name="T56" fmla="*/ 2147483646 w 85"/>
              <a:gd name="T57" fmla="*/ 2147483646 h 85"/>
              <a:gd name="T58" fmla="*/ 2147483646 w 85"/>
              <a:gd name="T59" fmla="*/ 2147483646 h 85"/>
              <a:gd name="T60" fmla="*/ 2147483646 w 85"/>
              <a:gd name="T61" fmla="*/ 2147483646 h 85"/>
              <a:gd name="T62" fmla="*/ 2147483646 w 85"/>
              <a:gd name="T63" fmla="*/ 2147483646 h 85"/>
              <a:gd name="T64" fmla="*/ 2147483646 w 85"/>
              <a:gd name="T65" fmla="*/ 2147483646 h 85"/>
              <a:gd name="T66" fmla="*/ 2147483646 w 85"/>
              <a:gd name="T67" fmla="*/ 0 h 85"/>
              <a:gd name="T68" fmla="*/ 0 w 85"/>
              <a:gd name="T69" fmla="*/ 2147483646 h 85"/>
              <a:gd name="T70" fmla="*/ 0 w 85"/>
              <a:gd name="T71" fmla="*/ 2147483646 h 85"/>
              <a:gd name="T72" fmla="*/ 2147483646 w 85"/>
              <a:gd name="T73" fmla="*/ 2147483646 h 85"/>
              <a:gd name="T74" fmla="*/ 2147483646 w 85"/>
              <a:gd name="T75" fmla="*/ 2147483646 h 85"/>
              <a:gd name="T76" fmla="*/ 0 w 85"/>
              <a:gd name="T77" fmla="*/ 2147483646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0070C0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20">
            <a:extLst>
              <a:ext uri="{FF2B5EF4-FFF2-40B4-BE49-F238E27FC236}">
                <a16:creationId xmlns:a16="http://schemas.microsoft.com/office/drawing/2014/main" xmlns="" id="{A8970EAF-BB99-B34A-BE67-AFC14E52598B}"/>
              </a:ext>
            </a:extLst>
          </p:cNvPr>
          <p:cNvSpPr/>
          <p:nvPr/>
        </p:nvSpPr>
        <p:spPr bwMode="auto">
          <a:xfrm>
            <a:off x="1046263" y="3259003"/>
            <a:ext cx="2065452" cy="483861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圆角矩形 22">
            <a:extLst>
              <a:ext uri="{FF2B5EF4-FFF2-40B4-BE49-F238E27FC236}">
                <a16:creationId xmlns:a16="http://schemas.microsoft.com/office/drawing/2014/main" xmlns="" id="{9702763D-9CE6-A94C-86AE-B51371BEB478}"/>
              </a:ext>
            </a:extLst>
          </p:cNvPr>
          <p:cNvSpPr/>
          <p:nvPr/>
        </p:nvSpPr>
        <p:spPr bwMode="auto">
          <a:xfrm>
            <a:off x="1054957" y="5058050"/>
            <a:ext cx="2064594" cy="483523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xmlns="" id="{333ABD60-832D-CF4F-9E5D-9B961E1ED661}"/>
              </a:ext>
            </a:extLst>
          </p:cNvPr>
          <p:cNvSpPr>
            <a:spLocks noEditPoints="1"/>
          </p:cNvSpPr>
          <p:nvPr/>
        </p:nvSpPr>
        <p:spPr bwMode="auto">
          <a:xfrm>
            <a:off x="400951" y="5099201"/>
            <a:ext cx="483383" cy="390933"/>
          </a:xfrm>
          <a:custGeom>
            <a:avLst/>
            <a:gdLst>
              <a:gd name="T0" fmla="*/ 2147483646 w 109"/>
              <a:gd name="T1" fmla="*/ 2147483646 h 88"/>
              <a:gd name="T2" fmla="*/ 2147483646 w 109"/>
              <a:gd name="T3" fmla="*/ 2147483646 h 88"/>
              <a:gd name="T4" fmla="*/ 2147483646 w 109"/>
              <a:gd name="T5" fmla="*/ 2147483646 h 88"/>
              <a:gd name="T6" fmla="*/ 2147483646 w 109"/>
              <a:gd name="T7" fmla="*/ 0 h 88"/>
              <a:gd name="T8" fmla="*/ 2147483646 w 109"/>
              <a:gd name="T9" fmla="*/ 2147483646 h 88"/>
              <a:gd name="T10" fmla="*/ 2147483646 w 109"/>
              <a:gd name="T11" fmla="*/ 2147483646 h 88"/>
              <a:gd name="T12" fmla="*/ 2147483646 w 109"/>
              <a:gd name="T13" fmla="*/ 2147483646 h 88"/>
              <a:gd name="T14" fmla="*/ 2147483646 w 109"/>
              <a:gd name="T15" fmla="*/ 2147483646 h 88"/>
              <a:gd name="T16" fmla="*/ 2147483646 w 109"/>
              <a:gd name="T17" fmla="*/ 2147483646 h 88"/>
              <a:gd name="T18" fmla="*/ 0 w 109"/>
              <a:gd name="T19" fmla="*/ 2147483646 h 88"/>
              <a:gd name="T20" fmla="*/ 2147483646 w 109"/>
              <a:gd name="T21" fmla="*/ 2147483646 h 88"/>
              <a:gd name="T22" fmla="*/ 2147483646 w 109"/>
              <a:gd name="T23" fmla="*/ 2147483646 h 88"/>
              <a:gd name="T24" fmla="*/ 2147483646 w 109"/>
              <a:gd name="T25" fmla="*/ 2147483646 h 88"/>
              <a:gd name="T26" fmla="*/ 2147483646 w 109"/>
              <a:gd name="T27" fmla="*/ 2147483646 h 88"/>
              <a:gd name="T28" fmla="*/ 2147483646 w 109"/>
              <a:gd name="T29" fmla="*/ 2147483646 h 88"/>
              <a:gd name="T30" fmla="*/ 2147483646 w 109"/>
              <a:gd name="T31" fmla="*/ 2147483646 h 88"/>
              <a:gd name="T32" fmla="*/ 2147483646 w 109"/>
              <a:gd name="T33" fmla="*/ 2147483646 h 88"/>
              <a:gd name="T34" fmla="*/ 2147483646 w 109"/>
              <a:gd name="T35" fmla="*/ 2147483646 h 88"/>
              <a:gd name="T36" fmla="*/ 2147483646 w 109"/>
              <a:gd name="T37" fmla="*/ 2147483646 h 88"/>
              <a:gd name="T38" fmla="*/ 2147483646 w 109"/>
              <a:gd name="T39" fmla="*/ 2147483646 h 88"/>
              <a:gd name="T40" fmla="*/ 2147483646 w 109"/>
              <a:gd name="T41" fmla="*/ 2147483646 h 88"/>
              <a:gd name="T42" fmla="*/ 2147483646 w 109"/>
              <a:gd name="T43" fmla="*/ 2147483646 h 88"/>
              <a:gd name="T44" fmla="*/ 2147483646 w 109"/>
              <a:gd name="T45" fmla="*/ 2147483646 h 88"/>
              <a:gd name="T46" fmla="*/ 2147483646 w 109"/>
              <a:gd name="T47" fmla="*/ 2147483646 h 88"/>
              <a:gd name="T48" fmla="*/ 2147483646 w 109"/>
              <a:gd name="T49" fmla="*/ 2147483646 h 88"/>
              <a:gd name="T50" fmla="*/ 2147483646 w 109"/>
              <a:gd name="T51" fmla="*/ 2147483646 h 88"/>
              <a:gd name="T52" fmla="*/ 2147483646 w 109"/>
              <a:gd name="T53" fmla="*/ 2147483646 h 88"/>
              <a:gd name="T54" fmla="*/ 2147483646 w 109"/>
              <a:gd name="T55" fmla="*/ 2147483646 h 88"/>
              <a:gd name="T56" fmla="*/ 2147483646 w 109"/>
              <a:gd name="T57" fmla="*/ 2147483646 h 88"/>
              <a:gd name="T58" fmla="*/ 2147483646 w 109"/>
              <a:gd name="T59" fmla="*/ 2147483646 h 88"/>
              <a:gd name="T60" fmla="*/ 2147483646 w 109"/>
              <a:gd name="T61" fmla="*/ 2147483646 h 88"/>
              <a:gd name="T62" fmla="*/ 2147483646 w 109"/>
              <a:gd name="T63" fmla="*/ 2147483646 h 88"/>
              <a:gd name="T64" fmla="*/ 2147483646 w 109"/>
              <a:gd name="T65" fmla="*/ 2147483646 h 88"/>
              <a:gd name="T66" fmla="*/ 2147483646 w 109"/>
              <a:gd name="T67" fmla="*/ 2147483646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70C0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24">
            <a:extLst>
              <a:ext uri="{FF2B5EF4-FFF2-40B4-BE49-F238E27FC236}">
                <a16:creationId xmlns:a16="http://schemas.microsoft.com/office/drawing/2014/main" xmlns="" id="{7F2EE6F5-9639-AD42-84B6-00CC4D6ECBEF}"/>
              </a:ext>
            </a:extLst>
          </p:cNvPr>
          <p:cNvSpPr/>
          <p:nvPr/>
        </p:nvSpPr>
        <p:spPr bwMode="auto">
          <a:xfrm>
            <a:off x="1063789" y="1264615"/>
            <a:ext cx="2065591" cy="485324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xmlns="" id="{5CA5F0E6-0B18-6548-BC2A-E7DC18179C22}"/>
              </a:ext>
            </a:extLst>
          </p:cNvPr>
          <p:cNvSpPr>
            <a:spLocks noEditPoints="1"/>
          </p:cNvSpPr>
          <p:nvPr/>
        </p:nvSpPr>
        <p:spPr bwMode="auto">
          <a:xfrm>
            <a:off x="412948" y="3275177"/>
            <a:ext cx="471385" cy="486952"/>
          </a:xfrm>
          <a:custGeom>
            <a:avLst/>
            <a:gdLst>
              <a:gd name="T0" fmla="*/ 2147483646 w 89"/>
              <a:gd name="T1" fmla="*/ 2147483646 h 92"/>
              <a:gd name="T2" fmla="*/ 2147483646 w 89"/>
              <a:gd name="T3" fmla="*/ 2147483646 h 92"/>
              <a:gd name="T4" fmla="*/ 2147483646 w 89"/>
              <a:gd name="T5" fmla="*/ 2147483646 h 92"/>
              <a:gd name="T6" fmla="*/ 2147483646 w 89"/>
              <a:gd name="T7" fmla="*/ 2147483646 h 92"/>
              <a:gd name="T8" fmla="*/ 2147483646 w 89"/>
              <a:gd name="T9" fmla="*/ 2147483646 h 92"/>
              <a:gd name="T10" fmla="*/ 2147483646 w 89"/>
              <a:gd name="T11" fmla="*/ 2147483646 h 92"/>
              <a:gd name="T12" fmla="*/ 2147483646 w 89"/>
              <a:gd name="T13" fmla="*/ 2147483646 h 92"/>
              <a:gd name="T14" fmla="*/ 2147483646 w 89"/>
              <a:gd name="T15" fmla="*/ 2147483646 h 92"/>
              <a:gd name="T16" fmla="*/ 2147483646 w 89"/>
              <a:gd name="T17" fmla="*/ 2147483646 h 92"/>
              <a:gd name="T18" fmla="*/ 2147483646 w 89"/>
              <a:gd name="T19" fmla="*/ 2147483646 h 92"/>
              <a:gd name="T20" fmla="*/ 2147483646 w 89"/>
              <a:gd name="T21" fmla="*/ 2147483646 h 92"/>
              <a:gd name="T22" fmla="*/ 2147483646 w 89"/>
              <a:gd name="T23" fmla="*/ 2147483646 h 92"/>
              <a:gd name="T24" fmla="*/ 2147483646 w 89"/>
              <a:gd name="T25" fmla="*/ 2147483646 h 92"/>
              <a:gd name="T26" fmla="*/ 2147483646 w 89"/>
              <a:gd name="T27" fmla="*/ 2147483646 h 92"/>
              <a:gd name="T28" fmla="*/ 2147483646 w 89"/>
              <a:gd name="T29" fmla="*/ 2147483646 h 92"/>
              <a:gd name="T30" fmla="*/ 2147483646 w 89"/>
              <a:gd name="T31" fmla="*/ 2147483646 h 92"/>
              <a:gd name="T32" fmla="*/ 2147483646 w 89"/>
              <a:gd name="T33" fmla="*/ 2147483646 h 92"/>
              <a:gd name="T34" fmla="*/ 2147483646 w 89"/>
              <a:gd name="T35" fmla="*/ 2147483646 h 92"/>
              <a:gd name="T36" fmla="*/ 2147483646 w 89"/>
              <a:gd name="T37" fmla="*/ 2147483646 h 92"/>
              <a:gd name="T38" fmla="*/ 2147483646 w 89"/>
              <a:gd name="T39" fmla="*/ 2147483646 h 92"/>
              <a:gd name="T40" fmla="*/ 2147483646 w 89"/>
              <a:gd name="T41" fmla="*/ 2147483646 h 92"/>
              <a:gd name="T42" fmla="*/ 2147483646 w 89"/>
              <a:gd name="T43" fmla="*/ 2147483646 h 92"/>
              <a:gd name="T44" fmla="*/ 2147483646 w 89"/>
              <a:gd name="T45" fmla="*/ 2147483646 h 92"/>
              <a:gd name="T46" fmla="*/ 2147483646 w 89"/>
              <a:gd name="T47" fmla="*/ 2147483646 h 92"/>
              <a:gd name="T48" fmla="*/ 2147483646 w 89"/>
              <a:gd name="T49" fmla="*/ 2147483646 h 92"/>
              <a:gd name="T50" fmla="*/ 2147483646 w 89"/>
              <a:gd name="T51" fmla="*/ 2147483646 h 92"/>
              <a:gd name="T52" fmla="*/ 2147483646 w 89"/>
              <a:gd name="T53" fmla="*/ 2147483646 h 92"/>
              <a:gd name="T54" fmla="*/ 2147483646 w 89"/>
              <a:gd name="T55" fmla="*/ 2147483646 h 92"/>
              <a:gd name="T56" fmla="*/ 2147483646 w 89"/>
              <a:gd name="T57" fmla="*/ 2147483646 h 92"/>
              <a:gd name="T58" fmla="*/ 2147483646 w 89"/>
              <a:gd name="T59" fmla="*/ 2147483646 h 92"/>
              <a:gd name="T60" fmla="*/ 2147483646 w 89"/>
              <a:gd name="T61" fmla="*/ 2147483646 h 92"/>
              <a:gd name="T62" fmla="*/ 2147483646 w 89"/>
              <a:gd name="T63" fmla="*/ 2147483646 h 92"/>
              <a:gd name="T64" fmla="*/ 2147483646 w 89"/>
              <a:gd name="T65" fmla="*/ 2147483646 h 92"/>
              <a:gd name="T66" fmla="*/ 2147483646 w 89"/>
              <a:gd name="T67" fmla="*/ 2147483646 h 92"/>
              <a:gd name="T68" fmla="*/ 2147483646 w 89"/>
              <a:gd name="T69" fmla="*/ 2147483646 h 92"/>
              <a:gd name="T70" fmla="*/ 2147483646 w 89"/>
              <a:gd name="T71" fmla="*/ 2147483646 h 92"/>
              <a:gd name="T72" fmla="*/ 2147483646 w 89"/>
              <a:gd name="T73" fmla="*/ 2147483646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rgbClr val="0070C0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843533E-B92A-F044-8CDD-578C03F1A11F}"/>
              </a:ext>
            </a:extLst>
          </p:cNvPr>
          <p:cNvSpPr txBox="1"/>
          <p:nvPr/>
        </p:nvSpPr>
        <p:spPr>
          <a:xfrm>
            <a:off x="3942697" y="3337668"/>
            <a:ext cx="4966351" cy="1546541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МОУ «Средняя общеобразовательная школа с углубленным изучением отдельных предметов №24» </a:t>
            </a:r>
            <a:r>
              <a:rPr lang="ru-RU" altLang="zh-CN" sz="1200" kern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г.о</a:t>
            </a: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. Саранск, городская детская библиотека им. К.И. Чуковского, Мордовский республиканский краеведческий музей им. И.Д. Воронина, Музей мордовской национальной культуры, Мордовский национальный драматический театр, Мордовский Музей изобразительных искусств им. С.Д. </a:t>
            </a:r>
            <a:r>
              <a:rPr lang="ru-RU" altLang="zh-CN" sz="1200" kern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Эрьзи</a:t>
            </a: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, Русский драматический театр Республики Мордовия, храмы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AE94F71-5073-0846-9F1D-63A2B340D6AD}"/>
              </a:ext>
            </a:extLst>
          </p:cNvPr>
          <p:cNvSpPr txBox="1"/>
          <p:nvPr/>
        </p:nvSpPr>
        <p:spPr>
          <a:xfrm>
            <a:off x="3926129" y="1323371"/>
            <a:ext cx="4265540" cy="253879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долгосрочный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F906B41-4B94-654E-8EB7-7A4F1D7635FB}"/>
              </a:ext>
            </a:extLst>
          </p:cNvPr>
          <p:cNvSpPr txBox="1"/>
          <p:nvPr/>
        </p:nvSpPr>
        <p:spPr>
          <a:xfrm>
            <a:off x="3926129" y="5058050"/>
            <a:ext cx="4387137" cy="623211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обучающиеся 4 «В» класса МОУ «Средняя общеобразовательная школа с углубленным изучением отдельных предметов №24» </a:t>
            </a:r>
            <a:r>
              <a:rPr lang="ru-RU" altLang="zh-CN" sz="1200" kern="0" dirty="0" err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г.о</a:t>
            </a: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. Саранск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16924C3-11F9-8641-80D3-E169FE153D4F}"/>
              </a:ext>
            </a:extLst>
          </p:cNvPr>
          <p:cNvSpPr txBox="1"/>
          <p:nvPr/>
        </p:nvSpPr>
        <p:spPr>
          <a:xfrm>
            <a:off x="3942697" y="2748779"/>
            <a:ext cx="4178103" cy="253879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Microsoft YaHei" charset="-122"/>
                <a:ea typeface="Microsoft YaHei" charset="-122"/>
                <a:cs typeface="Microsoft YaHei" charset="-122"/>
              </a:rPr>
              <a:t>август 2021 г. – май 2022 г.</a:t>
            </a:r>
            <a:endParaRPr lang="zh-CN" altLang="en-US" sz="12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22" name="文本框 12">
            <a:extLst>
              <a:ext uri="{FF2B5EF4-FFF2-40B4-BE49-F238E27FC236}">
                <a16:creationId xmlns:a16="http://schemas.microsoft.com/office/drawing/2014/main" xmlns="" id="{D3430D91-DF90-AF4C-B1FE-FFA39BA6F936}"/>
              </a:ext>
            </a:extLst>
          </p:cNvPr>
          <p:cNvSpPr txBox="1"/>
          <p:nvPr/>
        </p:nvSpPr>
        <p:spPr bwMode="auto">
          <a:xfrm>
            <a:off x="1161093" y="3391713"/>
            <a:ext cx="1920964" cy="253879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МЕСТО РЕАЛИЗАЦИИ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12">
            <a:extLst>
              <a:ext uri="{FF2B5EF4-FFF2-40B4-BE49-F238E27FC236}">
                <a16:creationId xmlns:a16="http://schemas.microsoft.com/office/drawing/2014/main" xmlns="" id="{A7D01E24-C23E-CF40-83DF-280B7FB67235}"/>
              </a:ext>
            </a:extLst>
          </p:cNvPr>
          <p:cNvSpPr txBox="1"/>
          <p:nvPr/>
        </p:nvSpPr>
        <p:spPr bwMode="auto">
          <a:xfrm>
            <a:off x="1132560" y="5184993"/>
            <a:ext cx="1980276" cy="253879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УЧАСТНИКИ ПРОЕКТА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12">
            <a:extLst>
              <a:ext uri="{FF2B5EF4-FFF2-40B4-BE49-F238E27FC236}">
                <a16:creationId xmlns:a16="http://schemas.microsoft.com/office/drawing/2014/main" xmlns="" id="{F5DE7E48-F156-234F-ADA8-336C8E447DF6}"/>
              </a:ext>
            </a:extLst>
          </p:cNvPr>
          <p:cNvSpPr txBox="1"/>
          <p:nvPr/>
        </p:nvSpPr>
        <p:spPr bwMode="auto">
          <a:xfrm>
            <a:off x="1488595" y="1417163"/>
            <a:ext cx="1310220" cy="253879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ВИД ПРОЕКТА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KSO_Shape">
            <a:extLst>
              <a:ext uri="{FF2B5EF4-FFF2-40B4-BE49-F238E27FC236}">
                <a16:creationId xmlns:a16="http://schemas.microsoft.com/office/drawing/2014/main" xmlns="" id="{99AC3D54-BC04-474D-B8F8-278DF2965931}"/>
              </a:ext>
            </a:extLst>
          </p:cNvPr>
          <p:cNvSpPr>
            <a:spLocks/>
          </p:cNvSpPr>
          <p:nvPr/>
        </p:nvSpPr>
        <p:spPr bwMode="auto">
          <a:xfrm>
            <a:off x="475972" y="1394815"/>
            <a:ext cx="425024" cy="3648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6" name="圆角矩形 24">
            <a:extLst>
              <a:ext uri="{FF2B5EF4-FFF2-40B4-BE49-F238E27FC236}">
                <a16:creationId xmlns:a16="http://schemas.microsoft.com/office/drawing/2014/main" xmlns="" id="{4BA14647-D991-0C4D-9C17-7767265DC597}"/>
              </a:ext>
            </a:extLst>
          </p:cNvPr>
          <p:cNvSpPr/>
          <p:nvPr/>
        </p:nvSpPr>
        <p:spPr bwMode="auto">
          <a:xfrm>
            <a:off x="1054957" y="1980084"/>
            <a:ext cx="2065591" cy="485324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9BE8A4C-F95A-034E-939F-7A93D286A691}"/>
              </a:ext>
            </a:extLst>
          </p:cNvPr>
          <p:cNvSpPr txBox="1"/>
          <p:nvPr/>
        </p:nvSpPr>
        <p:spPr>
          <a:xfrm>
            <a:off x="3926128" y="1947960"/>
            <a:ext cx="4387137" cy="253879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культурологическое</a:t>
            </a:r>
          </a:p>
        </p:txBody>
      </p:sp>
      <p:sp>
        <p:nvSpPr>
          <p:cNvPr id="28" name="文本框 12">
            <a:extLst>
              <a:ext uri="{FF2B5EF4-FFF2-40B4-BE49-F238E27FC236}">
                <a16:creationId xmlns:a16="http://schemas.microsoft.com/office/drawing/2014/main" xmlns="" id="{4EF70D99-A87A-B94D-A59E-47E38A5D02D1}"/>
              </a:ext>
            </a:extLst>
          </p:cNvPr>
          <p:cNvSpPr txBox="1"/>
          <p:nvPr/>
        </p:nvSpPr>
        <p:spPr bwMode="auto">
          <a:xfrm>
            <a:off x="1374714" y="2125658"/>
            <a:ext cx="1383959" cy="253879"/>
          </a:xfrm>
          <a:prstGeom prst="rect">
            <a:avLst/>
          </a:prstGeom>
          <a:noFill/>
          <a:ln>
            <a:noFill/>
          </a:ln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НАПРАВЛЕНИЕ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17">
            <a:extLst>
              <a:ext uri="{FF2B5EF4-FFF2-40B4-BE49-F238E27FC236}">
                <a16:creationId xmlns:a16="http://schemas.microsoft.com/office/drawing/2014/main" xmlns="" id="{87D2CCA8-2FBF-4948-964F-D136B1358B42}"/>
              </a:ext>
            </a:extLst>
          </p:cNvPr>
          <p:cNvSpPr>
            <a:spLocks noEditPoints="1"/>
          </p:cNvSpPr>
          <p:nvPr/>
        </p:nvSpPr>
        <p:spPr bwMode="auto">
          <a:xfrm>
            <a:off x="431088" y="2110284"/>
            <a:ext cx="379512" cy="417538"/>
          </a:xfrm>
          <a:custGeom>
            <a:avLst/>
            <a:gdLst>
              <a:gd name="T0" fmla="*/ 2147483647 w 63"/>
              <a:gd name="T1" fmla="*/ 0 h 73"/>
              <a:gd name="T2" fmla="*/ 1122599098 w 63"/>
              <a:gd name="T3" fmla="*/ 0 h 73"/>
              <a:gd name="T4" fmla="*/ 561299549 w 63"/>
              <a:gd name="T5" fmla="*/ 560595689 h 73"/>
              <a:gd name="T6" fmla="*/ 561299549 w 63"/>
              <a:gd name="T7" fmla="*/ 1009069293 h 73"/>
              <a:gd name="T8" fmla="*/ 785819275 w 63"/>
              <a:gd name="T9" fmla="*/ 953011760 h 73"/>
              <a:gd name="T10" fmla="*/ 1852288207 w 63"/>
              <a:gd name="T11" fmla="*/ 2074203372 h 73"/>
              <a:gd name="T12" fmla="*/ 1627768481 w 63"/>
              <a:gd name="T13" fmla="*/ 2147483647 h 73"/>
              <a:gd name="T14" fmla="*/ 1627768481 w 63"/>
              <a:gd name="T15" fmla="*/ 2147483647 h 73"/>
              <a:gd name="T16" fmla="*/ 2147483647 w 63"/>
              <a:gd name="T17" fmla="*/ 2147483647 h 73"/>
              <a:gd name="T18" fmla="*/ 2147483647 w 63"/>
              <a:gd name="T19" fmla="*/ 2147483647 h 73"/>
              <a:gd name="T20" fmla="*/ 2147483647 w 63"/>
              <a:gd name="T21" fmla="*/ 1121191379 h 73"/>
              <a:gd name="T22" fmla="*/ 2147483647 w 63"/>
              <a:gd name="T23" fmla="*/ 0 h 73"/>
              <a:gd name="T24" fmla="*/ 2147483647 w 63"/>
              <a:gd name="T25" fmla="*/ 1345428064 h 73"/>
              <a:gd name="T26" fmla="*/ 2147483647 w 63"/>
              <a:gd name="T27" fmla="*/ 728775075 h 73"/>
              <a:gd name="T28" fmla="*/ 2147483647 w 63"/>
              <a:gd name="T29" fmla="*/ 56057314 h 73"/>
              <a:gd name="T30" fmla="*/ 2147483647 w 63"/>
              <a:gd name="T31" fmla="*/ 280294101 h 73"/>
              <a:gd name="T32" fmla="*/ 2147483647 w 63"/>
              <a:gd name="T33" fmla="*/ 560595689 h 73"/>
              <a:gd name="T34" fmla="*/ 2147483647 w 63"/>
              <a:gd name="T35" fmla="*/ 1121191379 h 73"/>
              <a:gd name="T36" fmla="*/ 2147483647 w 63"/>
              <a:gd name="T37" fmla="*/ 1121191379 h 73"/>
              <a:gd name="T38" fmla="*/ 2147483647 w 63"/>
              <a:gd name="T39" fmla="*/ 1345428064 h 73"/>
              <a:gd name="T40" fmla="*/ 2147483647 w 63"/>
              <a:gd name="T41" fmla="*/ 1345428064 h 73"/>
              <a:gd name="T42" fmla="*/ 224519784 w 63"/>
              <a:gd name="T43" fmla="*/ 2147483647 h 73"/>
              <a:gd name="T44" fmla="*/ 224519784 w 63"/>
              <a:gd name="T45" fmla="*/ 2147483647 h 73"/>
              <a:gd name="T46" fmla="*/ 785819275 w 63"/>
              <a:gd name="T47" fmla="*/ 2147483647 h 73"/>
              <a:gd name="T48" fmla="*/ 785819275 w 63"/>
              <a:gd name="T49" fmla="*/ 2147483647 h 73"/>
              <a:gd name="T50" fmla="*/ 1347118824 w 63"/>
              <a:gd name="T51" fmla="*/ 2147483647 h 73"/>
              <a:gd name="T52" fmla="*/ 1347118824 w 63"/>
              <a:gd name="T53" fmla="*/ 2147483647 h 73"/>
              <a:gd name="T54" fmla="*/ 785819275 w 63"/>
              <a:gd name="T55" fmla="*/ 2147483647 h 73"/>
              <a:gd name="T56" fmla="*/ 224519784 w 63"/>
              <a:gd name="T57" fmla="*/ 2147483647 h 73"/>
              <a:gd name="T58" fmla="*/ 785819275 w 63"/>
              <a:gd name="T59" fmla="*/ 1289370764 h 73"/>
              <a:gd name="T60" fmla="*/ 0 w 63"/>
              <a:gd name="T61" fmla="*/ 2074203372 h 73"/>
              <a:gd name="T62" fmla="*/ 785819275 w 63"/>
              <a:gd name="T63" fmla="*/ 2147483647 h 73"/>
              <a:gd name="T64" fmla="*/ 1515508618 w 63"/>
              <a:gd name="T65" fmla="*/ 2074203372 h 73"/>
              <a:gd name="T66" fmla="*/ 785819275 w 63"/>
              <a:gd name="T67" fmla="*/ 1289370764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3"/>
              <a:gd name="T103" fmla="*/ 0 h 73"/>
              <a:gd name="T104" fmla="*/ 63 w 63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3" h="73">
                <a:moveTo>
                  <a:pt x="43" y="0"/>
                </a:move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0" y="4"/>
                  <a:pt x="10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3" y="17"/>
                  <a:pt x="14" y="17"/>
                </a:cubicBezTo>
                <a:cubicBezTo>
                  <a:pt x="24" y="17"/>
                  <a:pt x="33" y="26"/>
                  <a:pt x="33" y="37"/>
                </a:cubicBezTo>
                <a:cubicBezTo>
                  <a:pt x="33" y="41"/>
                  <a:pt x="32" y="45"/>
                  <a:pt x="29" y="48"/>
                </a:cubicBezTo>
                <a:cubicBezTo>
                  <a:pt x="29" y="64"/>
                  <a:pt x="29" y="64"/>
                  <a:pt x="29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8" y="64"/>
                  <a:pt x="63" y="59"/>
                  <a:pt x="63" y="54"/>
                </a:cubicBezTo>
                <a:cubicBezTo>
                  <a:pt x="63" y="20"/>
                  <a:pt x="63" y="20"/>
                  <a:pt x="63" y="20"/>
                </a:cubicBezTo>
                <a:lnTo>
                  <a:pt x="43" y="0"/>
                </a:lnTo>
                <a:close/>
                <a:moveTo>
                  <a:pt x="50" y="24"/>
                </a:moveTo>
                <a:cubicBezTo>
                  <a:pt x="44" y="24"/>
                  <a:pt x="39" y="19"/>
                  <a:pt x="39" y="13"/>
                </a:cubicBezTo>
                <a:cubicBezTo>
                  <a:pt x="39" y="1"/>
                  <a:pt x="39" y="1"/>
                  <a:pt x="39" y="1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6"/>
                  <a:pt x="47" y="20"/>
                  <a:pt x="53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62" y="24"/>
                  <a:pt x="62" y="24"/>
                  <a:pt x="62" y="24"/>
                </a:cubicBezTo>
                <a:lnTo>
                  <a:pt x="50" y="24"/>
                </a:lnTo>
                <a:close/>
                <a:moveTo>
                  <a:pt x="4" y="52"/>
                </a:moveTo>
                <a:cubicBezTo>
                  <a:pt x="4" y="73"/>
                  <a:pt x="4" y="73"/>
                  <a:pt x="4" y="73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4"/>
                  <a:pt x="17" y="55"/>
                  <a:pt x="14" y="55"/>
                </a:cubicBezTo>
                <a:cubicBezTo>
                  <a:pt x="10" y="55"/>
                  <a:pt x="7" y="54"/>
                  <a:pt x="4" y="52"/>
                </a:cubicBezTo>
                <a:close/>
                <a:moveTo>
                  <a:pt x="14" y="23"/>
                </a:moveTo>
                <a:cubicBezTo>
                  <a:pt x="6" y="23"/>
                  <a:pt x="0" y="29"/>
                  <a:pt x="0" y="37"/>
                </a:cubicBezTo>
                <a:cubicBezTo>
                  <a:pt x="0" y="44"/>
                  <a:pt x="6" y="50"/>
                  <a:pt x="14" y="50"/>
                </a:cubicBezTo>
                <a:cubicBezTo>
                  <a:pt x="21" y="50"/>
                  <a:pt x="27" y="44"/>
                  <a:pt x="27" y="37"/>
                </a:cubicBezTo>
                <a:cubicBezTo>
                  <a:pt x="27" y="29"/>
                  <a:pt x="21" y="23"/>
                  <a:pt x="14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圆角矩形 17">
            <a:extLst>
              <a:ext uri="{FF2B5EF4-FFF2-40B4-BE49-F238E27FC236}">
                <a16:creationId xmlns:a16="http://schemas.microsoft.com/office/drawing/2014/main" xmlns="" id="{8546DF40-A2D0-F44B-A795-AD57645C2605}"/>
              </a:ext>
            </a:extLst>
          </p:cNvPr>
          <p:cNvSpPr/>
          <p:nvPr/>
        </p:nvSpPr>
        <p:spPr bwMode="auto">
          <a:xfrm>
            <a:off x="1011697" y="586430"/>
            <a:ext cx="2107854" cy="485238"/>
          </a:xfrm>
          <a:prstGeom prst="roundRect">
            <a:avLst>
              <a:gd name="adj" fmla="val 50000"/>
            </a:avLst>
          </a:prstGeom>
          <a:gradFill>
            <a:gsLst>
              <a:gs pos="0">
                <a:sysClr val="window" lastClr="FFFFFF">
                  <a:lumMod val="95000"/>
                </a:sysClr>
              </a:gs>
              <a:gs pos="5000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28575" cap="flat" cmpd="sng" algn="ctr">
            <a:noFill/>
            <a:prstDash val="solid"/>
            <a:miter lim="800000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lIns="68543" tIns="34272" rIns="68543" bIns="34272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12">
            <a:extLst>
              <a:ext uri="{FF2B5EF4-FFF2-40B4-BE49-F238E27FC236}">
                <a16:creationId xmlns:a16="http://schemas.microsoft.com/office/drawing/2014/main" xmlns="" id="{851CD820-BA03-2148-8E57-666B1E610E8E}"/>
              </a:ext>
            </a:extLst>
          </p:cNvPr>
          <p:cNvSpPr txBox="1"/>
          <p:nvPr/>
        </p:nvSpPr>
        <p:spPr bwMode="auto">
          <a:xfrm>
            <a:off x="927222" y="733058"/>
            <a:ext cx="2276803" cy="253879"/>
          </a:xfrm>
          <a:prstGeom prst="rect">
            <a:avLst/>
          </a:prstGeom>
          <a:noFill/>
          <a:ln>
            <a:noFill/>
          </a:ln>
        </p:spPr>
        <p:txBody>
          <a:bodyPr wrap="square" lIns="68543" tIns="34272" rIns="68543" bIns="34272">
            <a:spAutoFit/>
          </a:bodyPr>
          <a:lstStyle/>
          <a:p>
            <a:pPr algn="ctr">
              <a:defRPr/>
            </a:pPr>
            <a:r>
              <a:rPr lang="ru-RU" altLang="zh-CN" sz="1200" b="1" kern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ТИП ПРОЕКТА</a:t>
            </a:r>
            <a:endParaRPr lang="en-US" altLang="zh-CN" sz="1200" b="1" kern="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61" t="42773" r="49444" b="48761"/>
          <a:stretch/>
        </p:blipFill>
        <p:spPr bwMode="auto">
          <a:xfrm>
            <a:off x="349833" y="586430"/>
            <a:ext cx="585615" cy="54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F16924C3-11F9-8641-80D3-E169FE153D4F}"/>
              </a:ext>
            </a:extLst>
          </p:cNvPr>
          <p:cNvSpPr txBox="1"/>
          <p:nvPr/>
        </p:nvSpPr>
        <p:spPr>
          <a:xfrm>
            <a:off x="3893126" y="702109"/>
            <a:ext cx="4178103" cy="253879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lvl="0" algn="just">
              <a:defRPr/>
            </a:pPr>
            <a:r>
              <a:rPr lang="ru-RU" altLang="zh-CN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Microsoft YaHei" charset="-122"/>
                <a:ea typeface="Microsoft YaHei" charset="-122"/>
                <a:cs typeface="Microsoft YaHei" charset="-122"/>
              </a:rPr>
              <a:t>познавательно-информационный, </a:t>
            </a:r>
            <a:r>
              <a:rPr lang="ru-RU" altLang="zh-CN" sz="12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Microsoft YaHei" charset="-122"/>
                <a:ea typeface="Microsoft YaHei" charset="-122"/>
                <a:cs typeface="Microsoft YaHei" charset="-122"/>
              </a:rPr>
              <a:t>творческий</a:t>
            </a:r>
            <a:endParaRPr lang="zh-CN" altLang="en-US" sz="12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1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cxnSp>
        <p:nvCxnSpPr>
          <p:cNvPr id="34" name="Прямая со стрелкой 33"/>
          <p:cNvCxnSpPr>
            <a:endCxn id="145" idx="1"/>
          </p:cNvCxnSpPr>
          <p:nvPr/>
        </p:nvCxnSpPr>
        <p:spPr>
          <a:xfrm flipV="1">
            <a:off x="3131840" y="4459237"/>
            <a:ext cx="1489526" cy="18007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267744" y="1304764"/>
            <a:ext cx="2372357" cy="0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59"/>
          <p:cNvGrpSpPr/>
          <p:nvPr/>
        </p:nvGrpSpPr>
        <p:grpSpPr>
          <a:xfrm>
            <a:off x="159840" y="693640"/>
            <a:ext cx="3522854" cy="4877780"/>
            <a:chOff x="4544179" y="1412777"/>
            <a:chExt cx="3016328" cy="2717740"/>
          </a:xfrm>
        </p:grpSpPr>
        <p:pic>
          <p:nvPicPr>
            <p:cNvPr id="61" name="Рисунок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4179" y="1412777"/>
              <a:ext cx="3016328" cy="2384255"/>
            </a:xfrm>
            <a:prstGeom prst="rect">
              <a:avLst/>
            </a:prstGeom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2" name="Скругленный прямоугольник 61"/>
            <p:cNvSpPr/>
            <p:nvPr/>
          </p:nvSpPr>
          <p:spPr>
            <a:xfrm>
              <a:off x="4863653" y="3627265"/>
              <a:ext cx="2377381" cy="503252"/>
            </a:xfrm>
            <a:prstGeom prst="roundRect">
              <a:avLst/>
            </a:prstGeom>
            <a:noFill/>
            <a:ln w="79375">
              <a:solidFill>
                <a:srgbClr val="2F5597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69" name="Rectangle 52">
            <a:extLst>
              <a:ext uri="{FF2B5EF4-FFF2-40B4-BE49-F238E27FC236}">
                <a16:creationId xmlns:a16="http://schemas.microsoft.com/office/drawing/2014/main" xmlns="" id="{085C4439-46BB-4381-8F80-F24550A56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18" y="2833262"/>
            <a:ext cx="3640097" cy="117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altLang="zh-CN" sz="2400" b="1" dirty="0" smtClean="0">
                <a:solidFill>
                  <a:srgbClr val="006CB9"/>
                </a:solidFill>
                <a:latin typeface="Arial Narrow" panose="020B0606020202030204" pitchFamily="34" charset="0"/>
                <a:ea typeface="微软雅黑" pitchFamily="34" charset="-122"/>
              </a:rPr>
              <a:t>ВИДЫ</a:t>
            </a:r>
          </a:p>
          <a:p>
            <a:pPr algn="ctr"/>
            <a:endParaRPr lang="ru-RU" altLang="zh-CN" sz="2400" b="1" dirty="0" smtClean="0">
              <a:solidFill>
                <a:srgbClr val="006CB9"/>
              </a:solidFill>
              <a:latin typeface="Arial Narrow" panose="020B0606020202030204" pitchFamily="34" charset="0"/>
              <a:ea typeface="微软雅黑" pitchFamily="34" charset="-122"/>
            </a:endParaRPr>
          </a:p>
          <a:p>
            <a:pPr algn="ctr"/>
            <a:r>
              <a:rPr lang="ru-RU" altLang="zh-CN" sz="2400" b="1" dirty="0" smtClean="0">
                <a:solidFill>
                  <a:srgbClr val="006CB9"/>
                </a:solidFill>
                <a:latin typeface="Arial Narrow" panose="020B0606020202030204" pitchFamily="34" charset="0"/>
                <a:ea typeface="微软雅黑" pitchFamily="34" charset="-122"/>
              </a:rPr>
              <a:t> ДЕЯТЕЛЬНОСТИ</a:t>
            </a:r>
            <a:endParaRPr lang="zh-CN" altLang="en-US" sz="2400" b="1" dirty="0">
              <a:solidFill>
                <a:srgbClr val="006CB9"/>
              </a:solidFill>
              <a:latin typeface="Arial Narrow" panose="020B0606020202030204" pitchFamily="34" charset="0"/>
              <a:ea typeface="微软雅黑" pitchFamily="34" charset="-122"/>
            </a:endParaRPr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4640101" y="836712"/>
            <a:ext cx="4095872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ОБРАЗОВАТЕЛЬНАЯ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640101" y="2032112"/>
            <a:ext cx="4095872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ВНЕУРОЧНАЯ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4640101" y="3132719"/>
            <a:ext cx="4095872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ТВОРЧЕСКАЯ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4621366" y="4170072"/>
            <a:ext cx="4095872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ИГРОВАЯ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147" name="Прямая со стрелкой 146"/>
          <p:cNvCxnSpPr/>
          <p:nvPr/>
        </p:nvCxnSpPr>
        <p:spPr>
          <a:xfrm flipV="1">
            <a:off x="3150575" y="2321276"/>
            <a:ext cx="1489526" cy="18007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/>
          <p:nvPr/>
        </p:nvCxnSpPr>
        <p:spPr>
          <a:xfrm flipV="1">
            <a:off x="3150575" y="3421884"/>
            <a:ext cx="1489526" cy="18007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96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499840" y="1647573"/>
            <a:ext cx="2117712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постепенность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64157" y="2522690"/>
            <a:ext cx="1911029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доступность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5810" y="3427146"/>
            <a:ext cx="2561742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принципы сотрудничества и групповой работы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4955198"/>
            <a:ext cx="2775902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учёт </a:t>
            </a:r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индивидуальных возрастных и психологических особенностей и возможностей детей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61950" y="4593535"/>
            <a:ext cx="2339751" cy="3913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принцип единства и гармоничности обучения и воспитания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461950" y="3102008"/>
            <a:ext cx="2178025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личностно-ориентированный подход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472070" y="2140788"/>
            <a:ext cx="1594931" cy="391304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2F5597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системность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32558" y="1052736"/>
            <a:ext cx="8586954" cy="130239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4739663" y="3976890"/>
            <a:ext cx="772912" cy="792088"/>
            <a:chOff x="6380931" y="2888156"/>
            <a:chExt cx="792088" cy="792088"/>
          </a:xfrm>
        </p:grpSpPr>
        <p:sp>
          <p:nvSpPr>
            <p:cNvPr id="37" name="object 10"/>
            <p:cNvSpPr/>
            <p:nvPr/>
          </p:nvSpPr>
          <p:spPr>
            <a:xfrm>
              <a:off x="6380931" y="2888156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8" name="object 29"/>
            <p:cNvSpPr/>
            <p:nvPr/>
          </p:nvSpPr>
          <p:spPr>
            <a:xfrm>
              <a:off x="6562668" y="3100049"/>
              <a:ext cx="394695" cy="3850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479396" y="3660228"/>
            <a:ext cx="796233" cy="792088"/>
            <a:chOff x="4876996" y="2331386"/>
            <a:chExt cx="792088" cy="792088"/>
          </a:xfrm>
        </p:grpSpPr>
        <p:sp>
          <p:nvSpPr>
            <p:cNvPr id="40" name="object 10"/>
            <p:cNvSpPr/>
            <p:nvPr/>
          </p:nvSpPr>
          <p:spPr>
            <a:xfrm>
              <a:off x="4876996" y="2331386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rgbClr val="25AAE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2" name="object 20"/>
            <p:cNvSpPr/>
            <p:nvPr/>
          </p:nvSpPr>
          <p:spPr>
            <a:xfrm>
              <a:off x="5057016" y="2489608"/>
              <a:ext cx="432048" cy="47564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739662" y="2995809"/>
            <a:ext cx="772913" cy="792088"/>
            <a:chOff x="6319550" y="2995809"/>
            <a:chExt cx="792088" cy="792088"/>
          </a:xfrm>
        </p:grpSpPr>
        <p:sp>
          <p:nvSpPr>
            <p:cNvPr id="44" name="object 10"/>
            <p:cNvSpPr/>
            <p:nvPr/>
          </p:nvSpPr>
          <p:spPr>
            <a:xfrm>
              <a:off x="6319550" y="2995809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5" name="object 19"/>
            <p:cNvSpPr/>
            <p:nvPr/>
          </p:nvSpPr>
          <p:spPr>
            <a:xfrm>
              <a:off x="6452935" y="3207740"/>
              <a:ext cx="537567" cy="36822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479396" y="2659569"/>
            <a:ext cx="807436" cy="792088"/>
            <a:chOff x="5483555" y="2440560"/>
            <a:chExt cx="792088" cy="792088"/>
          </a:xfrm>
        </p:grpSpPr>
        <p:sp>
          <p:nvSpPr>
            <p:cNvPr id="47" name="object 10"/>
            <p:cNvSpPr/>
            <p:nvPr/>
          </p:nvSpPr>
          <p:spPr>
            <a:xfrm>
              <a:off x="5483555" y="2440560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rgbClr val="25AAE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8" name="object 27"/>
            <p:cNvSpPr/>
            <p:nvPr/>
          </p:nvSpPr>
          <p:spPr>
            <a:xfrm>
              <a:off x="5690646" y="2659569"/>
              <a:ext cx="344068" cy="29880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733348" y="1926254"/>
            <a:ext cx="768441" cy="792088"/>
            <a:chOff x="6319550" y="2016884"/>
            <a:chExt cx="792088" cy="792088"/>
          </a:xfrm>
        </p:grpSpPr>
        <p:sp>
          <p:nvSpPr>
            <p:cNvPr id="50" name="object 10"/>
            <p:cNvSpPr/>
            <p:nvPr/>
          </p:nvSpPr>
          <p:spPr>
            <a:xfrm>
              <a:off x="6319550" y="2016884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rgbClr val="2E75B6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1" name="object 28"/>
            <p:cNvSpPr/>
            <p:nvPr/>
          </p:nvSpPr>
          <p:spPr>
            <a:xfrm>
              <a:off x="6560135" y="2231418"/>
              <a:ext cx="297903" cy="3477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3522300" y="1553583"/>
            <a:ext cx="764532" cy="792088"/>
            <a:chOff x="5481912" y="1474373"/>
            <a:chExt cx="792088" cy="792088"/>
          </a:xfrm>
        </p:grpSpPr>
        <p:sp>
          <p:nvSpPr>
            <p:cNvPr id="53" name="object 10"/>
            <p:cNvSpPr/>
            <p:nvPr/>
          </p:nvSpPr>
          <p:spPr>
            <a:xfrm>
              <a:off x="5481912" y="1474373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rgbClr val="25AAE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4" name="object 26"/>
            <p:cNvSpPr/>
            <p:nvPr/>
          </p:nvSpPr>
          <p:spPr>
            <a:xfrm>
              <a:off x="5665015" y="1647573"/>
              <a:ext cx="425881" cy="31206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16"/>
          <p:cNvSpPr/>
          <p:nvPr/>
        </p:nvSpPr>
        <p:spPr>
          <a:xfrm>
            <a:off x="2906258" y="1751867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5AA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16"/>
          <p:cNvSpPr/>
          <p:nvPr/>
        </p:nvSpPr>
        <p:spPr>
          <a:xfrm>
            <a:off x="2909315" y="2768879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5AA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16"/>
          <p:cNvSpPr/>
          <p:nvPr/>
        </p:nvSpPr>
        <p:spPr>
          <a:xfrm>
            <a:off x="2909315" y="4006655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5AA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16"/>
          <p:cNvSpPr/>
          <p:nvPr/>
        </p:nvSpPr>
        <p:spPr>
          <a:xfrm>
            <a:off x="2906260" y="5013055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5AA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16"/>
          <p:cNvSpPr/>
          <p:nvPr/>
        </p:nvSpPr>
        <p:spPr>
          <a:xfrm rot="10800000">
            <a:off x="5914002" y="2336398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E75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16"/>
          <p:cNvSpPr/>
          <p:nvPr/>
        </p:nvSpPr>
        <p:spPr>
          <a:xfrm rot="10800000">
            <a:off x="5914002" y="3297660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E75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16"/>
          <p:cNvSpPr/>
          <p:nvPr/>
        </p:nvSpPr>
        <p:spPr>
          <a:xfrm rot="10800000">
            <a:off x="5914716" y="4304037"/>
            <a:ext cx="241459" cy="137795"/>
          </a:xfrm>
          <a:custGeom>
            <a:avLst/>
            <a:gdLst/>
            <a:ahLst/>
            <a:cxnLst/>
            <a:rect l="l" t="t" r="r" b="b"/>
            <a:pathLst>
              <a:path w="321945" h="137794">
                <a:moveTo>
                  <a:pt x="82676" y="0"/>
                </a:moveTo>
                <a:lnTo>
                  <a:pt x="80645" y="1777"/>
                </a:lnTo>
                <a:lnTo>
                  <a:pt x="0" y="68833"/>
                </a:lnTo>
                <a:lnTo>
                  <a:pt x="80645" y="136016"/>
                </a:lnTo>
                <a:lnTo>
                  <a:pt x="82676" y="137794"/>
                </a:lnTo>
                <a:lnTo>
                  <a:pt x="85598" y="137413"/>
                </a:lnTo>
                <a:lnTo>
                  <a:pt x="87249" y="135381"/>
                </a:lnTo>
                <a:lnTo>
                  <a:pt x="89026" y="133476"/>
                </a:lnTo>
                <a:lnTo>
                  <a:pt x="88773" y="130428"/>
                </a:lnTo>
                <a:lnTo>
                  <a:pt x="86741" y="128777"/>
                </a:lnTo>
                <a:lnTo>
                  <a:pt x="20599" y="73659"/>
                </a:lnTo>
                <a:lnTo>
                  <a:pt x="7493" y="73659"/>
                </a:lnTo>
                <a:lnTo>
                  <a:pt x="7493" y="64134"/>
                </a:lnTo>
                <a:lnTo>
                  <a:pt x="20599" y="64134"/>
                </a:lnTo>
                <a:lnTo>
                  <a:pt x="86741" y="9016"/>
                </a:lnTo>
                <a:lnTo>
                  <a:pt x="88773" y="7365"/>
                </a:lnTo>
                <a:lnTo>
                  <a:pt x="89026" y="4317"/>
                </a:lnTo>
                <a:lnTo>
                  <a:pt x="85598" y="380"/>
                </a:lnTo>
                <a:lnTo>
                  <a:pt x="82676" y="0"/>
                </a:lnTo>
                <a:close/>
              </a:path>
              <a:path w="321945" h="137794">
                <a:moveTo>
                  <a:pt x="283463" y="30733"/>
                </a:moveTo>
                <a:lnTo>
                  <a:pt x="268616" y="33740"/>
                </a:lnTo>
                <a:lnTo>
                  <a:pt x="256508" y="41925"/>
                </a:lnTo>
                <a:lnTo>
                  <a:pt x="248352" y="54040"/>
                </a:lnTo>
                <a:lnTo>
                  <a:pt x="245363" y="68833"/>
                </a:lnTo>
                <a:lnTo>
                  <a:pt x="248352" y="83681"/>
                </a:lnTo>
                <a:lnTo>
                  <a:pt x="256508" y="95789"/>
                </a:lnTo>
                <a:lnTo>
                  <a:pt x="268616" y="103945"/>
                </a:lnTo>
                <a:lnTo>
                  <a:pt x="283463" y="106933"/>
                </a:lnTo>
                <a:lnTo>
                  <a:pt x="298257" y="103945"/>
                </a:lnTo>
                <a:lnTo>
                  <a:pt x="310372" y="95789"/>
                </a:lnTo>
                <a:lnTo>
                  <a:pt x="318557" y="83681"/>
                </a:lnTo>
                <a:lnTo>
                  <a:pt x="320586" y="73659"/>
                </a:lnTo>
                <a:lnTo>
                  <a:pt x="283463" y="73659"/>
                </a:lnTo>
                <a:lnTo>
                  <a:pt x="283463" y="64134"/>
                </a:lnTo>
                <a:lnTo>
                  <a:pt x="320609" y="64134"/>
                </a:lnTo>
                <a:lnTo>
                  <a:pt x="318557" y="54040"/>
                </a:lnTo>
                <a:lnTo>
                  <a:pt x="310372" y="41925"/>
                </a:lnTo>
                <a:lnTo>
                  <a:pt x="298257" y="33740"/>
                </a:lnTo>
                <a:lnTo>
                  <a:pt x="283463" y="30733"/>
                </a:lnTo>
                <a:close/>
              </a:path>
              <a:path w="321945" h="137794">
                <a:moveTo>
                  <a:pt x="20599" y="64134"/>
                </a:moveTo>
                <a:lnTo>
                  <a:pt x="7493" y="64134"/>
                </a:lnTo>
                <a:lnTo>
                  <a:pt x="7493" y="73659"/>
                </a:lnTo>
                <a:lnTo>
                  <a:pt x="20599" y="73659"/>
                </a:lnTo>
                <a:lnTo>
                  <a:pt x="19227" y="72516"/>
                </a:lnTo>
                <a:lnTo>
                  <a:pt x="10541" y="72516"/>
                </a:lnTo>
                <a:lnTo>
                  <a:pt x="10541" y="65277"/>
                </a:lnTo>
                <a:lnTo>
                  <a:pt x="19227" y="65277"/>
                </a:lnTo>
                <a:lnTo>
                  <a:pt x="20599" y="64134"/>
                </a:lnTo>
                <a:close/>
              </a:path>
              <a:path w="321945" h="137794">
                <a:moveTo>
                  <a:pt x="246313" y="64134"/>
                </a:moveTo>
                <a:lnTo>
                  <a:pt x="20599" y="64134"/>
                </a:lnTo>
                <a:lnTo>
                  <a:pt x="14884" y="68897"/>
                </a:lnTo>
                <a:lnTo>
                  <a:pt x="20599" y="73659"/>
                </a:lnTo>
                <a:lnTo>
                  <a:pt x="246335" y="73659"/>
                </a:lnTo>
                <a:lnTo>
                  <a:pt x="245363" y="68833"/>
                </a:lnTo>
                <a:lnTo>
                  <a:pt x="246313" y="64134"/>
                </a:lnTo>
                <a:close/>
              </a:path>
              <a:path w="321945" h="137794">
                <a:moveTo>
                  <a:pt x="320609" y="64134"/>
                </a:moveTo>
                <a:lnTo>
                  <a:pt x="283463" y="64134"/>
                </a:lnTo>
                <a:lnTo>
                  <a:pt x="283463" y="73659"/>
                </a:lnTo>
                <a:lnTo>
                  <a:pt x="320586" y="73659"/>
                </a:lnTo>
                <a:lnTo>
                  <a:pt x="321563" y="68833"/>
                </a:lnTo>
                <a:lnTo>
                  <a:pt x="320609" y="64134"/>
                </a:lnTo>
                <a:close/>
              </a:path>
              <a:path w="321945" h="137794">
                <a:moveTo>
                  <a:pt x="10541" y="65277"/>
                </a:moveTo>
                <a:lnTo>
                  <a:pt x="10541" y="72516"/>
                </a:lnTo>
                <a:lnTo>
                  <a:pt x="14884" y="68897"/>
                </a:lnTo>
                <a:lnTo>
                  <a:pt x="10541" y="65277"/>
                </a:lnTo>
                <a:close/>
              </a:path>
              <a:path w="321945" h="137794">
                <a:moveTo>
                  <a:pt x="14884" y="68897"/>
                </a:moveTo>
                <a:lnTo>
                  <a:pt x="10541" y="72516"/>
                </a:lnTo>
                <a:lnTo>
                  <a:pt x="19227" y="72516"/>
                </a:lnTo>
                <a:lnTo>
                  <a:pt x="14884" y="68897"/>
                </a:lnTo>
                <a:close/>
              </a:path>
              <a:path w="321945" h="137794">
                <a:moveTo>
                  <a:pt x="19227" y="65277"/>
                </a:moveTo>
                <a:lnTo>
                  <a:pt x="10541" y="65277"/>
                </a:lnTo>
                <a:lnTo>
                  <a:pt x="14884" y="68897"/>
                </a:lnTo>
                <a:lnTo>
                  <a:pt x="19227" y="65277"/>
                </a:lnTo>
                <a:close/>
              </a:path>
            </a:pathLst>
          </a:custGeom>
          <a:solidFill>
            <a:srgbClr val="0083E6"/>
          </a:solidFill>
          <a:ln w="38100">
            <a:solidFill>
              <a:srgbClr val="2E75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1" name="Группа 70"/>
          <p:cNvGrpSpPr/>
          <p:nvPr/>
        </p:nvGrpSpPr>
        <p:grpSpPr>
          <a:xfrm>
            <a:off x="3506978" y="4705263"/>
            <a:ext cx="795175" cy="792088"/>
            <a:chOff x="5499901" y="4372934"/>
            <a:chExt cx="792088" cy="792088"/>
          </a:xfrm>
        </p:grpSpPr>
        <p:sp>
          <p:nvSpPr>
            <p:cNvPr id="72" name="object 10"/>
            <p:cNvSpPr/>
            <p:nvPr/>
          </p:nvSpPr>
          <p:spPr>
            <a:xfrm>
              <a:off x="5499901" y="4372934"/>
              <a:ext cx="792088" cy="792088"/>
            </a:xfrm>
            <a:custGeom>
              <a:avLst/>
              <a:gdLst/>
              <a:ahLst/>
              <a:cxnLst/>
              <a:rect l="l" t="t" r="r" b="b"/>
              <a:pathLst>
                <a:path w="556895" h="556894">
                  <a:moveTo>
                    <a:pt x="282321" y="0"/>
                  </a:moveTo>
                  <a:lnTo>
                    <a:pt x="239662" y="3861"/>
                  </a:lnTo>
                  <a:lnTo>
                    <a:pt x="197722" y="14240"/>
                  </a:lnTo>
                  <a:lnTo>
                    <a:pt x="157313" y="31125"/>
                  </a:lnTo>
                  <a:lnTo>
                    <a:pt x="119244" y="54506"/>
                  </a:lnTo>
                  <a:lnTo>
                    <a:pt x="84327" y="84375"/>
                  </a:lnTo>
                  <a:lnTo>
                    <a:pt x="54490" y="119292"/>
                  </a:lnTo>
                  <a:lnTo>
                    <a:pt x="31126" y="157361"/>
                  </a:lnTo>
                  <a:lnTo>
                    <a:pt x="14248" y="197770"/>
                  </a:lnTo>
                  <a:lnTo>
                    <a:pt x="3868" y="239709"/>
                  </a:lnTo>
                  <a:lnTo>
                    <a:pt x="0" y="282368"/>
                  </a:lnTo>
                  <a:lnTo>
                    <a:pt x="2653" y="324935"/>
                  </a:lnTo>
                  <a:lnTo>
                    <a:pt x="11842" y="366601"/>
                  </a:lnTo>
                  <a:lnTo>
                    <a:pt x="27578" y="406553"/>
                  </a:lnTo>
                  <a:lnTo>
                    <a:pt x="49873" y="443981"/>
                  </a:lnTo>
                  <a:lnTo>
                    <a:pt x="78739" y="478075"/>
                  </a:lnTo>
                  <a:lnTo>
                    <a:pt x="112833" y="506942"/>
                  </a:lnTo>
                  <a:lnTo>
                    <a:pt x="150262" y="529237"/>
                  </a:lnTo>
                  <a:lnTo>
                    <a:pt x="190214" y="544973"/>
                  </a:lnTo>
                  <a:lnTo>
                    <a:pt x="231879" y="554161"/>
                  </a:lnTo>
                  <a:lnTo>
                    <a:pt x="274446" y="556815"/>
                  </a:lnTo>
                  <a:lnTo>
                    <a:pt x="317105" y="552946"/>
                  </a:lnTo>
                  <a:lnTo>
                    <a:pt x="359045" y="542567"/>
                  </a:lnTo>
                  <a:lnTo>
                    <a:pt x="399454" y="525689"/>
                  </a:lnTo>
                  <a:lnTo>
                    <a:pt x="437523" y="502325"/>
                  </a:lnTo>
                  <a:lnTo>
                    <a:pt x="472439" y="472487"/>
                  </a:lnTo>
                  <a:lnTo>
                    <a:pt x="502308" y="437570"/>
                  </a:lnTo>
                  <a:lnTo>
                    <a:pt x="525690" y="399502"/>
                  </a:lnTo>
                  <a:lnTo>
                    <a:pt x="542575" y="359092"/>
                  </a:lnTo>
                  <a:lnTo>
                    <a:pt x="552953" y="317153"/>
                  </a:lnTo>
                  <a:lnTo>
                    <a:pt x="556815" y="274494"/>
                  </a:lnTo>
                  <a:lnTo>
                    <a:pt x="554150" y="231927"/>
                  </a:lnTo>
                  <a:lnTo>
                    <a:pt x="544949" y="190262"/>
                  </a:lnTo>
                  <a:lnTo>
                    <a:pt x="529201" y="150309"/>
                  </a:lnTo>
                  <a:lnTo>
                    <a:pt x="506898" y="112881"/>
                  </a:lnTo>
                  <a:lnTo>
                    <a:pt x="478027" y="78787"/>
                  </a:lnTo>
                  <a:lnTo>
                    <a:pt x="443934" y="49917"/>
                  </a:lnTo>
                  <a:lnTo>
                    <a:pt x="406505" y="27613"/>
                  </a:lnTo>
                  <a:lnTo>
                    <a:pt x="366553" y="11866"/>
                  </a:lnTo>
                  <a:lnTo>
                    <a:pt x="324888" y="2664"/>
                  </a:lnTo>
                  <a:lnTo>
                    <a:pt x="282321" y="0"/>
                  </a:lnTo>
                  <a:close/>
                </a:path>
              </a:pathLst>
            </a:custGeom>
            <a:solidFill>
              <a:srgbClr val="25AAE1"/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73" name="Рисунок 7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2086" y="4496556"/>
              <a:ext cx="529205" cy="517617"/>
            </a:xfrm>
            <a:prstGeom prst="rect">
              <a:avLst/>
            </a:prstGeom>
          </p:spPr>
        </p:pic>
      </p:grpSp>
      <p:sp>
        <p:nvSpPr>
          <p:cNvPr id="115" name="Прямоугольник 114"/>
          <p:cNvSpPr/>
          <p:nvPr/>
        </p:nvSpPr>
        <p:spPr>
          <a:xfrm>
            <a:off x="252169" y="319983"/>
            <a:ext cx="8639662" cy="553998"/>
          </a:xfrm>
          <a:prstGeom prst="rect">
            <a:avLst/>
          </a:prstGeo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ПРИНЦИПЫ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  <a:latin typeface="Arial" pitchFamily="34" charset="0"/>
                <a:cs typeface="Arial" pitchFamily="34" charset="0"/>
              </a:rPr>
              <a:t>РАБОТЫ</a:t>
            </a:r>
            <a:endParaRPr lang="ru-RU" sz="3000" dirty="0">
              <a:ln>
                <a:solidFill>
                  <a:srgbClr val="2F5597"/>
                </a:solidFill>
              </a:ln>
              <a:solidFill>
                <a:srgbClr val="2F5597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7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3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45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65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85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5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250"/>
                            </p:stCondLst>
                            <p:childTnLst>
                              <p:par>
                                <p:cTn id="9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45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65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9" grpId="0"/>
      <p:bldP spid="30" grpId="0"/>
      <p:bldP spid="31" grpId="0"/>
      <p:bldP spid="55" grpId="0" animBg="1"/>
      <p:bldP spid="56" grpId="0" animBg="1"/>
      <p:bldP spid="57" grpId="0" animBg="1"/>
      <p:bldP spid="58" grpId="0" animBg="1"/>
      <p:bldP spid="59" grpId="0" animBg="1"/>
      <p:bldP spid="63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9631" y="452161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1E2086F3-4F50-48A2-8D99-BA5A2F95B7DA}"/>
              </a:ext>
            </a:extLst>
          </p:cNvPr>
          <p:cNvSpPr txBox="1">
            <a:spLocks/>
          </p:cNvSpPr>
          <p:nvPr/>
        </p:nvSpPr>
        <p:spPr>
          <a:xfrm>
            <a:off x="232558" y="260648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</a:rPr>
              <a:t>ЭТАПЫ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</a:rPr>
              <a:t>РАБОТЫ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</a:rPr>
              <a:t>НАД ПРОЕКТОМ</a:t>
            </a:r>
            <a:endParaRPr lang="ru-RU" sz="3000" dirty="0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11" name="圆角矩形 22">
            <a:extLst>
              <a:ext uri="{FF2B5EF4-FFF2-40B4-BE49-F238E27FC236}">
                <a16:creationId xmlns:a16="http://schemas.microsoft.com/office/drawing/2014/main" xmlns="" id="{4DE3E8E4-9C3B-514C-BD0A-68A7FB07D51B}"/>
              </a:ext>
            </a:extLst>
          </p:cNvPr>
          <p:cNvSpPr/>
          <p:nvPr/>
        </p:nvSpPr>
        <p:spPr>
          <a:xfrm>
            <a:off x="628567" y="2721981"/>
            <a:ext cx="2448272" cy="3141148"/>
          </a:xfrm>
          <a:prstGeom prst="roundRect">
            <a:avLst/>
          </a:prstGeom>
          <a:noFill/>
          <a:ln w="127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组合 23">
            <a:extLst>
              <a:ext uri="{FF2B5EF4-FFF2-40B4-BE49-F238E27FC236}">
                <a16:creationId xmlns:a16="http://schemas.microsoft.com/office/drawing/2014/main" xmlns="" id="{6699E713-E23E-B64F-B5FD-812A2D06346E}"/>
              </a:ext>
            </a:extLst>
          </p:cNvPr>
          <p:cNvGrpSpPr/>
          <p:nvPr/>
        </p:nvGrpSpPr>
        <p:grpSpPr>
          <a:xfrm>
            <a:off x="1072191" y="1437886"/>
            <a:ext cx="1663059" cy="167859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24">
              <a:extLst>
                <a:ext uri="{FF2B5EF4-FFF2-40B4-BE49-F238E27FC236}">
                  <a16:creationId xmlns:a16="http://schemas.microsoft.com/office/drawing/2014/main" xmlns="" id="{A0518D25-F212-FD4E-940B-2E9796FECEB5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椭圆 25">
              <a:extLst>
                <a:ext uri="{FF2B5EF4-FFF2-40B4-BE49-F238E27FC236}">
                  <a16:creationId xmlns:a16="http://schemas.microsoft.com/office/drawing/2014/main" xmlns="" id="{DF49069E-ED4C-9C4A-9F46-B99461FB11CE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5" name="椭圆 26">
            <a:extLst>
              <a:ext uri="{FF2B5EF4-FFF2-40B4-BE49-F238E27FC236}">
                <a16:creationId xmlns:a16="http://schemas.microsoft.com/office/drawing/2014/main" xmlns="" id="{3B4C0B7B-1D3D-D14B-B9E4-CA2A8A489102}"/>
              </a:ext>
            </a:extLst>
          </p:cNvPr>
          <p:cNvSpPr/>
          <p:nvPr/>
        </p:nvSpPr>
        <p:spPr>
          <a:xfrm>
            <a:off x="2212420" y="2535326"/>
            <a:ext cx="373310" cy="37331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矩形 27">
            <a:extLst>
              <a:ext uri="{FF2B5EF4-FFF2-40B4-BE49-F238E27FC236}">
                <a16:creationId xmlns:a16="http://schemas.microsoft.com/office/drawing/2014/main" xmlns="" id="{98793B65-BB18-F744-834C-5C41EE7518D1}"/>
              </a:ext>
            </a:extLst>
          </p:cNvPr>
          <p:cNvSpPr/>
          <p:nvPr/>
        </p:nvSpPr>
        <p:spPr>
          <a:xfrm>
            <a:off x="1035294" y="2182294"/>
            <a:ext cx="1696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10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ОРГАНИЗАЦИОННЫЙ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(август 2021 г.)</a:t>
            </a:r>
            <a:endParaRPr kumimoji="0" lang="zh-CN" alt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28">
            <a:extLst>
              <a:ext uri="{FF2B5EF4-FFF2-40B4-BE49-F238E27FC236}">
                <a16:creationId xmlns:a16="http://schemas.microsoft.com/office/drawing/2014/main" xmlns="" id="{C2593FC3-E5DE-F44A-AB60-5E9589E67BF6}"/>
              </a:ext>
            </a:extLst>
          </p:cNvPr>
          <p:cNvSpPr/>
          <p:nvPr/>
        </p:nvSpPr>
        <p:spPr>
          <a:xfrm>
            <a:off x="3346387" y="2721979"/>
            <a:ext cx="2448272" cy="3141149"/>
          </a:xfrm>
          <a:prstGeom prst="roundRect">
            <a:avLst/>
          </a:prstGeom>
          <a:noFill/>
          <a:ln w="127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圆角矩形 29">
            <a:extLst>
              <a:ext uri="{FF2B5EF4-FFF2-40B4-BE49-F238E27FC236}">
                <a16:creationId xmlns:a16="http://schemas.microsoft.com/office/drawing/2014/main" xmlns="" id="{FBB85402-0CEC-DF42-A1B1-FB4A15836B6E}"/>
              </a:ext>
            </a:extLst>
          </p:cNvPr>
          <p:cNvSpPr/>
          <p:nvPr/>
        </p:nvSpPr>
        <p:spPr>
          <a:xfrm>
            <a:off x="6080526" y="2721979"/>
            <a:ext cx="2448272" cy="3141150"/>
          </a:xfrm>
          <a:prstGeom prst="roundRect">
            <a:avLst/>
          </a:prstGeom>
          <a:noFill/>
          <a:ln w="127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AE7CCB6-89C8-3B47-9DA4-E7638FAE8D70}"/>
              </a:ext>
            </a:extLst>
          </p:cNvPr>
          <p:cNvSpPr txBox="1"/>
          <p:nvPr/>
        </p:nvSpPr>
        <p:spPr>
          <a:xfrm>
            <a:off x="892717" y="3247028"/>
            <a:ext cx="1944216" cy="26161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0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обозначение актуальности и выбор темы проекта, постановка цели и задач. Подбор и изучение литературы и интернет-источников по теме проекта, составление перспективного плана. Принятие решения по реализации проекта на ШМО учителей начальных классов и педагогическом совете школы. Ознакомление родителей обучающихся с участием в предстоящем </a:t>
            </a:r>
            <a:r>
              <a:rPr lang="ru-RU" sz="1000" dirty="0" smtClean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проекте.</a:t>
            </a:r>
            <a:endParaRPr lang="ru-RU" sz="10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itchFamily="18" charset="0"/>
            </a:endParaRPr>
          </a:p>
          <a:p>
            <a:endParaRPr lang="ru-RU" sz="10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组合 23">
            <a:extLst>
              <a:ext uri="{FF2B5EF4-FFF2-40B4-BE49-F238E27FC236}">
                <a16:creationId xmlns:a16="http://schemas.microsoft.com/office/drawing/2014/main" xmlns="" id="{90ECE7B6-AD03-8140-9ADA-602E5A3CDEBF}"/>
              </a:ext>
            </a:extLst>
          </p:cNvPr>
          <p:cNvGrpSpPr/>
          <p:nvPr/>
        </p:nvGrpSpPr>
        <p:grpSpPr>
          <a:xfrm>
            <a:off x="3786379" y="1474522"/>
            <a:ext cx="1663059" cy="167859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4">
              <a:extLst>
                <a:ext uri="{FF2B5EF4-FFF2-40B4-BE49-F238E27FC236}">
                  <a16:creationId xmlns:a16="http://schemas.microsoft.com/office/drawing/2014/main" xmlns="" id="{FE98EE20-0E75-1B4C-81EB-6A1881685886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椭圆 25">
              <a:extLst>
                <a:ext uri="{FF2B5EF4-FFF2-40B4-BE49-F238E27FC236}">
                  <a16:creationId xmlns:a16="http://schemas.microsoft.com/office/drawing/2014/main" xmlns="" id="{4BC75441-A928-9A47-BC7D-A3EE840B2755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3" name="矩形 38">
            <a:extLst>
              <a:ext uri="{FF2B5EF4-FFF2-40B4-BE49-F238E27FC236}">
                <a16:creationId xmlns:a16="http://schemas.microsoft.com/office/drawing/2014/main" xmlns="" id="{38095FF1-9364-5E49-A75A-41035A8B9A79}"/>
              </a:ext>
            </a:extLst>
          </p:cNvPr>
          <p:cNvSpPr/>
          <p:nvPr/>
        </p:nvSpPr>
        <p:spPr>
          <a:xfrm>
            <a:off x="3880366" y="2105350"/>
            <a:ext cx="14750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ОСНОВНОЙ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10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(сентябрь 2021 г. –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10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апрель 2022 г.)</a:t>
            </a:r>
            <a:endParaRPr kumimoji="0" lang="zh-CN" alt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36">
            <a:extLst>
              <a:ext uri="{FF2B5EF4-FFF2-40B4-BE49-F238E27FC236}">
                <a16:creationId xmlns:a16="http://schemas.microsoft.com/office/drawing/2014/main" xmlns="" id="{7FD074D1-9531-1349-A346-0ECB9BCFB9CA}"/>
              </a:ext>
            </a:extLst>
          </p:cNvPr>
          <p:cNvSpPr/>
          <p:nvPr/>
        </p:nvSpPr>
        <p:spPr>
          <a:xfrm>
            <a:off x="5004047" y="2535326"/>
            <a:ext cx="373310" cy="37331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5" name="组合 23">
            <a:extLst>
              <a:ext uri="{FF2B5EF4-FFF2-40B4-BE49-F238E27FC236}">
                <a16:creationId xmlns:a16="http://schemas.microsoft.com/office/drawing/2014/main" xmlns="" id="{24549DA8-7190-9149-81D0-D8B8B195A086}"/>
              </a:ext>
            </a:extLst>
          </p:cNvPr>
          <p:cNvGrpSpPr/>
          <p:nvPr/>
        </p:nvGrpSpPr>
        <p:grpSpPr>
          <a:xfrm>
            <a:off x="6539491" y="1437886"/>
            <a:ext cx="1663059" cy="167859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4">
              <a:extLst>
                <a:ext uri="{FF2B5EF4-FFF2-40B4-BE49-F238E27FC236}">
                  <a16:creationId xmlns:a16="http://schemas.microsoft.com/office/drawing/2014/main" xmlns="" id="{054050B5-FC09-7744-A029-A05B0B920751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椭圆 25">
              <a:extLst>
                <a:ext uri="{FF2B5EF4-FFF2-40B4-BE49-F238E27FC236}">
                  <a16:creationId xmlns:a16="http://schemas.microsoft.com/office/drawing/2014/main" xmlns="" id="{ADE95F1E-8806-AC45-A143-A860AF59444F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8" name="椭圆 37">
            <a:extLst>
              <a:ext uri="{FF2B5EF4-FFF2-40B4-BE49-F238E27FC236}">
                <a16:creationId xmlns:a16="http://schemas.microsoft.com/office/drawing/2014/main" xmlns="" id="{C6682A5A-95E4-8A47-9E43-4505C6FA9E3E}"/>
              </a:ext>
            </a:extLst>
          </p:cNvPr>
          <p:cNvSpPr/>
          <p:nvPr/>
        </p:nvSpPr>
        <p:spPr>
          <a:xfrm>
            <a:off x="7740351" y="2535326"/>
            <a:ext cx="373310" cy="37331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矩形 39">
            <a:extLst>
              <a:ext uri="{FF2B5EF4-FFF2-40B4-BE49-F238E27FC236}">
                <a16:creationId xmlns:a16="http://schemas.microsoft.com/office/drawing/2014/main" xmlns="" id="{7B640090-BB8E-E442-BB9E-A16BCAA88A09}"/>
              </a:ext>
            </a:extLst>
          </p:cNvPr>
          <p:cNvSpPr/>
          <p:nvPr/>
        </p:nvSpPr>
        <p:spPr>
          <a:xfrm>
            <a:off x="6588577" y="2135216"/>
            <a:ext cx="15776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ЗАКЛЮЧИТЕЛЬНЫЙ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zh-CN" sz="10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(май 2022 г.)</a:t>
            </a:r>
            <a:endParaRPr kumimoji="0" lang="zh-CN" altLang="en-US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C78AEE5-9E27-7C45-8EA5-153590FC59A8}"/>
              </a:ext>
            </a:extLst>
          </p:cNvPr>
          <p:cNvSpPr txBox="1"/>
          <p:nvPr/>
        </p:nvSpPr>
        <p:spPr>
          <a:xfrm>
            <a:off x="6332219" y="3247028"/>
            <a:ext cx="1944216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2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подведение итогов работы над проектом. Фольклорный праздник </a:t>
            </a:r>
            <a:endParaRPr lang="ru-RU" sz="1200" dirty="0" smtClean="0">
              <a:latin typeface="Microsoft YaHei" panose="020B0503020204020204" pitchFamily="34" charset="-122"/>
              <a:ea typeface="Microsoft YaHei" panose="020B0503020204020204" pitchFamily="34" charset="-122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«</a:t>
            </a:r>
            <a:r>
              <a:rPr lang="ru-RU" sz="12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Я люблю тебя, Россия!»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32558" y="1052736"/>
            <a:ext cx="8586954" cy="130239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C78AEE5-9E27-7C45-8EA5-153590FC59A8}"/>
              </a:ext>
            </a:extLst>
          </p:cNvPr>
          <p:cNvSpPr txBox="1"/>
          <p:nvPr/>
        </p:nvSpPr>
        <p:spPr>
          <a:xfrm>
            <a:off x="3563888" y="3247028"/>
            <a:ext cx="2026129" cy="2923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ru-RU" sz="10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организация и осуществление образовательной деятельности. Уроки литературного и внеклассного чтения, окружающего </a:t>
            </a:r>
            <a:r>
              <a:rPr lang="ru-RU" sz="1000" dirty="0" smtClean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мира</a:t>
            </a:r>
            <a:r>
              <a:rPr lang="ru-RU" sz="10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, ОРКСЭ, изобразительного искусства, музыки. Внеклассные мероприятия, библиотечные уроки, видео-уроки, музейные уроки. Посещение театров, </a:t>
            </a:r>
            <a:r>
              <a:rPr lang="ru-RU" sz="1000" dirty="0" smtClean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выставок. </a:t>
            </a:r>
            <a:r>
              <a:rPr lang="ru-RU" sz="10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Творческие проекты, художественное творчество. Участие в культурно-массовых мероприятиях школы и города. </a:t>
            </a:r>
            <a:r>
              <a:rPr lang="ru-RU" sz="1000" dirty="0" smtClean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     Экскурсии</a:t>
            </a:r>
            <a:r>
              <a:rPr lang="ru-RU" sz="10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itchFamily="18" charset="0"/>
              </a:rPr>
              <a:t>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8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/>
      <p:bldP spid="17" grpId="0" animBg="1"/>
      <p:bldP spid="18" grpId="0" animBg="1"/>
      <p:bldP spid="19" grpId="0"/>
      <p:bldP spid="23" grpId="0"/>
      <p:bldP spid="24" grpId="0" animBg="1"/>
      <p:bldP spid="28" grpId="0" animBg="1"/>
      <p:bldP spid="29" grpId="0"/>
      <p:bldP spid="30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1E2086F3-4F50-48A2-8D99-BA5A2F95B7DA}"/>
              </a:ext>
            </a:extLst>
          </p:cNvPr>
          <p:cNvSpPr txBox="1">
            <a:spLocks/>
          </p:cNvSpPr>
          <p:nvPr/>
        </p:nvSpPr>
        <p:spPr>
          <a:xfrm>
            <a:off x="232558" y="260648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</a:rPr>
              <a:t>СОДЕРЖАНИЕ ПРОЕКТА</a:t>
            </a:r>
            <a:endParaRPr lang="ru-RU" sz="3000" dirty="0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32558" y="1052736"/>
            <a:ext cx="8586954" cy="130239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44994" y="447506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34" name="Схема 33">
            <a:extLst>
              <a:ext uri="{FF2B5EF4-FFF2-40B4-BE49-F238E27FC236}">
                <a16:creationId xmlns:a16="http://schemas.microsoft.com/office/drawing/2014/main" xmlns="" id="{E4A18E8F-2C39-A14B-910D-2717BD2A7E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648232"/>
              </p:ext>
            </p:extLst>
          </p:nvPr>
        </p:nvGraphicFramePr>
        <p:xfrm>
          <a:off x="431924" y="1674055"/>
          <a:ext cx="7706242" cy="4205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" name="Скругленный прямоугольник 34"/>
          <p:cNvSpPr/>
          <p:nvPr/>
        </p:nvSpPr>
        <p:spPr>
          <a:xfrm>
            <a:off x="8067678" y="1916832"/>
            <a:ext cx="868003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6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часов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067678" y="2981068"/>
            <a:ext cx="868003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10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часов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067678" y="3983075"/>
            <a:ext cx="868003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10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часов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8047990" y="5116463"/>
            <a:ext cx="868003" cy="578329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8</a:t>
            </a: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часов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67544" y="1249917"/>
            <a:ext cx="2736304" cy="366930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Название раздела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09390" y="1249917"/>
            <a:ext cx="2160240" cy="366930"/>
          </a:xfrm>
          <a:prstGeom prst="roundRect">
            <a:avLst/>
          </a:prstGeom>
          <a:solidFill>
            <a:srgbClr val="25AA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Формы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работы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65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628"/>
            <a:ext cx="9144000" cy="1452372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32558" y="1464462"/>
            <a:ext cx="8586954" cy="188468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2628" y="162197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  повышение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общей культуры и духовности младших школьников, приобщение к культурному наследию народов России и Мордовии, развитие творческой активности, обогащение кругозора;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1E2086F3-4F50-48A2-8D99-BA5A2F95B7DA}"/>
              </a:ext>
            </a:extLst>
          </p:cNvPr>
          <p:cNvSpPr txBox="1">
            <a:spLocks/>
          </p:cNvSpPr>
          <p:nvPr/>
        </p:nvSpPr>
        <p:spPr>
          <a:xfrm>
            <a:off x="232558" y="260648"/>
            <a:ext cx="7124700" cy="5809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3000" dirty="0" smtClean="0">
                <a:ln>
                  <a:solidFill>
                    <a:srgbClr val="2F5597"/>
                  </a:solidFill>
                </a:ln>
                <a:solidFill>
                  <a:srgbClr val="2F5597"/>
                </a:solidFill>
              </a:rPr>
              <a:t>ПЛАНИРУЕМЫЕ РЕЗУЛЬТАТЫ</a:t>
            </a:r>
            <a:endParaRPr lang="ru-RU" sz="3000" dirty="0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2558" y="1052736"/>
            <a:ext cx="8586954" cy="130239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2F5597"/>
                </a:solidFill>
              </a:ln>
              <a:solidFill>
                <a:srgbClr val="2F5597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2558" y="3645024"/>
            <a:ext cx="8586954" cy="206314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2558" y="3645024"/>
            <a:ext cx="858695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2)    создание методической копилки по итогам реализации проекта: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- разработка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КИМов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диагностик по изучению уровня нравственной культуры младших школьников;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-   создание виртуального музея «Народная культура».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446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2236</TotalTime>
  <Words>675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GS</dc:creator>
  <cp:lastModifiedBy>учитель</cp:lastModifiedBy>
  <cp:revision>234</cp:revision>
  <dcterms:created xsi:type="dcterms:W3CDTF">2019-03-11T08:15:49Z</dcterms:created>
  <dcterms:modified xsi:type="dcterms:W3CDTF">2021-11-10T12:29:15Z</dcterms:modified>
</cp:coreProperties>
</file>