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65" r:id="rId4"/>
    <p:sldId id="267" r:id="rId5"/>
    <p:sldId id="258" r:id="rId6"/>
    <p:sldId id="283" r:id="rId7"/>
    <p:sldId id="259" r:id="rId8"/>
    <p:sldId id="266" r:id="rId9"/>
    <p:sldId id="281" r:id="rId10"/>
    <p:sldId id="268" r:id="rId11"/>
    <p:sldId id="272" r:id="rId12"/>
    <p:sldId id="275" r:id="rId13"/>
    <p:sldId id="269" r:id="rId14"/>
    <p:sldId id="278" r:id="rId15"/>
    <p:sldId id="276" r:id="rId16"/>
    <p:sldId id="277" r:id="rId17"/>
    <p:sldId id="280" r:id="rId18"/>
    <p:sldId id="279" r:id="rId19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7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tx1"/>
                </a:solidFill>
                <a:latin typeface="ProximaNova"/>
              </a:rPr>
              <a:t>Профессиональная подготовка педагогов</a:t>
            </a:r>
            <a:endParaRPr lang="ru-RU" sz="1200" b="1" dirty="0">
              <a:solidFill>
                <a:schemeClr val="tx1"/>
              </a:solidFill>
              <a:latin typeface="ProximaNova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5686686690011075E-2"/>
          <c:y val="0.27726117135010842"/>
          <c:w val="0.9283149458992932"/>
          <c:h val="0.4830876144522926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педагогов школы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206526540648519E-2"/>
                  <c:y val="-3.722620783655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D47-4BC4-B3D0-13D0AF5E284C}"/>
                </c:ext>
              </c:extLst>
            </c:dLbl>
            <c:dLbl>
              <c:idx val="1"/>
              <c:layout>
                <c:manualLayout>
                  <c:x val="2.206526540648519E-2"/>
                  <c:y val="-2.6058345485589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D47-4BC4-B3D0-13D0AF5E284C}"/>
                </c:ext>
              </c:extLst>
            </c:dLbl>
            <c:dLbl>
              <c:idx val="2"/>
              <c:layout>
                <c:manualLayout>
                  <c:x val="1.6548949054863892E-2"/>
                  <c:y val="-3.35035870529007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D47-4BC4-B3D0-13D0AF5E28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ProximaNova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0.26</c:v>
                </c:pt>
                <c:pt idx="1">
                  <c:v>0.38</c:v>
                </c:pt>
                <c:pt idx="2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47-4BC4-B3D0-13D0AF5E28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64785104"/>
        <c:axId val="1564789680"/>
        <c:axId val="0"/>
      </c:bar3DChart>
      <c:catAx>
        <c:axId val="1564785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Nova"/>
                <a:ea typeface="+mn-ea"/>
                <a:cs typeface="+mn-cs"/>
              </a:defRPr>
            </a:pPr>
            <a:endParaRPr lang="ru-RU"/>
          </a:p>
        </c:txPr>
        <c:crossAx val="1564789680"/>
        <c:crosses val="autoZero"/>
        <c:auto val="1"/>
        <c:lblAlgn val="ctr"/>
        <c:lblOffset val="100"/>
        <c:noMultiLvlLbl val="0"/>
      </c:catAx>
      <c:valAx>
        <c:axId val="1564789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4785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ProximaNova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6.7287789478229706E-3"/>
                  <c:y val="-9.374999999999999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D45-42A7-B501-0F24AAD48F33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D45-42A7-B501-0F24AAD48F33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3D45-42A7-B501-0F24AAD48F33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3D45-42A7-B501-0F24AAD48F33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3D45-42A7-B501-0F24AAD48F33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3D45-42A7-B501-0F24AAD48F33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3D45-42A7-B501-0F24AAD48F33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3D45-42A7-B501-0F24AAD48F33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3D45-42A7-B501-0F24AAD48F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филология</c:v>
                </c:pt>
                <c:pt idx="1">
                  <c:v>психология</c:v>
                </c:pt>
                <c:pt idx="2">
                  <c:v>здоровый образ жизни </c:v>
                </c:pt>
                <c:pt idx="3">
                  <c:v>искусство</c:v>
                </c:pt>
                <c:pt idx="4">
                  <c:v>техническое творчество, моделирование</c:v>
                </c:pt>
                <c:pt idx="5">
                  <c:v>математика</c:v>
                </c:pt>
                <c:pt idx="6">
                  <c:v>социология</c:v>
                </c:pt>
                <c:pt idx="7">
                  <c:v>спорт</c:v>
                </c:pt>
                <c:pt idx="8">
                  <c:v>культура</c:v>
                </c:pt>
              </c:strCache>
            </c:strRef>
          </c:cat>
          <c:val>
            <c:numRef>
              <c:f>Лист1!$B$2:$B$10</c:f>
              <c:numCache>
                <c:formatCode>0%</c:formatCode>
                <c:ptCount val="9"/>
                <c:pt idx="0">
                  <c:v>0.08</c:v>
                </c:pt>
                <c:pt idx="1">
                  <c:v>0.17</c:v>
                </c:pt>
                <c:pt idx="2">
                  <c:v>0.25</c:v>
                </c:pt>
                <c:pt idx="3">
                  <c:v>0.05</c:v>
                </c:pt>
                <c:pt idx="4">
                  <c:v>0.09</c:v>
                </c:pt>
                <c:pt idx="5">
                  <c:v>0.11</c:v>
                </c:pt>
                <c:pt idx="6">
                  <c:v>0.05</c:v>
                </c:pt>
                <c:pt idx="7">
                  <c:v>0.17</c:v>
                </c:pt>
                <c:pt idx="8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D45-42A7-B501-0F24AAD48F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8795976"/>
        <c:axId val="438797288"/>
        <c:axId val="0"/>
      </c:bar3DChart>
      <c:catAx>
        <c:axId val="438795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38797288"/>
        <c:crosses val="autoZero"/>
        <c:auto val="1"/>
        <c:lblAlgn val="ctr"/>
        <c:lblOffset val="100"/>
        <c:noMultiLvlLbl val="0"/>
      </c:catAx>
      <c:valAx>
        <c:axId val="438797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8795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6.7287789478229706E-3"/>
                  <c:y val="-9.374999999999999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D45-42A7-B501-0F24AAD48F33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D45-42A7-B501-0F24AAD48F33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3D45-42A7-B501-0F24AAD48F33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3D45-42A7-B501-0F24AAD48F33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3D45-42A7-B501-0F24AAD48F33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3D45-42A7-B501-0F24AAD48F33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3D45-42A7-B501-0F24AAD48F33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3D45-42A7-B501-0F24AAD48F33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3D45-42A7-B501-0F24AAD48F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филология</c:v>
                </c:pt>
                <c:pt idx="1">
                  <c:v>психология</c:v>
                </c:pt>
                <c:pt idx="2">
                  <c:v>здоровый образ жизни </c:v>
                </c:pt>
                <c:pt idx="3">
                  <c:v>искусство</c:v>
                </c:pt>
                <c:pt idx="4">
                  <c:v>техническое творчество, моделирование</c:v>
                </c:pt>
                <c:pt idx="5">
                  <c:v>математика</c:v>
                </c:pt>
                <c:pt idx="6">
                  <c:v>социология</c:v>
                </c:pt>
                <c:pt idx="7">
                  <c:v>спорт</c:v>
                </c:pt>
                <c:pt idx="8">
                  <c:v>культура</c:v>
                </c:pt>
              </c:strCache>
            </c:strRef>
          </c:cat>
          <c:val>
            <c:numRef>
              <c:f>Лист1!$B$2:$B$10</c:f>
              <c:numCache>
                <c:formatCode>0%</c:formatCode>
                <c:ptCount val="9"/>
                <c:pt idx="0">
                  <c:v>0.08</c:v>
                </c:pt>
                <c:pt idx="1">
                  <c:v>0.17</c:v>
                </c:pt>
                <c:pt idx="2">
                  <c:v>0.25</c:v>
                </c:pt>
                <c:pt idx="3">
                  <c:v>0.05</c:v>
                </c:pt>
                <c:pt idx="4">
                  <c:v>0.09</c:v>
                </c:pt>
                <c:pt idx="5">
                  <c:v>0.11</c:v>
                </c:pt>
                <c:pt idx="6">
                  <c:v>0.05</c:v>
                </c:pt>
                <c:pt idx="7">
                  <c:v>0.17</c:v>
                </c:pt>
                <c:pt idx="8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D45-42A7-B501-0F24AAD48F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8795976"/>
        <c:axId val="438797288"/>
        <c:axId val="0"/>
      </c:bar3DChart>
      <c:catAx>
        <c:axId val="438795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38797288"/>
        <c:crosses val="autoZero"/>
        <c:auto val="1"/>
        <c:lblAlgn val="ctr"/>
        <c:lblOffset val="100"/>
        <c:noMultiLvlLbl val="0"/>
      </c:catAx>
      <c:valAx>
        <c:axId val="438797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8795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обучающихся МАОУ СОШ №16 в муниципальном этапе проектно-исследовательской конференции</a:t>
            </a:r>
            <a:endPara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10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F0-4F1B-A52F-56F8B29B0E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9938608"/>
        <c:axId val="1849940688"/>
        <c:axId val="0"/>
      </c:bar3DChart>
      <c:catAx>
        <c:axId val="184993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ProximaNova"/>
                <a:ea typeface="+mn-ea"/>
                <a:cs typeface="+mn-cs"/>
              </a:defRPr>
            </a:pPr>
            <a:endParaRPr lang="ru-RU"/>
          </a:p>
        </c:txPr>
        <c:crossAx val="1849940688"/>
        <c:crosses val="autoZero"/>
        <c:auto val="1"/>
        <c:lblAlgn val="ctr"/>
        <c:lblOffset val="100"/>
        <c:noMultiLvlLbl val="0"/>
      </c:catAx>
      <c:valAx>
        <c:axId val="18499406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849938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Результативность участия обучающихся МАОУ СОШ №16 в муниципальном этапе проектно-исследовательской конференции</a:t>
            </a:r>
            <a:endPara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layout>
        <c:manualLayout>
          <c:xMode val="edge"/>
          <c:yMode val="edge"/>
          <c:x val="0.12672692540481986"/>
          <c:y val="2.15749730312837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14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9FA-4E79-ACE3-052A729412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8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FA-4E79-ACE3-052A729412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9938608"/>
        <c:axId val="1849940688"/>
        <c:axId val="0"/>
      </c:bar3DChart>
      <c:catAx>
        <c:axId val="184993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ProximaNova"/>
                <a:ea typeface="+mn-ea"/>
                <a:cs typeface="+mn-cs"/>
              </a:defRPr>
            </a:pPr>
            <a:endParaRPr lang="ru-RU"/>
          </a:p>
        </c:txPr>
        <c:crossAx val="1849940688"/>
        <c:crosses val="autoZero"/>
        <c:auto val="1"/>
        <c:lblAlgn val="ctr"/>
        <c:lblOffset val="100"/>
        <c:noMultiLvlLbl val="0"/>
      </c:catAx>
      <c:valAx>
        <c:axId val="18499406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849938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58-322F-4AD5-9F0B-27C2DCEEC4C0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C47E-A439-4926-B5D5-EABDD5B6F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196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58-322F-4AD5-9F0B-27C2DCEEC4C0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C47E-A439-4926-B5D5-EABDD5B6F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292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58-322F-4AD5-9F0B-27C2DCEEC4C0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C47E-A439-4926-B5D5-EABDD5B6F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35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58-322F-4AD5-9F0B-27C2DCEEC4C0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C47E-A439-4926-B5D5-EABDD5B6F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894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58-322F-4AD5-9F0B-27C2DCEEC4C0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C47E-A439-4926-B5D5-EABDD5B6F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246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58-322F-4AD5-9F0B-27C2DCEEC4C0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C47E-A439-4926-B5D5-EABDD5B6F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859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58-322F-4AD5-9F0B-27C2DCEEC4C0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C47E-A439-4926-B5D5-EABDD5B6F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680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58-322F-4AD5-9F0B-27C2DCEEC4C0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C47E-A439-4926-B5D5-EABDD5B6F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909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58-322F-4AD5-9F0B-27C2DCEEC4C0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C47E-A439-4926-B5D5-EABDD5B6F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88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58-322F-4AD5-9F0B-27C2DCEEC4C0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C47E-A439-4926-B5D5-EABDD5B6F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237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58-322F-4AD5-9F0B-27C2DCEEC4C0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C47E-A439-4926-B5D5-EABDD5B6F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35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6A058-322F-4AD5-9F0B-27C2DCEEC4C0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3C47E-A439-4926-B5D5-EABDD5B6F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05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3.png"/><Relationship Id="rId7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.png"/><Relationship Id="rId7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chart" Target="../charts/chart2.xml"/><Relationship Id="rId9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emf"/><Relationship Id="rId5" Type="http://schemas.openxmlformats.org/officeDocument/2006/relationships/image" Target="../media/image43.png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1.svg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17" Type="http://schemas.openxmlformats.org/officeDocument/2006/relationships/image" Target="../media/image2.png"/><Relationship Id="rId2" Type="http://schemas.openxmlformats.org/officeDocument/2006/relationships/image" Target="../media/image5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8.png"/><Relationship Id="rId15" Type="http://schemas.openxmlformats.org/officeDocument/2006/relationships/image" Target="../media/image13.svg"/><Relationship Id="rId10" Type="http://schemas.openxmlformats.org/officeDocument/2006/relationships/image" Target="../media/image9.svg"/><Relationship Id="rId9" Type="http://schemas.openxmlformats.org/officeDocument/2006/relationships/image" Target="../media/image7.png"/><Relationship Id="rId4" Type="http://schemas.openxmlformats.org/officeDocument/2006/relationships/image" Target="../media/image3.svg"/><Relationship Id="rId1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3.png"/><Relationship Id="rId7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34216" y="2384277"/>
            <a:ext cx="19853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8" y="-76912"/>
            <a:ext cx="461986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33757" y="1402698"/>
            <a:ext cx="692583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МОДЕЛЬ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ОРГАНИЗАЦИИ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ПРОЕКТНО-ИССЛЕДОВАТЕЛЬСКОЙ ДЕЯТЕЛЬНОСТИ В ШКОЛЕ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В РАМКАХ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ФЕДЕРАЛЬНЫХ  ГОСУДАРСТВЕННЫХ ОБРАЗОВАТЕЛЬНЫХ СТАНДАРТОВ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9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786" y="4128482"/>
            <a:ext cx="4715744" cy="265260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16393" y="4623758"/>
            <a:ext cx="5842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Кнор</a:t>
            </a:r>
            <a:r>
              <a:rPr lang="ru-RU" dirty="0" smtClean="0"/>
              <a:t> Ольга Владимировна, директор МАОУ СОШ № 16, ГО Карпинск</a:t>
            </a:r>
          </a:p>
          <a:p>
            <a:r>
              <a:rPr lang="ru-RU" dirty="0" err="1" smtClean="0"/>
              <a:t>Зайдулина</a:t>
            </a:r>
            <a:r>
              <a:rPr lang="ru-RU" dirty="0" smtClean="0"/>
              <a:t> М.В., зам. директора по УВР МАОУ СОШ № 16, ГО Карпинск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03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762" y="205305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ОРГАНИЗАЦИЯ ПРОЕКТНОЙ ДЕЯТЕЛЬНОСТИ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НА УРОВНЕ ОСНОВНОГО ОБЩЕГО ОБРАЗОВАНИЯ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48" y="4082300"/>
            <a:ext cx="4715744" cy="26526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62" y="1273709"/>
            <a:ext cx="3051772" cy="22888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499" y="1288001"/>
            <a:ext cx="3134734" cy="22888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62" y="4082300"/>
            <a:ext cx="3206436" cy="21888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533" y="1273709"/>
            <a:ext cx="3132965" cy="22785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173" y="4092573"/>
            <a:ext cx="3003252" cy="21785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9425" y="4092573"/>
            <a:ext cx="3210807" cy="213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2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811" y="4003430"/>
            <a:ext cx="4715744" cy="26526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762" y="273672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РЕЗУЛЬТАТЫ ВНЕДРЕНИЯ МОДЕЛИ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ОРГАНИЗАЦИИ ПРОЕКТНОЙ ДЕЯТЕЛЬНОСТИ в МАОУ СОШ №16 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080291"/>
              </p:ext>
            </p:extLst>
          </p:nvPr>
        </p:nvGraphicFramePr>
        <p:xfrm>
          <a:off x="2898164" y="2831477"/>
          <a:ext cx="6604000" cy="171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7816">
                  <a:extLst>
                    <a:ext uri="{9D8B030D-6E8A-4147-A177-3AD203B41FA5}">
                      <a16:colId xmlns:a16="http://schemas.microsoft.com/office/drawing/2014/main" val="1251675628"/>
                    </a:ext>
                  </a:extLst>
                </a:gridCol>
                <a:gridCol w="1102179">
                  <a:extLst>
                    <a:ext uri="{9D8B030D-6E8A-4147-A177-3AD203B41FA5}">
                      <a16:colId xmlns:a16="http://schemas.microsoft.com/office/drawing/2014/main" val="3458607126"/>
                    </a:ext>
                  </a:extLst>
                </a:gridCol>
                <a:gridCol w="1575707">
                  <a:extLst>
                    <a:ext uri="{9D8B030D-6E8A-4147-A177-3AD203B41FA5}">
                      <a16:colId xmlns:a16="http://schemas.microsoft.com/office/drawing/2014/main" val="987941386"/>
                    </a:ext>
                  </a:extLst>
                </a:gridCol>
                <a:gridCol w="1183822">
                  <a:extLst>
                    <a:ext uri="{9D8B030D-6E8A-4147-A177-3AD203B41FA5}">
                      <a16:colId xmlns:a16="http://schemas.microsoft.com/office/drawing/2014/main" val="3106050090"/>
                    </a:ext>
                  </a:extLst>
                </a:gridCol>
                <a:gridCol w="1074476">
                  <a:extLst>
                    <a:ext uri="{9D8B030D-6E8A-4147-A177-3AD203B41FA5}">
                      <a16:colId xmlns:a16="http://schemas.microsoft.com/office/drawing/2014/main" val="40081682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Название конкурса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Год проведения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уровень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Количество победителей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Количество призеров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608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Будь здоров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муниципальный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717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Будь здоров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региональный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794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Будь здоров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муниципальный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20168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252955"/>
              </p:ext>
            </p:extLst>
          </p:nvPr>
        </p:nvGraphicFramePr>
        <p:xfrm>
          <a:off x="383932" y="4789298"/>
          <a:ext cx="6604000" cy="149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7816">
                  <a:extLst>
                    <a:ext uri="{9D8B030D-6E8A-4147-A177-3AD203B41FA5}">
                      <a16:colId xmlns:a16="http://schemas.microsoft.com/office/drawing/2014/main" val="1251675628"/>
                    </a:ext>
                  </a:extLst>
                </a:gridCol>
                <a:gridCol w="1102179">
                  <a:extLst>
                    <a:ext uri="{9D8B030D-6E8A-4147-A177-3AD203B41FA5}">
                      <a16:colId xmlns:a16="http://schemas.microsoft.com/office/drawing/2014/main" val="3458607126"/>
                    </a:ext>
                  </a:extLst>
                </a:gridCol>
                <a:gridCol w="1575707">
                  <a:extLst>
                    <a:ext uri="{9D8B030D-6E8A-4147-A177-3AD203B41FA5}">
                      <a16:colId xmlns:a16="http://schemas.microsoft.com/office/drawing/2014/main" val="987941386"/>
                    </a:ext>
                  </a:extLst>
                </a:gridCol>
                <a:gridCol w="1183822">
                  <a:extLst>
                    <a:ext uri="{9D8B030D-6E8A-4147-A177-3AD203B41FA5}">
                      <a16:colId xmlns:a16="http://schemas.microsoft.com/office/drawing/2014/main" val="3106050090"/>
                    </a:ext>
                  </a:extLst>
                </a:gridCol>
                <a:gridCol w="1074476">
                  <a:extLst>
                    <a:ext uri="{9D8B030D-6E8A-4147-A177-3AD203B41FA5}">
                      <a16:colId xmlns:a16="http://schemas.microsoft.com/office/drawing/2014/main" val="4008168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Название конкурса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Год проведения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уровень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Количество победителей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Количество призеров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608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Помните! Через века,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через года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муниципальный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717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Помните! Через века,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через года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муниципальный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20168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932" y="1115337"/>
            <a:ext cx="6645216" cy="14753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44" y="2831477"/>
            <a:ext cx="2759719" cy="18374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/>
          <a:srcRect r="8712"/>
          <a:stretch/>
        </p:blipFill>
        <p:spPr>
          <a:xfrm>
            <a:off x="7052459" y="1013524"/>
            <a:ext cx="2647096" cy="181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6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762" y="273672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РЕЗУЛЬТАТЫ ВНЕДРЕНИЯ МОДЕЛИ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ОРГАНИЗАЦИИ ПРОЕКТНОЙ ДЕЯТЕЛЬНОСТИ в МАОУ СОШ №16 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947968"/>
              </p:ext>
            </p:extLst>
          </p:nvPr>
        </p:nvGraphicFramePr>
        <p:xfrm>
          <a:off x="463062" y="1008260"/>
          <a:ext cx="6897270" cy="1462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281">
                  <a:extLst>
                    <a:ext uri="{9D8B030D-6E8A-4147-A177-3AD203B41FA5}">
                      <a16:colId xmlns:a16="http://schemas.microsoft.com/office/drawing/2014/main" val="1251675628"/>
                    </a:ext>
                  </a:extLst>
                </a:gridCol>
                <a:gridCol w="1272984">
                  <a:extLst>
                    <a:ext uri="{9D8B030D-6E8A-4147-A177-3AD203B41FA5}">
                      <a16:colId xmlns:a16="http://schemas.microsoft.com/office/drawing/2014/main" val="3458607126"/>
                    </a:ext>
                  </a:extLst>
                </a:gridCol>
                <a:gridCol w="1575707">
                  <a:extLst>
                    <a:ext uri="{9D8B030D-6E8A-4147-A177-3AD203B41FA5}">
                      <a16:colId xmlns:a16="http://schemas.microsoft.com/office/drawing/2014/main" val="987941386"/>
                    </a:ext>
                  </a:extLst>
                </a:gridCol>
                <a:gridCol w="1183822">
                  <a:extLst>
                    <a:ext uri="{9D8B030D-6E8A-4147-A177-3AD203B41FA5}">
                      <a16:colId xmlns:a16="http://schemas.microsoft.com/office/drawing/2014/main" val="3106050090"/>
                    </a:ext>
                  </a:extLst>
                </a:gridCol>
                <a:gridCol w="1074476">
                  <a:extLst>
                    <a:ext uri="{9D8B030D-6E8A-4147-A177-3AD203B41FA5}">
                      <a16:colId xmlns:a16="http://schemas.microsoft.com/office/drawing/2014/main" val="4008168243"/>
                    </a:ext>
                  </a:extLst>
                </a:gridCol>
              </a:tblGrid>
              <a:tr h="51779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Название конкурса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Год проведения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уровень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Количество победителей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Количество призеров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608524"/>
                  </a:ext>
                </a:extLst>
              </a:tr>
              <a:tr h="368952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Конкурс научно-исследовательских работ «Родина у нас одна»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региональный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717232"/>
                  </a:ext>
                </a:extLst>
              </a:tr>
              <a:tr h="571117"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региональный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20168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99220"/>
              </p:ext>
            </p:extLst>
          </p:nvPr>
        </p:nvGraphicFramePr>
        <p:xfrm>
          <a:off x="2838869" y="2829560"/>
          <a:ext cx="6604000" cy="119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624">
                  <a:extLst>
                    <a:ext uri="{9D8B030D-6E8A-4147-A177-3AD203B41FA5}">
                      <a16:colId xmlns:a16="http://schemas.microsoft.com/office/drawing/2014/main" val="1251675628"/>
                    </a:ext>
                  </a:extLst>
                </a:gridCol>
                <a:gridCol w="1012371">
                  <a:extLst>
                    <a:ext uri="{9D8B030D-6E8A-4147-A177-3AD203B41FA5}">
                      <a16:colId xmlns:a16="http://schemas.microsoft.com/office/drawing/2014/main" val="3458607126"/>
                    </a:ext>
                  </a:extLst>
                </a:gridCol>
                <a:gridCol w="1575707">
                  <a:extLst>
                    <a:ext uri="{9D8B030D-6E8A-4147-A177-3AD203B41FA5}">
                      <a16:colId xmlns:a16="http://schemas.microsoft.com/office/drawing/2014/main" val="987941386"/>
                    </a:ext>
                  </a:extLst>
                </a:gridCol>
                <a:gridCol w="1183822">
                  <a:extLst>
                    <a:ext uri="{9D8B030D-6E8A-4147-A177-3AD203B41FA5}">
                      <a16:colId xmlns:a16="http://schemas.microsoft.com/office/drawing/2014/main" val="3106050090"/>
                    </a:ext>
                  </a:extLst>
                </a:gridCol>
                <a:gridCol w="1074476">
                  <a:extLst>
                    <a:ext uri="{9D8B030D-6E8A-4147-A177-3AD203B41FA5}">
                      <a16:colId xmlns:a16="http://schemas.microsoft.com/office/drawing/2014/main" val="4008168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Название конкурса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Год проведения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уровень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Количество победителей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Количество призеров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608524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Конкурс экономических проектов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муниципальный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71723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муниципальный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20168"/>
                  </a:ext>
                </a:extLst>
              </a:tr>
            </a:tbl>
          </a:graphicData>
        </a:graphic>
      </p:graphicFrame>
      <p:pic>
        <p:nvPicPr>
          <p:cNvPr id="4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294" y="4036798"/>
            <a:ext cx="4715744" cy="26526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062" y="4410509"/>
            <a:ext cx="6645216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99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762" y="205305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ОРГАНИЗАЦИЯ ПРОЕКТНОЙ ДЕЯТЕЛЬНОСТИ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НА УРОВНЕ СРЕДНЕГО ОБЩЕГО ОБРАЗОВАНИЯ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48" y="4082300"/>
            <a:ext cx="4715744" cy="2652606"/>
          </a:xfrm>
          <a:prstGeom prst="rect">
            <a:avLst/>
          </a:prstGeom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310667100"/>
              </p:ext>
            </p:extLst>
          </p:nvPr>
        </p:nvGraphicFramePr>
        <p:xfrm>
          <a:off x="3024047" y="7063304"/>
          <a:ext cx="4121402" cy="1978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021" y="3709504"/>
            <a:ext cx="2743954" cy="20579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61" y="1038886"/>
            <a:ext cx="2791484" cy="20936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062" y="1038483"/>
            <a:ext cx="2868913" cy="21516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912" y="913191"/>
            <a:ext cx="1812183" cy="24162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43" y="3702522"/>
            <a:ext cx="2753264" cy="20649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688" y="3709504"/>
            <a:ext cx="3053750" cy="205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8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762" y="205305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ОРГАНИЗАЦИЯ ПРОЕКТНОЙ ДЕЯТЕЛЬНОСТИ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НА УРОВНЕ СРЕДНЕГО ОБЩЕГО ОБРАЗОВАНИЯ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48" y="4082300"/>
            <a:ext cx="4715744" cy="2652606"/>
          </a:xfrm>
          <a:prstGeom prst="rect">
            <a:avLst/>
          </a:prstGeom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310667100"/>
              </p:ext>
            </p:extLst>
          </p:nvPr>
        </p:nvGraphicFramePr>
        <p:xfrm>
          <a:off x="3024047" y="7063304"/>
          <a:ext cx="4121402" cy="1978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690" y="1263352"/>
            <a:ext cx="3114391" cy="44968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9240" y="1301570"/>
            <a:ext cx="3701353" cy="4573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1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762" y="273672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РЕЗУЛЬТАТЫ ВНЕДРЕНИЯ МОДЕЛИ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ОРГАНИЗАЦИИ ПРОЕКТНОЙ ДЕЯТЕЛЬНОСТИ в МАОУ СОШ №16 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48" y="4082300"/>
            <a:ext cx="4715744" cy="2652606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63291674"/>
              </p:ext>
            </p:extLst>
          </p:nvPr>
        </p:nvGraphicFramePr>
        <p:xfrm>
          <a:off x="4028792" y="896339"/>
          <a:ext cx="5501830" cy="294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53840834"/>
              </p:ext>
            </p:extLst>
          </p:nvPr>
        </p:nvGraphicFramePr>
        <p:xfrm>
          <a:off x="0" y="3672039"/>
          <a:ext cx="5501830" cy="294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35738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762" y="273672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РЕЗУЛЬТАТЫ ВНЕДРЕНИЯ МОДЕЛИ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ОРГАНИЗАЦИИ ПРОЕКТНОЙ ДЕЯТЕЛЬНОСТИ в МАОУ СОШ №16 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48" y="4082300"/>
            <a:ext cx="4715744" cy="2652606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402898"/>
              </p:ext>
            </p:extLst>
          </p:nvPr>
        </p:nvGraphicFramePr>
        <p:xfrm>
          <a:off x="463062" y="1165423"/>
          <a:ext cx="6604000" cy="2087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7816">
                  <a:extLst>
                    <a:ext uri="{9D8B030D-6E8A-4147-A177-3AD203B41FA5}">
                      <a16:colId xmlns:a16="http://schemas.microsoft.com/office/drawing/2014/main" val="1251675628"/>
                    </a:ext>
                  </a:extLst>
                </a:gridCol>
                <a:gridCol w="1102179">
                  <a:extLst>
                    <a:ext uri="{9D8B030D-6E8A-4147-A177-3AD203B41FA5}">
                      <a16:colId xmlns:a16="http://schemas.microsoft.com/office/drawing/2014/main" val="3458607126"/>
                    </a:ext>
                  </a:extLst>
                </a:gridCol>
                <a:gridCol w="1575707">
                  <a:extLst>
                    <a:ext uri="{9D8B030D-6E8A-4147-A177-3AD203B41FA5}">
                      <a16:colId xmlns:a16="http://schemas.microsoft.com/office/drawing/2014/main" val="987941386"/>
                    </a:ext>
                  </a:extLst>
                </a:gridCol>
                <a:gridCol w="1183822">
                  <a:extLst>
                    <a:ext uri="{9D8B030D-6E8A-4147-A177-3AD203B41FA5}">
                      <a16:colId xmlns:a16="http://schemas.microsoft.com/office/drawing/2014/main" val="3106050090"/>
                    </a:ext>
                  </a:extLst>
                </a:gridCol>
                <a:gridCol w="1074476">
                  <a:extLst>
                    <a:ext uri="{9D8B030D-6E8A-4147-A177-3AD203B41FA5}">
                      <a16:colId xmlns:a16="http://schemas.microsoft.com/office/drawing/2014/main" val="4008168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Название конкурса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Год проведения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уровень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Количество победителей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Количество призеров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608524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Научно-практическая конференция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муниципальный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71723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региональный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2016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муниципальный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509457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2022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заявка на региональный этап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14 человек из них 7 обучающихся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из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11А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530943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846" y="4164890"/>
            <a:ext cx="6645216" cy="159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762" y="273672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РЕЗУЛЬТАТЫ ВНЕДРЕНИЯ МОДЕЛИ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ОРГАНИЗАЦИИ ПРОЕКТНОЙ ДЕЯТЕЛЬНОСТИ в МАОУ СОШ №16 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294" y="4036798"/>
            <a:ext cx="4715744" cy="2652606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53331" y="1182829"/>
            <a:ext cx="8543925" cy="4351338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2060"/>
                </a:solidFill>
              </a:rPr>
              <a:t>1. </a:t>
            </a:r>
            <a:r>
              <a:rPr lang="ru-RU" sz="1800" dirty="0">
                <a:solidFill>
                  <a:srgbClr val="002060"/>
                </a:solidFill>
              </a:rPr>
              <a:t>Повышение качества знаний и результативности участия в предметных олимпиадах.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2. </a:t>
            </a:r>
            <a:r>
              <a:rPr lang="ru-RU" sz="1800" dirty="0">
                <a:solidFill>
                  <a:srgbClr val="002060"/>
                </a:solidFill>
              </a:rPr>
              <a:t>Увеличение количества учащихся-призеров конкурсов проектно-исследовательских работ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3. Увеличение </a:t>
            </a:r>
            <a:r>
              <a:rPr lang="ru-RU" sz="1800" dirty="0">
                <a:solidFill>
                  <a:srgbClr val="002060"/>
                </a:solidFill>
              </a:rPr>
              <a:t>количества педагогов, владеющих проектно-исследовательскими технологиями.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4. Технология </a:t>
            </a:r>
            <a:r>
              <a:rPr lang="ru-RU" sz="1800" dirty="0">
                <a:solidFill>
                  <a:srgbClr val="002060"/>
                </a:solidFill>
              </a:rPr>
              <a:t>проектной и исследовательской деятельности, как ни какая другая, способствует формированию УУД, которые являются обязательным условием реализации ФГОС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5. Создание </a:t>
            </a:r>
            <a:r>
              <a:rPr lang="ru-RU" sz="1800" dirty="0">
                <a:solidFill>
                  <a:srgbClr val="002060"/>
                </a:solidFill>
              </a:rPr>
              <a:t>постоянно действующей модели социализации школьников средствами научно-исследовательской и проектной </a:t>
            </a:r>
            <a:r>
              <a:rPr lang="ru-RU" sz="1800" dirty="0" smtClean="0">
                <a:solidFill>
                  <a:srgbClr val="002060"/>
                </a:solidFill>
              </a:rPr>
              <a:t>работы.</a:t>
            </a:r>
          </a:p>
          <a:p>
            <a:r>
              <a:rPr lang="ru-RU" sz="1800" dirty="0">
                <a:solidFill>
                  <a:srgbClr val="002060"/>
                </a:solidFill>
              </a:rPr>
              <a:t>6. </a:t>
            </a:r>
            <a:r>
              <a:rPr lang="ru-RU" sz="1800" dirty="0" smtClean="0">
                <a:solidFill>
                  <a:srgbClr val="002060"/>
                </a:solidFill>
              </a:rPr>
              <a:t>Сохранение </a:t>
            </a:r>
            <a:r>
              <a:rPr lang="ru-RU" sz="1800" dirty="0">
                <a:solidFill>
                  <a:srgbClr val="002060"/>
                </a:solidFill>
              </a:rPr>
              <a:t>и развитие благоприятных условий для всестороннего профессионального, духовного и культурного саморазвития </a:t>
            </a:r>
            <a:r>
              <a:rPr lang="ru-RU" sz="1800" dirty="0" smtClean="0">
                <a:solidFill>
                  <a:srgbClr val="002060"/>
                </a:solidFill>
              </a:rPr>
              <a:t>учащихся.</a:t>
            </a:r>
          </a:p>
          <a:p>
            <a:pPr marL="0" indent="0">
              <a:buNone/>
            </a:pPr>
            <a:endParaRPr lang="ru-RU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52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2675" y="2721114"/>
            <a:ext cx="96052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СПАСИБО ЗА ВНИМАНИЕ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294" y="4036798"/>
            <a:ext cx="4715744" cy="265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83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34216" y="2384277"/>
            <a:ext cx="19853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42331" y="978786"/>
            <a:ext cx="770435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0" dirty="0" smtClean="0">
                <a:solidFill>
                  <a:srgbClr val="242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</a:rPr>
              <a:t>ПРОЕКТНАЯ ДЕЯТЕЛЬНОСТЬ</a:t>
            </a:r>
            <a:r>
              <a:rPr lang="ru-RU" b="0" i="0" dirty="0" smtClean="0">
                <a:solidFill>
                  <a:srgbClr val="242F33"/>
                </a:solidFill>
                <a:effectLst/>
                <a:latin typeface="ProximaNova"/>
              </a:rPr>
              <a:t> -</a:t>
            </a:r>
          </a:p>
          <a:p>
            <a:pPr algn="ctr"/>
            <a:r>
              <a:rPr lang="ru-RU" sz="2400" b="1" dirty="0" smtClean="0">
                <a:solidFill>
                  <a:srgbClr val="242F33"/>
                </a:solidFill>
                <a:latin typeface="Georgia" panose="02040502050405020303" pitchFamily="18" charset="0"/>
              </a:rPr>
              <a:t>организация учебных занятий</a:t>
            </a:r>
          </a:p>
          <a:p>
            <a:endParaRPr lang="ru-RU" sz="2400" b="1" dirty="0">
              <a:solidFill>
                <a:srgbClr val="242F33"/>
              </a:solidFill>
              <a:latin typeface="Georgia" panose="02040502050405020303" pitchFamily="18" charset="0"/>
            </a:endParaRPr>
          </a:p>
          <a:p>
            <a:endParaRPr lang="ru-RU" sz="1600" b="1" dirty="0">
              <a:latin typeface="Georgia" panose="02040502050405020303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1096" y="459513"/>
            <a:ext cx="6231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ПОНЯТИЕ ПРОЕКТНОЙ ДЕЯТЕЛЬНОСТИ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" t="21128" r="2862" b="22432"/>
          <a:stretch/>
        </p:blipFill>
        <p:spPr>
          <a:xfrm>
            <a:off x="589658" y="2016807"/>
            <a:ext cx="9118362" cy="31448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97" y="102548"/>
            <a:ext cx="1618649" cy="240282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48" y="4082300"/>
            <a:ext cx="4715744" cy="265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3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6462" y="230942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АНАЛИЗ УСЛОВИЙ ДЛЯ ОРГАНИЗАЦИИ ПРОЕКТНОЙ ДЕЯТЕЛЬНОСТИ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в МАОУ СОШ №16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002879"/>
              </p:ext>
            </p:extLst>
          </p:nvPr>
        </p:nvGraphicFramePr>
        <p:xfrm>
          <a:off x="266462" y="1523603"/>
          <a:ext cx="9373076" cy="5132233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686538">
                  <a:extLst>
                    <a:ext uri="{9D8B030D-6E8A-4147-A177-3AD203B41FA5}">
                      <a16:colId xmlns:a16="http://schemas.microsoft.com/office/drawing/2014/main" val="1866595607"/>
                    </a:ext>
                  </a:extLst>
                </a:gridCol>
                <a:gridCol w="4686538">
                  <a:extLst>
                    <a:ext uri="{9D8B030D-6E8A-4147-A177-3AD203B41FA5}">
                      <a16:colId xmlns:a16="http://schemas.microsoft.com/office/drawing/2014/main" val="3449908026"/>
                    </a:ext>
                  </a:extLst>
                </a:gridCol>
              </a:tblGrid>
              <a:tr h="468793"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rgbClr val="242F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roximaNova"/>
                        </a:rPr>
                        <a:t>Сопутствующие факторы</a:t>
                      </a:r>
                      <a:endParaRPr lang="ru-RU" dirty="0">
                        <a:latin typeface="ProximaNov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rgbClr val="242F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roximaNova"/>
                        </a:rPr>
                        <a:t>Сдерживающие факторы</a:t>
                      </a:r>
                      <a:endParaRPr lang="ru-RU" dirty="0">
                        <a:latin typeface="ProximaNov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8641017"/>
                  </a:ext>
                </a:extLst>
              </a:tr>
              <a:tr h="2798135">
                <a:tc>
                  <a:txBody>
                    <a:bodyPr/>
                    <a:lstStyle/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500" dirty="0" smtClean="0">
                          <a:latin typeface="ProximaNova"/>
                        </a:rPr>
                        <a:t>возможность разнообразить вариативную часть учебного плана;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500" dirty="0" smtClean="0">
                          <a:latin typeface="ProximaNova"/>
                        </a:rPr>
                        <a:t>готовность педагогов к повышению квалификации;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500" dirty="0" smtClean="0">
                          <a:latin typeface="ProximaNova"/>
                        </a:rPr>
                        <a:t>укомплектованность педагогическими кадрами;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500" dirty="0" smtClean="0">
                          <a:latin typeface="ProximaNova"/>
                        </a:rPr>
                        <a:t>развитие внешних связей;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500" dirty="0" smtClean="0">
                          <a:latin typeface="ProximaNova"/>
                        </a:rPr>
                        <a:t>стабильность образовательной деятельности;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500" dirty="0" smtClean="0">
                          <a:latin typeface="ProximaNova"/>
                        </a:rPr>
                        <a:t>наличие положения о стимулирующей части;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500" dirty="0" smtClean="0">
                          <a:latin typeface="ProximaNova"/>
                        </a:rPr>
                        <a:t>развитие интеллектуально-творческих, коммуникативных способностей школьников в рамках участия в олимпиадах, конкурсах разного уровня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500" dirty="0" smtClean="0">
                          <a:latin typeface="ProximaNova"/>
                        </a:rPr>
                        <a:t>изучение и распространение положительного опыта работы педагогов через участие в педагогических конкурсах;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500" dirty="0" smtClean="0">
                          <a:latin typeface="ProximaNova"/>
                        </a:rPr>
                        <a:t>наличие социального партнерства с высококвалифицированными специалистами, способными осуществлять</a:t>
                      </a:r>
                      <a:r>
                        <a:rPr lang="ru-RU" sz="1500" baseline="0" dirty="0" smtClean="0">
                          <a:latin typeface="ProximaNova"/>
                        </a:rPr>
                        <a:t> профессиональные и социальные пробы обучающихся</a:t>
                      </a:r>
                      <a:r>
                        <a:rPr lang="ru-RU" sz="1500" dirty="0" smtClean="0">
                          <a:latin typeface="ProximaNova"/>
                        </a:rPr>
                        <a:t>. </a:t>
                      </a:r>
                      <a:endParaRPr lang="ru-RU" sz="1500" dirty="0">
                        <a:latin typeface="ProximaNov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600" dirty="0" smtClean="0">
                          <a:latin typeface="ProximaNova"/>
                        </a:rPr>
                        <a:t>недостаточная активность отдельных педагогов по внедрению в  образовательный процесс проектно-исследовательской  деятельности учащихся;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600" dirty="0" smtClean="0">
                          <a:latin typeface="ProximaNova"/>
                        </a:rPr>
                        <a:t>приоритет у части учащихся и родителей– отметки, а не знаний;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600" dirty="0" smtClean="0">
                          <a:latin typeface="ProximaNova"/>
                        </a:rPr>
                        <a:t>наличие второй смены, нехватка кабинетов;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600" dirty="0" smtClean="0">
                          <a:latin typeface="ProximaNova"/>
                        </a:rPr>
                        <a:t>большая нагрузка учителей;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600" dirty="0" smtClean="0">
                          <a:latin typeface="ProximaNova"/>
                        </a:rPr>
                        <a:t>требует модернизации сложившаяся система работы с одаренными детьми;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600" dirty="0" smtClean="0">
                          <a:latin typeface="ProximaNova"/>
                        </a:rPr>
                        <a:t>старое здание школы, не отвечающее современным образовательным потребностям;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600" dirty="0" smtClean="0">
                          <a:latin typeface="ProximaNova"/>
                        </a:rPr>
                        <a:t>оснащение новым современным оборудованием и замена старого происходит не так быстро, как того требует ситуация.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414463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66462" y="938828"/>
            <a:ext cx="93730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  <a:ea typeface="Calibri" panose="020F0502020204030204" pitchFamily="34" charset="0"/>
                <a:cs typeface="Times New Roman" panose="02020603050405020304" pitchFamily="18" charset="0"/>
              </a:rPr>
              <a:t>результативной реализации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  <a:ea typeface="Calibri" panose="020F0502020204030204" pitchFamily="34" charset="0"/>
                <a:cs typeface="Times New Roman" panose="02020603050405020304" pitchFamily="18" charset="0"/>
              </a:rPr>
              <a:t>проектно-исследовательской 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 в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  <a:ea typeface="Calibri" panose="020F0502020204030204" pitchFamily="34" charset="0"/>
                <a:cs typeface="Times New Roman" panose="02020603050405020304" pitchFamily="18" charset="0"/>
              </a:rPr>
              <a:t>  школе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  <a:ea typeface="Calibri" panose="020F0502020204030204" pitchFamily="34" charset="0"/>
                <a:cs typeface="Times New Roman" panose="02020603050405020304" pitchFamily="18" charset="0"/>
              </a:rPr>
              <a:t>в соответствии с требованиями ФГОС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Nova"/>
            </a:endParaRPr>
          </a:p>
        </p:txBody>
      </p:sp>
    </p:spTree>
    <p:extLst>
      <p:ext uri="{BB962C8B-B14F-4D97-AF65-F5344CB8AC3E}">
        <p14:creationId xmlns:p14="http://schemas.microsoft.com/office/powerpoint/2010/main" val="22605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762" y="265125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СОЗДАНИЕ УСЛОВИЙ ДЛЯ ВНЕДРЕНИЯ МОДЕЛИ ОРГАНИЗАЦИИ ПРОЕКТНОЙ ДЕЯТЕЛЬНОСТИ В МАОУ СОШ №16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8874" y="914970"/>
            <a:ext cx="93365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ProximaNova"/>
              </a:rPr>
              <a:t>1. </a:t>
            </a:r>
            <a:r>
              <a:rPr lang="ru-RU" b="1" dirty="0" smtClean="0">
                <a:latin typeface="ProximaNova"/>
              </a:rPr>
              <a:t>повышение квалификации педагогов по вопросам организации исследовательской деятельности обучающихся</a:t>
            </a:r>
            <a:endParaRPr lang="ru-RU" b="1" dirty="0">
              <a:latin typeface="ProximaNova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236792470"/>
              </p:ext>
            </p:extLst>
          </p:nvPr>
        </p:nvGraphicFramePr>
        <p:xfrm>
          <a:off x="400621" y="1509529"/>
          <a:ext cx="9073104" cy="2157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57892" y="3654277"/>
            <a:ext cx="91585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ProximaNova"/>
              </a:rPr>
              <a:t>2. </a:t>
            </a:r>
            <a:r>
              <a:rPr lang="ru-RU" b="1" dirty="0" smtClean="0">
                <a:latin typeface="ProximaNova"/>
              </a:rPr>
              <a:t>изменение вариативной части </a:t>
            </a:r>
            <a:r>
              <a:rPr lang="ru-RU" b="1" dirty="0">
                <a:latin typeface="ProximaNova"/>
              </a:rPr>
              <a:t>учебного </a:t>
            </a:r>
            <a:r>
              <a:rPr lang="ru-RU" b="1" dirty="0" smtClean="0">
                <a:latin typeface="ProximaNova"/>
              </a:rPr>
              <a:t>плана на уровне основного и среднего общего образования</a:t>
            </a:r>
            <a:r>
              <a:rPr lang="ru-RU" b="1" dirty="0">
                <a:latin typeface="ProximaNova"/>
              </a:rPr>
              <a:t>: учебные модули «Основы проектной деятельности: учебный проект» и «Индивидуальный проект» стали частью общего расписания обучающихся и педагогической нагрузки педагогов школы </a:t>
            </a:r>
          </a:p>
          <a:p>
            <a:pPr algn="just"/>
            <a:endParaRPr lang="ru-RU" b="1" dirty="0" smtClean="0">
              <a:latin typeface="ProximaNova"/>
            </a:endParaRPr>
          </a:p>
        </p:txBody>
      </p:sp>
      <p:pic>
        <p:nvPicPr>
          <p:cNvPr id="13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48" y="4082300"/>
            <a:ext cx="4715744" cy="265260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0262" y="5059920"/>
            <a:ext cx="8321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ProximaNova"/>
              </a:rPr>
              <a:t> </a:t>
            </a:r>
            <a:endParaRPr lang="ru-RU" b="1" dirty="0" smtClean="0">
              <a:latin typeface="ProximaNov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0620" y="5361823"/>
            <a:ext cx="9204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3</a:t>
            </a:r>
            <a:r>
              <a:rPr lang="ru-RU" b="1" dirty="0" smtClean="0"/>
              <a:t>. </a:t>
            </a:r>
            <a:r>
              <a:rPr lang="ru-RU" b="1" dirty="0" smtClean="0">
                <a:latin typeface="ProximaNova"/>
              </a:rPr>
              <a:t>внесение </a:t>
            </a:r>
            <a:r>
              <a:rPr lang="ru-RU" b="1" dirty="0">
                <a:latin typeface="ProximaNova"/>
              </a:rPr>
              <a:t>изменений в положение о стимулировании </a:t>
            </a:r>
            <a:r>
              <a:rPr lang="ru-RU" b="1" dirty="0" smtClean="0">
                <a:latin typeface="ProximaNova"/>
              </a:rPr>
              <a:t>педагогов, занимающихся </a:t>
            </a:r>
            <a:r>
              <a:rPr lang="ru-RU" b="1" dirty="0">
                <a:latin typeface="ProximaNova"/>
              </a:rPr>
              <a:t>проектно-исследовательской деятельностью</a:t>
            </a:r>
          </a:p>
        </p:txBody>
      </p:sp>
    </p:spTree>
    <p:extLst>
      <p:ext uri="{BB962C8B-B14F-4D97-AF65-F5344CB8AC3E}">
        <p14:creationId xmlns:p14="http://schemas.microsoft.com/office/powerpoint/2010/main" val="216191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34216" y="2384277"/>
            <a:ext cx="19853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837346" y="431454"/>
            <a:ext cx="7716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НОРМАТИВНО-ПРАВОВАЯ БАЗА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организации проектно-исследовательской деятельности МАОУ СОШ №16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471F1C2-118F-4D38-BEBD-DFD6B7B34E2E}"/>
              </a:ext>
            </a:extLst>
          </p:cNvPr>
          <p:cNvSpPr/>
          <p:nvPr/>
        </p:nvSpPr>
        <p:spPr>
          <a:xfrm>
            <a:off x="1221572" y="1574408"/>
            <a:ext cx="3607426" cy="1620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915FB1-6A15-428C-BE8E-343EB1589761}"/>
              </a:ext>
            </a:extLst>
          </p:cNvPr>
          <p:cNvSpPr txBox="1"/>
          <p:nvPr/>
        </p:nvSpPr>
        <p:spPr>
          <a:xfrm>
            <a:off x="2241870" y="2161102"/>
            <a:ext cx="258712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Федеральные государственные образовательные стандарты</a:t>
            </a:r>
            <a:endParaRPr lang="ru-RU" sz="14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1F444D-7189-4618-9E50-430882A60B28}"/>
              </a:ext>
            </a:extLst>
          </p:cNvPr>
          <p:cNvSpPr txBox="1"/>
          <p:nvPr/>
        </p:nvSpPr>
        <p:spPr>
          <a:xfrm>
            <a:off x="2904696" y="1662677"/>
            <a:ext cx="16199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solidFill>
                  <a:srgbClr val="C00000"/>
                </a:solidFill>
              </a:rPr>
              <a:t>ФГОС</a:t>
            </a:r>
            <a:endParaRPr lang="ru-RU" sz="2000" b="1" cap="all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: скругленные верхние углы 52">
            <a:extLst>
              <a:ext uri="{FF2B5EF4-FFF2-40B4-BE49-F238E27FC236}">
                <a16:creationId xmlns:a16="http://schemas.microsoft.com/office/drawing/2014/main" id="{7A4F8339-B66D-41AD-8E84-335226BA3074}"/>
              </a:ext>
            </a:extLst>
          </p:cNvPr>
          <p:cNvSpPr/>
          <p:nvPr/>
        </p:nvSpPr>
        <p:spPr>
          <a:xfrm rot="5400000">
            <a:off x="1084945" y="1739955"/>
            <a:ext cx="1081518" cy="1263487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>
            <a:extLst>
              <a:ext uri="{FF2B5EF4-FFF2-40B4-BE49-F238E27FC236}">
                <a16:creationId xmlns:a16="http://schemas.microsoft.com/office/drawing/2014/main" id="{24726CBE-F7EA-4638-8D4B-BD013E41A860}"/>
              </a:ext>
            </a:extLst>
          </p:cNvPr>
          <p:cNvSpPr/>
          <p:nvPr/>
        </p:nvSpPr>
        <p:spPr>
          <a:xfrm rot="16200000">
            <a:off x="1025330" y="1633599"/>
            <a:ext cx="165970" cy="228710"/>
          </a:xfrm>
          <a:prstGeom prst="rtTriangl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>
            <a:extLst>
              <a:ext uri="{FF2B5EF4-FFF2-40B4-BE49-F238E27FC236}">
                <a16:creationId xmlns:a16="http://schemas.microsoft.com/office/drawing/2014/main" id="{E1EAB89F-0246-4AE6-B12F-0DA57761CE81}"/>
              </a:ext>
            </a:extLst>
          </p:cNvPr>
          <p:cNvSpPr/>
          <p:nvPr/>
        </p:nvSpPr>
        <p:spPr>
          <a:xfrm rot="5400000" flipV="1">
            <a:off x="1024781" y="2881089"/>
            <a:ext cx="165970" cy="22871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99C4655-9EE6-4C23-A6EF-591D3188E097}"/>
              </a:ext>
            </a:extLst>
          </p:cNvPr>
          <p:cNvSpPr/>
          <p:nvPr/>
        </p:nvSpPr>
        <p:spPr>
          <a:xfrm>
            <a:off x="992862" y="1840303"/>
            <a:ext cx="228710" cy="1072156"/>
          </a:xfrm>
          <a:prstGeom prst="rect">
            <a:avLst/>
          </a:prstGeom>
          <a:gradFill>
            <a:gsLst>
              <a:gs pos="46000">
                <a:srgbClr val="F28D24"/>
              </a:gs>
              <a:gs pos="100000">
                <a:schemeClr val="accent1"/>
              </a:gs>
              <a:gs pos="25000">
                <a:srgbClr val="FDEDDD">
                  <a:alpha val="63000"/>
                </a:srgb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3EB750-0341-42D3-BF21-A9886C25E02F}"/>
              </a:ext>
            </a:extLst>
          </p:cNvPr>
          <p:cNvSpPr txBox="1"/>
          <p:nvPr/>
        </p:nvSpPr>
        <p:spPr>
          <a:xfrm>
            <a:off x="1321185" y="2034365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01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B80023C-7C99-4315-99EA-47627711E9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2506640" y="1614174"/>
            <a:ext cx="360000" cy="360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C7894A6-0A7B-491C-849E-00539A61BDEE}"/>
              </a:ext>
            </a:extLst>
          </p:cNvPr>
          <p:cNvSpPr/>
          <p:nvPr/>
        </p:nvSpPr>
        <p:spPr>
          <a:xfrm>
            <a:off x="1222670" y="3411693"/>
            <a:ext cx="3607426" cy="1620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69E664-373F-454D-B9F7-B605ED80DC0D}"/>
              </a:ext>
            </a:extLst>
          </p:cNvPr>
          <p:cNvSpPr txBox="1"/>
          <p:nvPr/>
        </p:nvSpPr>
        <p:spPr>
          <a:xfrm>
            <a:off x="2355963" y="4032119"/>
            <a:ext cx="2587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 smtClean="0"/>
              <a:t>Основные образовательные программы МАОУ СОШ №16</a:t>
            </a:r>
            <a:endParaRPr lang="ru-RU" sz="1400" b="1" dirty="0"/>
          </a:p>
        </p:txBody>
      </p:sp>
      <p:sp>
        <p:nvSpPr>
          <p:cNvPr id="22" name="Прямоугольник: скругленные верхние углы 174">
            <a:extLst>
              <a:ext uri="{FF2B5EF4-FFF2-40B4-BE49-F238E27FC236}">
                <a16:creationId xmlns:a16="http://schemas.microsoft.com/office/drawing/2014/main" id="{6F1E7D82-7F73-41B9-AA6C-616D59160EC0}"/>
              </a:ext>
            </a:extLst>
          </p:cNvPr>
          <p:cNvSpPr/>
          <p:nvPr/>
        </p:nvSpPr>
        <p:spPr>
          <a:xfrm rot="5400000">
            <a:off x="1084945" y="3578314"/>
            <a:ext cx="1081518" cy="1263487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ый треугольник 22">
            <a:extLst>
              <a:ext uri="{FF2B5EF4-FFF2-40B4-BE49-F238E27FC236}">
                <a16:creationId xmlns:a16="http://schemas.microsoft.com/office/drawing/2014/main" id="{7F74B4D6-F573-4701-AF80-D5FCA4ACBA19}"/>
              </a:ext>
            </a:extLst>
          </p:cNvPr>
          <p:cNvSpPr/>
          <p:nvPr/>
        </p:nvSpPr>
        <p:spPr>
          <a:xfrm rot="16200000">
            <a:off x="1025330" y="3471958"/>
            <a:ext cx="165970" cy="22871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ый треугольник 23">
            <a:extLst>
              <a:ext uri="{FF2B5EF4-FFF2-40B4-BE49-F238E27FC236}">
                <a16:creationId xmlns:a16="http://schemas.microsoft.com/office/drawing/2014/main" id="{3A53953E-A683-4ECC-9576-3691B7518401}"/>
              </a:ext>
            </a:extLst>
          </p:cNvPr>
          <p:cNvSpPr/>
          <p:nvPr/>
        </p:nvSpPr>
        <p:spPr>
          <a:xfrm rot="5400000" flipV="1">
            <a:off x="1024781" y="4719448"/>
            <a:ext cx="165970" cy="22871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A0A0961-293E-437A-93F4-7BA6A1E5323D}"/>
              </a:ext>
            </a:extLst>
          </p:cNvPr>
          <p:cNvSpPr/>
          <p:nvPr/>
        </p:nvSpPr>
        <p:spPr>
          <a:xfrm>
            <a:off x="992862" y="3678662"/>
            <a:ext cx="228710" cy="1072156"/>
          </a:xfrm>
          <a:prstGeom prst="rect">
            <a:avLst/>
          </a:prstGeom>
          <a:gradFill>
            <a:gsLst>
              <a:gs pos="46000">
                <a:schemeClr val="accent2"/>
              </a:gs>
              <a:gs pos="98000">
                <a:schemeClr val="accent2"/>
              </a:gs>
              <a:gs pos="0">
                <a:schemeClr val="accent2"/>
              </a:gs>
              <a:gs pos="25000">
                <a:srgbClr val="FDEDDD">
                  <a:alpha val="63000"/>
                </a:srgbClr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DB9D05-A199-4562-8D8F-E4E173828FB2}"/>
              </a:ext>
            </a:extLst>
          </p:cNvPr>
          <p:cNvSpPr txBox="1"/>
          <p:nvPr/>
        </p:nvSpPr>
        <p:spPr>
          <a:xfrm>
            <a:off x="1321185" y="387272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02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47D8A6D7-2137-4D85-99AF-0DDE29D3413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 flipV="1">
            <a:off x="2506367" y="3484659"/>
            <a:ext cx="360000" cy="360000"/>
          </a:xfrm>
          <a:prstGeom prst="rect">
            <a:avLst/>
          </a:prstGeom>
        </p:spPr>
      </p:pic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58790007-A187-4F2B-B3DC-C3F4861B3A53}"/>
              </a:ext>
            </a:extLst>
          </p:cNvPr>
          <p:cNvSpPr/>
          <p:nvPr/>
        </p:nvSpPr>
        <p:spPr>
          <a:xfrm>
            <a:off x="1221572" y="5158984"/>
            <a:ext cx="3607426" cy="1620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95F7C87-A303-4111-8BD2-C2AC63657406}"/>
              </a:ext>
            </a:extLst>
          </p:cNvPr>
          <p:cNvSpPr txBox="1"/>
          <p:nvPr/>
        </p:nvSpPr>
        <p:spPr>
          <a:xfrm>
            <a:off x="2140399" y="5709083"/>
            <a:ext cx="27599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Положение об организации </a:t>
            </a:r>
          </a:p>
          <a:p>
            <a:pPr algn="ctr"/>
            <a:r>
              <a:rPr lang="ru-RU" sz="1400" b="1" dirty="0" smtClean="0"/>
              <a:t>проектно-исследовательской </a:t>
            </a:r>
          </a:p>
          <a:p>
            <a:pPr algn="ctr"/>
            <a:r>
              <a:rPr lang="ru-RU" sz="1400" b="1" dirty="0" smtClean="0"/>
              <a:t>деятельности </a:t>
            </a:r>
          </a:p>
          <a:p>
            <a:pPr algn="ctr"/>
            <a:r>
              <a:rPr lang="ru-RU" sz="1400" b="1" dirty="0" smtClean="0"/>
              <a:t>на каждом уровне образования</a:t>
            </a:r>
            <a:endParaRPr lang="ru-RU" sz="1400" b="1" dirty="0"/>
          </a:p>
        </p:txBody>
      </p:sp>
      <p:sp>
        <p:nvSpPr>
          <p:cNvPr id="40" name="Прямоугольник: скругленные верхние углы 210">
            <a:extLst>
              <a:ext uri="{FF2B5EF4-FFF2-40B4-BE49-F238E27FC236}">
                <a16:creationId xmlns:a16="http://schemas.microsoft.com/office/drawing/2014/main" id="{7B3EB410-3C9B-4F26-9A4A-4A8D96698C18}"/>
              </a:ext>
            </a:extLst>
          </p:cNvPr>
          <p:cNvSpPr/>
          <p:nvPr/>
        </p:nvSpPr>
        <p:spPr>
          <a:xfrm rot="5400000">
            <a:off x="1083847" y="5325605"/>
            <a:ext cx="1081518" cy="1263487"/>
          </a:xfrm>
          <a:prstGeom prst="round2Same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ый треугольник 40">
            <a:extLst>
              <a:ext uri="{FF2B5EF4-FFF2-40B4-BE49-F238E27FC236}">
                <a16:creationId xmlns:a16="http://schemas.microsoft.com/office/drawing/2014/main" id="{97E73146-D14C-4CA2-AAC0-C4916015B140}"/>
              </a:ext>
            </a:extLst>
          </p:cNvPr>
          <p:cNvSpPr/>
          <p:nvPr/>
        </p:nvSpPr>
        <p:spPr>
          <a:xfrm rot="16200000">
            <a:off x="1024232" y="5219249"/>
            <a:ext cx="165970" cy="22871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ый треугольник 41">
            <a:extLst>
              <a:ext uri="{FF2B5EF4-FFF2-40B4-BE49-F238E27FC236}">
                <a16:creationId xmlns:a16="http://schemas.microsoft.com/office/drawing/2014/main" id="{26B27C72-D396-4BB1-B3D6-D9F9A4114A86}"/>
              </a:ext>
            </a:extLst>
          </p:cNvPr>
          <p:cNvSpPr/>
          <p:nvPr/>
        </p:nvSpPr>
        <p:spPr>
          <a:xfrm rot="5400000" flipV="1">
            <a:off x="1023683" y="6466739"/>
            <a:ext cx="165970" cy="22871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C3CB7461-10CC-4A72-806C-C64F2ABC7D8E}"/>
              </a:ext>
            </a:extLst>
          </p:cNvPr>
          <p:cNvSpPr/>
          <p:nvPr/>
        </p:nvSpPr>
        <p:spPr>
          <a:xfrm>
            <a:off x="991764" y="5425953"/>
            <a:ext cx="228710" cy="1072156"/>
          </a:xfrm>
          <a:prstGeom prst="rect">
            <a:avLst/>
          </a:prstGeom>
          <a:gradFill>
            <a:gsLst>
              <a:gs pos="46000">
                <a:schemeClr val="accent3"/>
              </a:gs>
              <a:gs pos="100000">
                <a:schemeClr val="accent3"/>
              </a:gs>
              <a:gs pos="25000">
                <a:srgbClr val="FDEDDD">
                  <a:alpha val="63000"/>
                </a:srgbClr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7710B1A-13B7-4268-A8C3-67162CE11312}"/>
              </a:ext>
            </a:extLst>
          </p:cNvPr>
          <p:cNvSpPr txBox="1"/>
          <p:nvPr/>
        </p:nvSpPr>
        <p:spPr>
          <a:xfrm>
            <a:off x="1320087" y="5620015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03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9CA9E00-F3E4-4524-B8B1-7DF5CF2866D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/>
        </p:blipFill>
        <p:spPr>
          <a:xfrm flipV="1">
            <a:off x="2494493" y="5218376"/>
            <a:ext cx="360000" cy="360000"/>
          </a:xfrm>
          <a:prstGeom prst="rect">
            <a:avLst/>
          </a:prstGeom>
        </p:spPr>
      </p:pic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721E7BCE-C774-4A62-B98D-27D461DB2519}"/>
              </a:ext>
            </a:extLst>
          </p:cNvPr>
          <p:cNvSpPr/>
          <p:nvPr/>
        </p:nvSpPr>
        <p:spPr>
          <a:xfrm>
            <a:off x="5899122" y="1650854"/>
            <a:ext cx="3607426" cy="146534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8E2FB67-4D80-40E7-B5AA-95ACC73B8225}"/>
              </a:ext>
            </a:extLst>
          </p:cNvPr>
          <p:cNvSpPr txBox="1"/>
          <p:nvPr/>
        </p:nvSpPr>
        <p:spPr>
          <a:xfrm>
            <a:off x="6797267" y="2161102"/>
            <a:ext cx="27679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у</a:t>
            </a:r>
            <a:r>
              <a:rPr lang="ru-RU" sz="1400" b="1" dirty="0" smtClean="0"/>
              <a:t>чебных модулей</a:t>
            </a:r>
          </a:p>
          <a:p>
            <a:pPr algn="ctr"/>
            <a:r>
              <a:rPr lang="ru-RU" sz="1400" b="1" dirty="0" smtClean="0"/>
              <a:t> «Основы проектной деятельности: учебный проект», </a:t>
            </a:r>
          </a:p>
          <a:p>
            <a:pPr algn="ctr"/>
            <a:r>
              <a:rPr lang="ru-RU" sz="1400" b="1" dirty="0" smtClean="0"/>
              <a:t>«Индивидуальный проект»</a:t>
            </a:r>
            <a:endParaRPr lang="ru-RU" sz="1400" b="1" dirty="0"/>
          </a:p>
        </p:txBody>
      </p:sp>
      <p:sp>
        <p:nvSpPr>
          <p:cNvPr id="49" name="Прямоугольник: скругленные верхние углы 2">
            <a:extLst>
              <a:ext uri="{FF2B5EF4-FFF2-40B4-BE49-F238E27FC236}">
                <a16:creationId xmlns:a16="http://schemas.microsoft.com/office/drawing/2014/main" id="{E5586399-C4E2-415C-975D-AAE02713CB2E}"/>
              </a:ext>
            </a:extLst>
          </p:cNvPr>
          <p:cNvSpPr/>
          <p:nvPr/>
        </p:nvSpPr>
        <p:spPr>
          <a:xfrm rot="5400000">
            <a:off x="5880278" y="1711093"/>
            <a:ext cx="978269" cy="1263487"/>
          </a:xfrm>
          <a:prstGeom prst="round2Same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ый треугольник 49">
            <a:extLst>
              <a:ext uri="{FF2B5EF4-FFF2-40B4-BE49-F238E27FC236}">
                <a16:creationId xmlns:a16="http://schemas.microsoft.com/office/drawing/2014/main" id="{E5786826-0EB4-4EE7-ACB6-23AA7DC7D37C}"/>
              </a:ext>
            </a:extLst>
          </p:cNvPr>
          <p:cNvSpPr/>
          <p:nvPr/>
        </p:nvSpPr>
        <p:spPr>
          <a:xfrm rot="16200000">
            <a:off x="5759242" y="1655353"/>
            <a:ext cx="150125" cy="22871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ый треугольник 50">
            <a:extLst>
              <a:ext uri="{FF2B5EF4-FFF2-40B4-BE49-F238E27FC236}">
                <a16:creationId xmlns:a16="http://schemas.microsoft.com/office/drawing/2014/main" id="{5C89C9A4-02ED-4066-81C7-B6CDBA22104A}"/>
              </a:ext>
            </a:extLst>
          </p:cNvPr>
          <p:cNvSpPr/>
          <p:nvPr/>
        </p:nvSpPr>
        <p:spPr>
          <a:xfrm rot="5400000" flipV="1">
            <a:off x="5759243" y="2801610"/>
            <a:ext cx="150125" cy="22871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1BFA337A-8C22-4DAB-BD74-DC4414DF4B07}"/>
              </a:ext>
            </a:extLst>
          </p:cNvPr>
          <p:cNvSpPr/>
          <p:nvPr/>
        </p:nvSpPr>
        <p:spPr>
          <a:xfrm>
            <a:off x="5730856" y="1835663"/>
            <a:ext cx="228710" cy="969799"/>
          </a:xfrm>
          <a:prstGeom prst="rect">
            <a:avLst/>
          </a:prstGeom>
          <a:gradFill>
            <a:gsLst>
              <a:gs pos="46000">
                <a:schemeClr val="accent4"/>
              </a:gs>
              <a:gs pos="100000">
                <a:schemeClr val="accent4"/>
              </a:gs>
              <a:gs pos="25000">
                <a:srgbClr val="FDEDDD">
                  <a:alpha val="63000"/>
                </a:srgbClr>
              </a:gs>
              <a:gs pos="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4A76421-C57B-4415-A82B-0EC0606B3A30}"/>
              </a:ext>
            </a:extLst>
          </p:cNvPr>
          <p:cNvSpPr txBox="1"/>
          <p:nvPr/>
        </p:nvSpPr>
        <p:spPr>
          <a:xfrm>
            <a:off x="6093228" y="1978481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8FC57294-E526-4B3D-A2A2-0619C8458C3D}"/>
              </a:ext>
            </a:extLst>
          </p:cNvPr>
          <p:cNvSpPr/>
          <p:nvPr/>
        </p:nvSpPr>
        <p:spPr>
          <a:xfrm>
            <a:off x="5895165" y="3387657"/>
            <a:ext cx="3607426" cy="146534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68C69D37-04FA-4B34-BDFC-925141EF411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 flipV="1">
            <a:off x="7168086" y="3464399"/>
            <a:ext cx="360000" cy="360000"/>
          </a:xfrm>
          <a:prstGeom prst="rect">
            <a:avLst/>
          </a:prstGeom>
        </p:spPr>
      </p:pic>
      <p:sp>
        <p:nvSpPr>
          <p:cNvPr id="58" name="Прямоугольник: скругленные верхние углы 156">
            <a:extLst>
              <a:ext uri="{FF2B5EF4-FFF2-40B4-BE49-F238E27FC236}">
                <a16:creationId xmlns:a16="http://schemas.microsoft.com/office/drawing/2014/main" id="{C522B3D6-90BD-4590-B400-5AE3A875C888}"/>
              </a:ext>
            </a:extLst>
          </p:cNvPr>
          <p:cNvSpPr/>
          <p:nvPr/>
        </p:nvSpPr>
        <p:spPr>
          <a:xfrm rot="5400000">
            <a:off x="5809064" y="3502654"/>
            <a:ext cx="978269" cy="1263487"/>
          </a:xfrm>
          <a:prstGeom prst="round2Same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ый треугольник 58">
            <a:extLst>
              <a:ext uri="{FF2B5EF4-FFF2-40B4-BE49-F238E27FC236}">
                <a16:creationId xmlns:a16="http://schemas.microsoft.com/office/drawing/2014/main" id="{D9E03EE4-53DB-4310-B0E9-48B561E71314}"/>
              </a:ext>
            </a:extLst>
          </p:cNvPr>
          <p:cNvSpPr/>
          <p:nvPr/>
        </p:nvSpPr>
        <p:spPr>
          <a:xfrm rot="16200000">
            <a:off x="5705747" y="3440000"/>
            <a:ext cx="150125" cy="228710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ый треугольник 59">
            <a:extLst>
              <a:ext uri="{FF2B5EF4-FFF2-40B4-BE49-F238E27FC236}">
                <a16:creationId xmlns:a16="http://schemas.microsoft.com/office/drawing/2014/main" id="{106915D9-2A65-4D1C-8AB1-BCA6D9D9735C}"/>
              </a:ext>
            </a:extLst>
          </p:cNvPr>
          <p:cNvSpPr/>
          <p:nvPr/>
        </p:nvSpPr>
        <p:spPr>
          <a:xfrm rot="5400000" flipV="1">
            <a:off x="5704650" y="4607877"/>
            <a:ext cx="150125" cy="228710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3850E1FC-4794-4994-992A-507E936A0407}"/>
              </a:ext>
            </a:extLst>
          </p:cNvPr>
          <p:cNvSpPr/>
          <p:nvPr/>
        </p:nvSpPr>
        <p:spPr>
          <a:xfrm>
            <a:off x="5665357" y="3654626"/>
            <a:ext cx="228710" cy="969799"/>
          </a:xfrm>
          <a:prstGeom prst="rect">
            <a:avLst/>
          </a:prstGeom>
          <a:gradFill>
            <a:gsLst>
              <a:gs pos="46000">
                <a:schemeClr val="accent5"/>
              </a:gs>
              <a:gs pos="100000">
                <a:schemeClr val="accent5"/>
              </a:gs>
              <a:gs pos="25000">
                <a:srgbClr val="FDEDDD">
                  <a:alpha val="63000"/>
                </a:srgbClr>
              </a:gs>
              <a:gs pos="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3D20989-085A-402A-8A02-9FB499B9F2E7}"/>
              </a:ext>
            </a:extLst>
          </p:cNvPr>
          <p:cNvSpPr txBox="1"/>
          <p:nvPr/>
        </p:nvSpPr>
        <p:spPr>
          <a:xfrm>
            <a:off x="5993680" y="384868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58DE8EFF-FAB8-4B60-A7C2-56B1B9F8DF77}"/>
              </a:ext>
            </a:extLst>
          </p:cNvPr>
          <p:cNvSpPr/>
          <p:nvPr/>
        </p:nvSpPr>
        <p:spPr>
          <a:xfrm>
            <a:off x="5798982" y="5198738"/>
            <a:ext cx="3607426" cy="146534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: скругленные верхние углы 192">
            <a:extLst>
              <a:ext uri="{FF2B5EF4-FFF2-40B4-BE49-F238E27FC236}">
                <a16:creationId xmlns:a16="http://schemas.microsoft.com/office/drawing/2014/main" id="{225478A2-2AE6-4482-9611-4E8FFF992386}"/>
              </a:ext>
            </a:extLst>
          </p:cNvPr>
          <p:cNvSpPr/>
          <p:nvPr/>
        </p:nvSpPr>
        <p:spPr>
          <a:xfrm rot="5400000">
            <a:off x="5712881" y="5313735"/>
            <a:ext cx="978269" cy="1263487"/>
          </a:xfrm>
          <a:prstGeom prst="round2Same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ый треугольник 66">
            <a:extLst>
              <a:ext uri="{FF2B5EF4-FFF2-40B4-BE49-F238E27FC236}">
                <a16:creationId xmlns:a16="http://schemas.microsoft.com/office/drawing/2014/main" id="{BD752895-7251-4294-B96D-C7D0A17BEB6B}"/>
              </a:ext>
            </a:extLst>
          </p:cNvPr>
          <p:cNvSpPr/>
          <p:nvPr/>
        </p:nvSpPr>
        <p:spPr>
          <a:xfrm rot="16200000">
            <a:off x="5609564" y="5251081"/>
            <a:ext cx="150125" cy="22871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ый треугольник 67">
            <a:extLst>
              <a:ext uri="{FF2B5EF4-FFF2-40B4-BE49-F238E27FC236}">
                <a16:creationId xmlns:a16="http://schemas.microsoft.com/office/drawing/2014/main" id="{FC3E6DFF-ED85-4081-A872-A0CC7A2D452A}"/>
              </a:ext>
            </a:extLst>
          </p:cNvPr>
          <p:cNvSpPr/>
          <p:nvPr/>
        </p:nvSpPr>
        <p:spPr>
          <a:xfrm rot="5400000" flipV="1">
            <a:off x="5620710" y="6411166"/>
            <a:ext cx="150125" cy="22871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063BD54A-E7BF-4CE3-A495-C561565A0AF9}"/>
              </a:ext>
            </a:extLst>
          </p:cNvPr>
          <p:cNvSpPr/>
          <p:nvPr/>
        </p:nvSpPr>
        <p:spPr>
          <a:xfrm>
            <a:off x="5569174" y="5465707"/>
            <a:ext cx="228710" cy="969799"/>
          </a:xfrm>
          <a:prstGeom prst="rect">
            <a:avLst/>
          </a:prstGeom>
          <a:gradFill>
            <a:gsLst>
              <a:gs pos="46000">
                <a:schemeClr val="accent6"/>
              </a:gs>
              <a:gs pos="100000">
                <a:schemeClr val="accent6"/>
              </a:gs>
              <a:gs pos="25000">
                <a:srgbClr val="FDEDDD">
                  <a:alpha val="63000"/>
                </a:srgbClr>
              </a:gs>
              <a:gs pos="0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95C6DA4-0ED9-4A68-A9E9-D684ADF2A963}"/>
              </a:ext>
            </a:extLst>
          </p:cNvPr>
          <p:cNvSpPr txBox="1"/>
          <p:nvPr/>
        </p:nvSpPr>
        <p:spPr>
          <a:xfrm>
            <a:off x="5897497" y="565976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06</a:t>
            </a:r>
          </a:p>
        </p:txBody>
      </p:sp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58AA2492-96A2-4DB6-B199-CDA96574EF5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/>
        </p:blipFill>
        <p:spPr>
          <a:xfrm flipV="1">
            <a:off x="7053896" y="1711964"/>
            <a:ext cx="360000" cy="360000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8E88AE21-7C95-4752-AF52-808EACBE6C9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/>
        </p:blipFill>
        <p:spPr>
          <a:xfrm flipV="1">
            <a:off x="7070694" y="5276343"/>
            <a:ext cx="360000" cy="360000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141F444D-7189-4618-9E50-430882A60B28}"/>
              </a:ext>
            </a:extLst>
          </p:cNvPr>
          <p:cNvSpPr txBox="1"/>
          <p:nvPr/>
        </p:nvSpPr>
        <p:spPr>
          <a:xfrm>
            <a:off x="7029690" y="1571957"/>
            <a:ext cx="24239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solidFill>
                  <a:srgbClr val="C00000"/>
                </a:solidFill>
              </a:rPr>
              <a:t>Рабочая программа</a:t>
            </a:r>
            <a:endParaRPr lang="ru-RU" sz="2000" b="1" cap="all" dirty="0">
              <a:solidFill>
                <a:srgbClr val="C00000"/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41F444D-7189-4618-9E50-430882A60B28}"/>
              </a:ext>
            </a:extLst>
          </p:cNvPr>
          <p:cNvSpPr txBox="1"/>
          <p:nvPr/>
        </p:nvSpPr>
        <p:spPr>
          <a:xfrm>
            <a:off x="2879109" y="3495444"/>
            <a:ext cx="16199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solidFill>
                  <a:srgbClr val="C00000"/>
                </a:solidFill>
              </a:rPr>
              <a:t>ООП</a:t>
            </a:r>
            <a:endParaRPr lang="ru-RU" sz="2000" b="1" cap="all" dirty="0">
              <a:solidFill>
                <a:srgbClr val="C00000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41F444D-7189-4618-9E50-430882A60B28}"/>
              </a:ext>
            </a:extLst>
          </p:cNvPr>
          <p:cNvSpPr txBox="1"/>
          <p:nvPr/>
        </p:nvSpPr>
        <p:spPr>
          <a:xfrm>
            <a:off x="2661110" y="5111764"/>
            <a:ext cx="19261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solidFill>
                  <a:srgbClr val="C00000"/>
                </a:solidFill>
              </a:rPr>
              <a:t>Локальные акты</a:t>
            </a:r>
            <a:endParaRPr lang="ru-RU" sz="2000" b="1" cap="all" dirty="0">
              <a:solidFill>
                <a:srgbClr val="C00000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41F444D-7189-4618-9E50-430882A60B28}"/>
              </a:ext>
            </a:extLst>
          </p:cNvPr>
          <p:cNvSpPr txBox="1"/>
          <p:nvPr/>
        </p:nvSpPr>
        <p:spPr>
          <a:xfrm>
            <a:off x="7371882" y="3412441"/>
            <a:ext cx="208861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solidFill>
                  <a:srgbClr val="C00000"/>
                </a:solidFill>
              </a:rPr>
              <a:t>Критерии оценивания </a:t>
            </a:r>
            <a:endParaRPr lang="ru-RU" sz="2000" b="1" cap="all" dirty="0">
              <a:solidFill>
                <a:srgbClr val="C00000"/>
              </a:solidFill>
            </a:endParaRPr>
          </a:p>
        </p:txBody>
      </p:sp>
      <p:sp>
        <p:nvSpPr>
          <p:cNvPr id="79" name="Прямоугольный треугольник 78">
            <a:extLst>
              <a:ext uri="{FF2B5EF4-FFF2-40B4-BE49-F238E27FC236}">
                <a16:creationId xmlns:a16="http://schemas.microsoft.com/office/drawing/2014/main" id="{7F74B4D6-F573-4701-AF80-D5FCA4ACBA19}"/>
              </a:ext>
            </a:extLst>
          </p:cNvPr>
          <p:cNvSpPr/>
          <p:nvPr/>
        </p:nvSpPr>
        <p:spPr>
          <a:xfrm rot="10800000">
            <a:off x="1049001" y="2906746"/>
            <a:ext cx="165970" cy="228710"/>
          </a:xfrm>
          <a:prstGeom prst="rtTriangl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ый треугольник 79">
            <a:extLst>
              <a:ext uri="{FF2B5EF4-FFF2-40B4-BE49-F238E27FC236}">
                <a16:creationId xmlns:a16="http://schemas.microsoft.com/office/drawing/2014/main" id="{3A53953E-A683-4ECC-9576-3691B7518401}"/>
              </a:ext>
            </a:extLst>
          </p:cNvPr>
          <p:cNvSpPr/>
          <p:nvPr/>
        </p:nvSpPr>
        <p:spPr>
          <a:xfrm rot="5400000" flipV="1">
            <a:off x="1627919" y="3769255"/>
            <a:ext cx="165970" cy="22871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F69E664-373F-454D-B9F7-B605ED80DC0D}"/>
              </a:ext>
            </a:extLst>
          </p:cNvPr>
          <p:cNvSpPr txBox="1"/>
          <p:nvPr/>
        </p:nvSpPr>
        <p:spPr>
          <a:xfrm>
            <a:off x="6960330" y="4064745"/>
            <a:ext cx="2587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проектов разных видов</a:t>
            </a:r>
          </a:p>
          <a:p>
            <a:pPr algn="ctr"/>
            <a:r>
              <a:rPr lang="ru-RU" sz="1400" b="1" dirty="0" smtClean="0"/>
              <a:t> и типов</a:t>
            </a:r>
            <a:endParaRPr lang="ru-RU" sz="1400" b="1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41F444D-7189-4618-9E50-430882A60B28}"/>
              </a:ext>
            </a:extLst>
          </p:cNvPr>
          <p:cNvSpPr txBox="1"/>
          <p:nvPr/>
        </p:nvSpPr>
        <p:spPr>
          <a:xfrm>
            <a:off x="7360322" y="5165991"/>
            <a:ext cx="208861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solidFill>
                  <a:srgbClr val="C00000"/>
                </a:solidFill>
              </a:rPr>
              <a:t>Методические рекомендации</a:t>
            </a:r>
            <a:endParaRPr lang="ru-RU" sz="2000" b="1" cap="all" dirty="0">
              <a:solidFill>
                <a:srgbClr val="C00000"/>
              </a:solidFill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F69E664-373F-454D-B9F7-B605ED80DC0D}"/>
              </a:ext>
            </a:extLst>
          </p:cNvPr>
          <p:cNvSpPr txBox="1"/>
          <p:nvPr/>
        </p:nvSpPr>
        <p:spPr>
          <a:xfrm>
            <a:off x="6915463" y="5804681"/>
            <a:ext cx="244962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Оформления проекта, презентации, статьи, рецензии  и </a:t>
            </a:r>
            <a:r>
              <a:rPr lang="ru-RU" sz="1400" b="1" dirty="0" err="1" smtClean="0"/>
              <a:t>т.д</a:t>
            </a:r>
            <a:endParaRPr lang="ru-RU" sz="1400" b="1" dirty="0"/>
          </a:p>
        </p:txBody>
      </p:sp>
      <p:pic>
        <p:nvPicPr>
          <p:cNvPr id="86" name="Рисунок 8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63" y="43956"/>
            <a:ext cx="1618649" cy="240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4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762" y="265125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СОЗДАНИЕ УСЛОВИЙ ДЛЯ ВНЕДРЕНИЯ МОДЕЛИ ОРГАНИЗАЦИИ ПРОЕКТНОЙ ДЕЯТЕЛЬНОСТИ В МАОУ СОШ №16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13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48" y="4082300"/>
            <a:ext cx="4715744" cy="265260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0262" y="5059920"/>
            <a:ext cx="8321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ProximaNova"/>
              </a:rPr>
              <a:t> </a:t>
            </a:r>
            <a:endParaRPr lang="ru-RU" b="1" dirty="0" smtClean="0">
              <a:latin typeface="ProximaNov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392" y="3778369"/>
            <a:ext cx="2741761" cy="19162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54" y="1238136"/>
            <a:ext cx="2640282" cy="17579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716" y="3778370"/>
            <a:ext cx="2774452" cy="19162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459" y="1134013"/>
            <a:ext cx="2718020" cy="180966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55" y="3778369"/>
            <a:ext cx="2640282" cy="191624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390" y="1238137"/>
            <a:ext cx="2741763" cy="175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5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34216" y="2384277"/>
            <a:ext cx="19853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89184" y="318835"/>
            <a:ext cx="7578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МОДЕЛЬ ОРГАНИЗАЦИИ ПРОЕКТНОЙ ДЕЯТЕЛЬНОСТИ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в МАОУ СОШ №16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1521456" y="996107"/>
            <a:ext cx="2241570" cy="248493"/>
          </a:xfrm>
          <a:prstGeom prst="rect">
            <a:avLst/>
          </a:prstGeom>
          <a:gradFill rotWithShape="1">
            <a:gsLst>
              <a:gs pos="0">
                <a:srgbClr val="2180C1"/>
              </a:gs>
              <a:gs pos="100000">
                <a:srgbClr val="0846AC"/>
              </a:gs>
            </a:gsLst>
            <a:lin ang="5400000" scaled="1"/>
          </a:gradFill>
          <a:ln>
            <a:noFill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ru-RU" altLang="zh-CN" sz="1800" b="1" kern="0" dirty="0" smtClean="0">
                <a:solidFill>
                  <a:sysClr val="window" lastClr="FFFFFF"/>
                </a:solidFill>
              </a:rPr>
              <a:t>1-4 классы</a:t>
            </a:r>
            <a:endParaRPr lang="zh-CN" altLang="en-US" sz="1800" b="1" kern="0" dirty="0">
              <a:solidFill>
                <a:sysClr val="window" lastClr="FFFFFF"/>
              </a:solidFill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4398585" y="1019390"/>
            <a:ext cx="2241570" cy="248493"/>
          </a:xfrm>
          <a:prstGeom prst="rect">
            <a:avLst/>
          </a:prstGeom>
          <a:gradFill rotWithShape="1">
            <a:gsLst>
              <a:gs pos="0">
                <a:srgbClr val="2180C1"/>
              </a:gs>
              <a:gs pos="100000">
                <a:srgbClr val="0846AC"/>
              </a:gs>
            </a:gsLst>
            <a:lin ang="5400000" scaled="1"/>
          </a:gradFill>
          <a:ln>
            <a:noFill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ru-RU" altLang="zh-CN" sz="1800" b="1" kern="0" dirty="0" smtClean="0">
                <a:solidFill>
                  <a:sysClr val="window" lastClr="FFFFFF"/>
                </a:solidFill>
              </a:rPr>
              <a:t>5-9 классы</a:t>
            </a:r>
            <a:endParaRPr lang="zh-CN" altLang="en-US" sz="1800" b="1" kern="0" dirty="0">
              <a:solidFill>
                <a:sysClr val="window" lastClr="FFFFFF"/>
              </a:solidFill>
            </a:endParaRPr>
          </a:p>
        </p:txBody>
      </p:sp>
      <p:sp>
        <p:nvSpPr>
          <p:cNvPr id="19" name="矩形 6"/>
          <p:cNvSpPr>
            <a:spLocks noChangeArrowheads="1"/>
          </p:cNvSpPr>
          <p:nvPr/>
        </p:nvSpPr>
        <p:spPr bwMode="auto">
          <a:xfrm>
            <a:off x="7241986" y="1044074"/>
            <a:ext cx="2241570" cy="248493"/>
          </a:xfrm>
          <a:prstGeom prst="rect">
            <a:avLst/>
          </a:prstGeom>
          <a:gradFill rotWithShape="1">
            <a:gsLst>
              <a:gs pos="0">
                <a:srgbClr val="2180C1"/>
              </a:gs>
              <a:gs pos="100000">
                <a:srgbClr val="0846AC"/>
              </a:gs>
            </a:gsLst>
            <a:lin ang="5400000" scaled="1"/>
          </a:gradFill>
          <a:ln>
            <a:noFill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ru-RU" altLang="zh-CN" sz="1800" b="1" kern="0" dirty="0" smtClean="0">
                <a:solidFill>
                  <a:sysClr val="window" lastClr="FFFFFF"/>
                </a:solidFill>
              </a:rPr>
              <a:t>10-11 класс</a:t>
            </a:r>
            <a:endParaRPr lang="zh-CN" altLang="en-US" sz="1800" b="1" kern="0" dirty="0">
              <a:solidFill>
                <a:sysClr val="window" lastClr="FFFFFF"/>
              </a:solidFill>
            </a:endParaRPr>
          </a:p>
        </p:txBody>
      </p:sp>
      <p:sp>
        <p:nvSpPr>
          <p:cNvPr id="24" name="矩形 10"/>
          <p:cNvSpPr>
            <a:spLocks noChangeArrowheads="1"/>
          </p:cNvSpPr>
          <p:nvPr/>
        </p:nvSpPr>
        <p:spPr bwMode="auto">
          <a:xfrm>
            <a:off x="198838" y="2007986"/>
            <a:ext cx="969328" cy="436513"/>
          </a:xfrm>
          <a:prstGeom prst="rect">
            <a:avLst/>
          </a:prstGeom>
          <a:solidFill>
            <a:srgbClr val="FFC000"/>
          </a:solidFill>
          <a:ln/>
          <a:ex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800" b="1" kern="0" dirty="0">
              <a:solidFill>
                <a:sysClr val="window" lastClr="FFFFFF"/>
              </a:solidFill>
            </a:endParaRPr>
          </a:p>
        </p:txBody>
      </p:sp>
      <p:sp>
        <p:nvSpPr>
          <p:cNvPr id="39" name="矩形 37"/>
          <p:cNvSpPr/>
          <p:nvPr/>
        </p:nvSpPr>
        <p:spPr bwMode="auto">
          <a:xfrm>
            <a:off x="7020026" y="1857813"/>
            <a:ext cx="2716824" cy="612163"/>
          </a:xfrm>
          <a:prstGeom prst="rect">
            <a:avLst/>
          </a:prstGeom>
          <a:gradFill>
            <a:gsLst>
              <a:gs pos="2000">
                <a:srgbClr val="FF33CC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40" name="矩形 37"/>
          <p:cNvSpPr/>
          <p:nvPr/>
        </p:nvSpPr>
        <p:spPr bwMode="auto">
          <a:xfrm>
            <a:off x="4072219" y="1850576"/>
            <a:ext cx="2853411" cy="632692"/>
          </a:xfrm>
          <a:prstGeom prst="rect">
            <a:avLst/>
          </a:prstGeom>
          <a:gradFill>
            <a:gsLst>
              <a:gs pos="33000">
                <a:schemeClr val="accent2">
                  <a:lumMod val="40000"/>
                  <a:lumOff val="60000"/>
                </a:schemeClr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41" name="矩形 37"/>
          <p:cNvSpPr/>
          <p:nvPr/>
        </p:nvSpPr>
        <p:spPr bwMode="auto">
          <a:xfrm>
            <a:off x="1239900" y="1850576"/>
            <a:ext cx="2716824" cy="619400"/>
          </a:xfrm>
          <a:prstGeom prst="rect">
            <a:avLst/>
          </a:prstGeom>
          <a:gradFill>
            <a:gsLst>
              <a:gs pos="33000">
                <a:srgbClr val="92D050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ru-RU" sz="1100" b="1" dirty="0" smtClean="0"/>
              <a:t>Создание предметно-информационной среды для выполнения проектных задач</a:t>
            </a:r>
            <a:endParaRPr lang="en-US" altLang="zh-CN" sz="1100" b="1" kern="0" dirty="0"/>
          </a:p>
        </p:txBody>
      </p:sp>
      <p:sp>
        <p:nvSpPr>
          <p:cNvPr id="42" name="矩形 37"/>
          <p:cNvSpPr/>
          <p:nvPr/>
        </p:nvSpPr>
        <p:spPr bwMode="auto">
          <a:xfrm>
            <a:off x="1234301" y="1350676"/>
            <a:ext cx="8486882" cy="396564"/>
          </a:xfrm>
          <a:prstGeom prst="rect">
            <a:avLst/>
          </a:prstGeom>
          <a:gradFill>
            <a:gsLst>
              <a:gs pos="33000">
                <a:schemeClr val="accent1">
                  <a:lumMod val="40000"/>
                  <a:lumOff val="60000"/>
                </a:schemeClr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43" name="矩形 10"/>
          <p:cNvSpPr>
            <a:spLocks noChangeArrowheads="1"/>
          </p:cNvSpPr>
          <p:nvPr/>
        </p:nvSpPr>
        <p:spPr bwMode="auto">
          <a:xfrm>
            <a:off x="207738" y="1367798"/>
            <a:ext cx="969328" cy="436513"/>
          </a:xfrm>
          <a:prstGeom prst="rect">
            <a:avLst/>
          </a:prstGeom>
          <a:ln/>
          <a:ex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800" b="1" kern="0" dirty="0">
              <a:solidFill>
                <a:sysClr val="window" lastClr="FFFFFF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5460" y="1367798"/>
            <a:ext cx="10888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Нормативно-правовая база</a:t>
            </a:r>
            <a:endParaRPr lang="ru-RU" sz="11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103861" y="2088217"/>
            <a:ext cx="10888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Цель </a:t>
            </a:r>
            <a:endParaRPr lang="ru-RU" sz="11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1301891" y="1369920"/>
            <a:ext cx="8434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ФГОС, ООП, учебный план ОУ, локальные акты ОУ</a:t>
            </a:r>
            <a:endParaRPr lang="ru-RU" sz="11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4069938" y="1894101"/>
            <a:ext cx="281560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Формирование и развитие исследовательских навыков в рамках </a:t>
            </a:r>
            <a:r>
              <a:rPr lang="ru-RU" sz="1100" b="1" dirty="0" err="1" smtClean="0"/>
              <a:t>предпрофильной</a:t>
            </a:r>
            <a:r>
              <a:rPr lang="ru-RU" sz="1100" b="1" dirty="0" smtClean="0"/>
              <a:t> подготовки</a:t>
            </a:r>
            <a:endParaRPr lang="ru-RU" sz="11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7004359" y="1866840"/>
            <a:ext cx="27168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Совершенствование исследовательской компетентности в рамках профессионального самоопределения</a:t>
            </a:r>
            <a:endParaRPr lang="ru-RU" sz="1100" b="1" dirty="0"/>
          </a:p>
        </p:txBody>
      </p:sp>
      <p:sp>
        <p:nvSpPr>
          <p:cNvPr id="50" name="矩形 37"/>
          <p:cNvSpPr/>
          <p:nvPr/>
        </p:nvSpPr>
        <p:spPr bwMode="auto">
          <a:xfrm>
            <a:off x="1265158" y="2573312"/>
            <a:ext cx="2711225" cy="632692"/>
          </a:xfrm>
          <a:prstGeom prst="rect">
            <a:avLst/>
          </a:prstGeom>
          <a:gradFill>
            <a:gsLst>
              <a:gs pos="33000">
                <a:srgbClr val="92D050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52" name="矩形 37"/>
          <p:cNvSpPr/>
          <p:nvPr/>
        </p:nvSpPr>
        <p:spPr bwMode="auto">
          <a:xfrm>
            <a:off x="1252478" y="4135365"/>
            <a:ext cx="2716824" cy="632692"/>
          </a:xfrm>
          <a:prstGeom prst="rect">
            <a:avLst/>
          </a:prstGeom>
          <a:gradFill>
            <a:gsLst>
              <a:gs pos="33000">
                <a:srgbClr val="92D050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53" name="矩形 10"/>
          <p:cNvSpPr>
            <a:spLocks noChangeArrowheads="1"/>
          </p:cNvSpPr>
          <p:nvPr/>
        </p:nvSpPr>
        <p:spPr bwMode="auto">
          <a:xfrm>
            <a:off x="198838" y="2728405"/>
            <a:ext cx="969328" cy="436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ex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800" b="1" kern="0" dirty="0">
              <a:solidFill>
                <a:sysClr val="window" lastClr="FFFFFF"/>
              </a:solidFill>
            </a:endParaRPr>
          </a:p>
        </p:txBody>
      </p:sp>
      <p:sp>
        <p:nvSpPr>
          <p:cNvPr id="54" name="矩形 10"/>
          <p:cNvSpPr>
            <a:spLocks noChangeArrowheads="1"/>
          </p:cNvSpPr>
          <p:nvPr/>
        </p:nvSpPr>
        <p:spPr bwMode="auto">
          <a:xfrm>
            <a:off x="207738" y="3524253"/>
            <a:ext cx="969328" cy="436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ex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800" b="1" kern="0" dirty="0">
              <a:solidFill>
                <a:sysClr val="window" lastClr="FFFFFF"/>
              </a:solidFill>
            </a:endParaRPr>
          </a:p>
        </p:txBody>
      </p:sp>
      <p:sp>
        <p:nvSpPr>
          <p:cNvPr id="55" name="矩形 10"/>
          <p:cNvSpPr>
            <a:spLocks noChangeArrowheads="1"/>
          </p:cNvSpPr>
          <p:nvPr/>
        </p:nvSpPr>
        <p:spPr bwMode="auto">
          <a:xfrm>
            <a:off x="198838" y="4206541"/>
            <a:ext cx="969328" cy="5141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ex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800" b="1" kern="0" dirty="0">
              <a:solidFill>
                <a:sysClr val="window" lastClr="FFFF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29528" y="2728353"/>
            <a:ext cx="1088841" cy="43088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Деятельность учащихся</a:t>
            </a:r>
            <a:endParaRPr lang="ru-RU" sz="11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112055" y="3527065"/>
            <a:ext cx="1113257" cy="43088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Управление деятельностью</a:t>
            </a:r>
            <a:endParaRPr lang="ru-RU" sz="1100" b="1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1272630" y="2606144"/>
            <a:ext cx="238497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/>
              <a:t>Погружение в экспериментальную деятельность, основа пропедевтической работы</a:t>
            </a:r>
            <a:endParaRPr lang="ru-RU" sz="11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181409" y="4174904"/>
            <a:ext cx="1036960" cy="600164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Формы, </a:t>
            </a:r>
          </a:p>
          <a:p>
            <a:pPr algn="ctr"/>
            <a:r>
              <a:rPr lang="ru-RU" sz="1100" b="1" dirty="0" smtClean="0"/>
              <a:t>характер </a:t>
            </a:r>
          </a:p>
          <a:p>
            <a:pPr algn="ctr"/>
            <a:r>
              <a:rPr lang="ru-RU" sz="1100" b="1" dirty="0" smtClean="0"/>
              <a:t>проекта</a:t>
            </a:r>
            <a:endParaRPr lang="ru-RU" sz="1100" b="1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1239900" y="4192965"/>
            <a:ext cx="269379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/>
              <a:t>Групповой, коллективный</a:t>
            </a:r>
            <a:endParaRPr lang="ru-RU" sz="1100" b="1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1222471" y="4456238"/>
            <a:ext cx="269379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/>
              <a:t>Предметный, творческий</a:t>
            </a:r>
            <a:endParaRPr lang="ru-RU" sz="1100" b="1" dirty="0"/>
          </a:p>
        </p:txBody>
      </p:sp>
      <p:sp>
        <p:nvSpPr>
          <p:cNvPr id="63" name="矩形 37"/>
          <p:cNvSpPr/>
          <p:nvPr/>
        </p:nvSpPr>
        <p:spPr bwMode="auto">
          <a:xfrm>
            <a:off x="1249601" y="4912229"/>
            <a:ext cx="8471581" cy="559337"/>
          </a:xfrm>
          <a:prstGeom prst="rect">
            <a:avLst/>
          </a:prstGeom>
          <a:gradFill>
            <a:gsLst>
              <a:gs pos="33000">
                <a:schemeClr val="accent5">
                  <a:lumMod val="40000"/>
                  <a:lumOff val="60000"/>
                </a:schemeClr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66" name="矩形 37"/>
          <p:cNvSpPr/>
          <p:nvPr/>
        </p:nvSpPr>
        <p:spPr bwMode="auto">
          <a:xfrm>
            <a:off x="1249602" y="3334488"/>
            <a:ext cx="2716824" cy="632692"/>
          </a:xfrm>
          <a:prstGeom prst="rect">
            <a:avLst/>
          </a:prstGeom>
          <a:gradFill>
            <a:gsLst>
              <a:gs pos="33000">
                <a:srgbClr val="92D050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168166" y="3367016"/>
            <a:ext cx="27829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/>
              <a:t>П</a:t>
            </a:r>
            <a:r>
              <a:rPr lang="ru-RU" sz="1100" b="1" dirty="0" smtClean="0"/>
              <a:t>едагог, родители (для выбора темы сопровождения и оформления проектной деятельности)</a:t>
            </a:r>
            <a:endParaRPr lang="ru-RU" sz="1100" b="1" dirty="0"/>
          </a:p>
        </p:txBody>
      </p:sp>
      <p:sp>
        <p:nvSpPr>
          <p:cNvPr id="68" name="矩形 37"/>
          <p:cNvSpPr/>
          <p:nvPr/>
        </p:nvSpPr>
        <p:spPr bwMode="auto">
          <a:xfrm>
            <a:off x="4069939" y="2602281"/>
            <a:ext cx="2853410" cy="632692"/>
          </a:xfrm>
          <a:prstGeom prst="rect">
            <a:avLst/>
          </a:prstGeom>
          <a:gradFill>
            <a:gsLst>
              <a:gs pos="33000">
                <a:schemeClr val="accent2">
                  <a:lumMod val="40000"/>
                  <a:lumOff val="60000"/>
                </a:schemeClr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69" name="矩形 37"/>
          <p:cNvSpPr/>
          <p:nvPr/>
        </p:nvSpPr>
        <p:spPr bwMode="auto">
          <a:xfrm>
            <a:off x="4069937" y="3377881"/>
            <a:ext cx="2853411" cy="632692"/>
          </a:xfrm>
          <a:prstGeom prst="rect">
            <a:avLst/>
          </a:prstGeom>
          <a:gradFill>
            <a:gsLst>
              <a:gs pos="33000">
                <a:schemeClr val="accent2">
                  <a:lumMod val="40000"/>
                  <a:lumOff val="60000"/>
                </a:schemeClr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70" name="矩形 37"/>
          <p:cNvSpPr/>
          <p:nvPr/>
        </p:nvSpPr>
        <p:spPr bwMode="auto">
          <a:xfrm>
            <a:off x="4069937" y="4135365"/>
            <a:ext cx="2853411" cy="632692"/>
          </a:xfrm>
          <a:prstGeom prst="rect">
            <a:avLst/>
          </a:prstGeom>
          <a:gradFill>
            <a:gsLst>
              <a:gs pos="33000">
                <a:schemeClr val="accent2">
                  <a:lumMod val="40000"/>
                  <a:lumOff val="60000"/>
                </a:schemeClr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74" name="矩形 37"/>
          <p:cNvSpPr/>
          <p:nvPr/>
        </p:nvSpPr>
        <p:spPr bwMode="auto">
          <a:xfrm>
            <a:off x="7035757" y="2600144"/>
            <a:ext cx="2716824" cy="612163"/>
          </a:xfrm>
          <a:prstGeom prst="rect">
            <a:avLst/>
          </a:prstGeom>
          <a:gradFill>
            <a:gsLst>
              <a:gs pos="6000">
                <a:srgbClr val="FF33CC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75" name="矩形 37"/>
          <p:cNvSpPr/>
          <p:nvPr/>
        </p:nvSpPr>
        <p:spPr bwMode="auto">
          <a:xfrm>
            <a:off x="7035755" y="3384375"/>
            <a:ext cx="2716824" cy="612163"/>
          </a:xfrm>
          <a:prstGeom prst="rect">
            <a:avLst/>
          </a:prstGeom>
          <a:gradFill>
            <a:gsLst>
              <a:gs pos="1000">
                <a:srgbClr val="FF33CC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76" name="矩形 37"/>
          <p:cNvSpPr/>
          <p:nvPr/>
        </p:nvSpPr>
        <p:spPr bwMode="auto">
          <a:xfrm>
            <a:off x="7035755" y="4145629"/>
            <a:ext cx="2716824" cy="612163"/>
          </a:xfrm>
          <a:prstGeom prst="rect">
            <a:avLst/>
          </a:prstGeom>
          <a:gradFill>
            <a:gsLst>
              <a:gs pos="5000">
                <a:srgbClr val="FF33CC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042163" y="2580143"/>
            <a:ext cx="27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Профессиональные пробы, связанные с дальнейшим направлением обучения в вузе или направлением подготовки</a:t>
            </a:r>
          </a:p>
          <a:p>
            <a:pPr algn="ctr"/>
            <a:endParaRPr lang="ru-RU" sz="11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7079102" y="3432894"/>
            <a:ext cx="27168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/>
              <a:t>С</a:t>
            </a:r>
            <a:r>
              <a:rPr lang="ru-RU" sz="1100" b="1" dirty="0" smtClean="0"/>
              <a:t>опровождение педагогом-</a:t>
            </a:r>
            <a:r>
              <a:rPr lang="ru-RU" sz="1100" b="1" dirty="0" err="1" smtClean="0"/>
              <a:t>тьютором</a:t>
            </a:r>
            <a:r>
              <a:rPr lang="ru-RU" sz="1100" b="1" dirty="0" smtClean="0"/>
              <a:t> </a:t>
            </a:r>
          </a:p>
          <a:p>
            <a:pPr algn="ctr"/>
            <a:r>
              <a:rPr lang="ru-RU" sz="1100" b="1" dirty="0" smtClean="0"/>
              <a:t> Социальное партнерство</a:t>
            </a:r>
            <a:endParaRPr lang="ru-RU" sz="11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7079102" y="4126706"/>
            <a:ext cx="2716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/>
              <a:t>И</a:t>
            </a:r>
            <a:r>
              <a:rPr lang="ru-RU" sz="1100" b="1" dirty="0" smtClean="0"/>
              <a:t>ндивидуальный</a:t>
            </a:r>
            <a:endParaRPr lang="ru-RU" sz="11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4095197" y="2552185"/>
            <a:ext cx="25449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Профориентация (образовательный маршрут, знакомство с учреждениями профобразования, </a:t>
            </a:r>
            <a:r>
              <a:rPr lang="ru-RU" sz="1100" b="1" dirty="0" err="1" smtClean="0"/>
              <a:t>профессиограмма</a:t>
            </a:r>
            <a:r>
              <a:rPr lang="ru-RU" sz="1100" b="1" dirty="0" smtClean="0"/>
              <a:t>, изучение себя)</a:t>
            </a:r>
            <a:endParaRPr lang="ru-RU" sz="1100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4032560" y="3490396"/>
            <a:ext cx="2716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/>
              <a:t>Р</a:t>
            </a:r>
            <a:r>
              <a:rPr lang="ru-RU" sz="1100" b="1" dirty="0" smtClean="0"/>
              <a:t>уководство учителя-предметника</a:t>
            </a:r>
            <a:endParaRPr lang="ru-RU" sz="1100" b="1" dirty="0"/>
          </a:p>
        </p:txBody>
      </p:sp>
      <p:sp>
        <p:nvSpPr>
          <p:cNvPr id="83" name="TextBox 82"/>
          <p:cNvSpPr txBox="1"/>
          <p:nvPr/>
        </p:nvSpPr>
        <p:spPr>
          <a:xfrm>
            <a:off x="4192181" y="4157628"/>
            <a:ext cx="2716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Групповой, индивидуальный</a:t>
            </a:r>
            <a:endParaRPr lang="ru-RU" sz="1100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4158071" y="4344030"/>
            <a:ext cx="27168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err="1" smtClean="0"/>
              <a:t>надпредметный</a:t>
            </a:r>
            <a:r>
              <a:rPr lang="ru-RU" sz="1100" b="1" dirty="0" smtClean="0"/>
              <a:t>, интегрированный, </a:t>
            </a:r>
            <a:r>
              <a:rPr lang="ru-RU" sz="1100" b="1" dirty="0" err="1" smtClean="0"/>
              <a:t>межпредметный</a:t>
            </a:r>
            <a:r>
              <a:rPr lang="ru-RU" sz="1100" b="1" dirty="0" smtClean="0"/>
              <a:t> </a:t>
            </a:r>
            <a:endParaRPr lang="ru-RU" sz="1100" b="1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875486" y="5701916"/>
            <a:ext cx="36965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/>
          </a:p>
        </p:txBody>
      </p:sp>
      <p:sp>
        <p:nvSpPr>
          <p:cNvPr id="89" name="TextBox 88"/>
          <p:cNvSpPr txBox="1"/>
          <p:nvPr/>
        </p:nvSpPr>
        <p:spPr>
          <a:xfrm>
            <a:off x="7035755" y="4394442"/>
            <a:ext cx="2716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err="1" smtClean="0"/>
              <a:t>метапредметный</a:t>
            </a:r>
            <a:endParaRPr lang="ru-RU" sz="1100" b="1" dirty="0"/>
          </a:p>
        </p:txBody>
      </p:sp>
      <p:sp>
        <p:nvSpPr>
          <p:cNvPr id="90" name="矩形 10"/>
          <p:cNvSpPr>
            <a:spLocks noChangeArrowheads="1"/>
          </p:cNvSpPr>
          <p:nvPr/>
        </p:nvSpPr>
        <p:spPr bwMode="auto">
          <a:xfrm>
            <a:off x="198838" y="4973640"/>
            <a:ext cx="969328" cy="436513"/>
          </a:xfrm>
          <a:prstGeom prst="rect">
            <a:avLst/>
          </a:prstGeom>
          <a:solidFill>
            <a:srgbClr val="FFC000"/>
          </a:solidFill>
          <a:ln/>
          <a:ex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800" b="1" kern="0" dirty="0">
              <a:solidFill>
                <a:sysClr val="window" lastClr="FFFFFF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0927" y="5016987"/>
            <a:ext cx="12542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Результат </a:t>
            </a:r>
            <a:endParaRPr lang="ru-RU" sz="11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1210287" y="5083671"/>
            <a:ext cx="8434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Защита проектов на школьной проектно-исследовательской конференции </a:t>
            </a:r>
            <a:endParaRPr lang="ru-RU" sz="1100" b="1" dirty="0"/>
          </a:p>
        </p:txBody>
      </p:sp>
      <p:sp>
        <p:nvSpPr>
          <p:cNvPr id="93" name="矩形 37"/>
          <p:cNvSpPr/>
          <p:nvPr/>
        </p:nvSpPr>
        <p:spPr bwMode="auto">
          <a:xfrm>
            <a:off x="1265158" y="5651674"/>
            <a:ext cx="8456024" cy="612163"/>
          </a:xfrm>
          <a:prstGeom prst="rect">
            <a:avLst/>
          </a:prstGeom>
          <a:gradFill>
            <a:gsLst>
              <a:gs pos="33000">
                <a:schemeClr val="accent5">
                  <a:lumMod val="40000"/>
                  <a:lumOff val="60000"/>
                </a:schemeClr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200" kern="0" dirty="0">
              <a:solidFill>
                <a:srgbClr val="4D4D4D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316995" y="5780303"/>
            <a:ext cx="81816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/>
              <a:t>Участие обучающихся МАОУ СОШ №16 в конкурсах, олимпиадах, научно-практических конференциях разного уровня</a:t>
            </a:r>
            <a:endParaRPr lang="ru-RU" sz="11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22" y="5683748"/>
            <a:ext cx="1091279" cy="5547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3022" y="5722010"/>
            <a:ext cx="1129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cs typeface="Times New Roman" panose="02020603050405020304" pitchFamily="18" charset="0"/>
              </a:rPr>
              <a:t>Перспективное развитие</a:t>
            </a:r>
            <a:endParaRPr lang="ru-RU" sz="11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66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762" y="205305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ОРГАНИЗАЦИЯ ПРОЕКТНОЙ ДЕЯТЕЛЬНОСТИ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В НАЧАЛЬНОЙ ШКОЛЕ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48" y="4082300"/>
            <a:ext cx="4715744" cy="26526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06" y="1044505"/>
            <a:ext cx="2935011" cy="22012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212" y="1044506"/>
            <a:ext cx="3033665" cy="22012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05" y="3847721"/>
            <a:ext cx="2935012" cy="22012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1213" y="3847721"/>
            <a:ext cx="3033664" cy="21999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67" y="1864353"/>
            <a:ext cx="2693895" cy="359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9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009" r="2290" b="308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762" y="273672"/>
            <a:ext cx="960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РЕЗУЛЬТАТЫ ВНЕДРЕНИЯ МОДЕЛИ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ОРГАНИЗАЦИИ ПРОЕКТНОЙ ДЕЯТЕЛЬНОСТИ в МАОУ СОШ №16 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804099"/>
              </p:ext>
            </p:extLst>
          </p:nvPr>
        </p:nvGraphicFramePr>
        <p:xfrm>
          <a:off x="359071" y="1070685"/>
          <a:ext cx="6604000" cy="163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7816">
                  <a:extLst>
                    <a:ext uri="{9D8B030D-6E8A-4147-A177-3AD203B41FA5}">
                      <a16:colId xmlns:a16="http://schemas.microsoft.com/office/drawing/2014/main" val="1251675628"/>
                    </a:ext>
                  </a:extLst>
                </a:gridCol>
                <a:gridCol w="1102179">
                  <a:extLst>
                    <a:ext uri="{9D8B030D-6E8A-4147-A177-3AD203B41FA5}">
                      <a16:colId xmlns:a16="http://schemas.microsoft.com/office/drawing/2014/main" val="3458607126"/>
                    </a:ext>
                  </a:extLst>
                </a:gridCol>
                <a:gridCol w="1575707">
                  <a:extLst>
                    <a:ext uri="{9D8B030D-6E8A-4147-A177-3AD203B41FA5}">
                      <a16:colId xmlns:a16="http://schemas.microsoft.com/office/drawing/2014/main" val="987941386"/>
                    </a:ext>
                  </a:extLst>
                </a:gridCol>
                <a:gridCol w="1183822">
                  <a:extLst>
                    <a:ext uri="{9D8B030D-6E8A-4147-A177-3AD203B41FA5}">
                      <a16:colId xmlns:a16="http://schemas.microsoft.com/office/drawing/2014/main" val="3106050090"/>
                    </a:ext>
                  </a:extLst>
                </a:gridCol>
                <a:gridCol w="1074476">
                  <a:extLst>
                    <a:ext uri="{9D8B030D-6E8A-4147-A177-3AD203B41FA5}">
                      <a16:colId xmlns:a16="http://schemas.microsoft.com/office/drawing/2014/main" val="4008168243"/>
                    </a:ext>
                  </a:extLst>
                </a:gridCol>
              </a:tblGrid>
              <a:tr h="52044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Название конкурса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Год проведения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уровень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Количество победителей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Количество призеров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608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Я-исследователь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муниципальный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717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Я-исследователь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региональный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20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Я-исследователь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муниципальный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285427"/>
                  </a:ext>
                </a:extLst>
              </a:tr>
            </a:tbl>
          </a:graphicData>
        </a:graphic>
      </p:graphicFrame>
      <p:pic>
        <p:nvPicPr>
          <p:cNvPr id="8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435" y="4009984"/>
            <a:ext cx="4715744" cy="26526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5612" y="2867547"/>
            <a:ext cx="6645216" cy="15911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071" y="4622639"/>
            <a:ext cx="6645216" cy="15911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04287" y="1049254"/>
            <a:ext cx="2730977" cy="18182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84" y="2652426"/>
            <a:ext cx="1477660" cy="197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06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712</TotalTime>
  <Words>923</Words>
  <Application>Microsoft Office PowerPoint</Application>
  <PresentationFormat>Лист A4 (210x297 мм)</PresentationFormat>
  <Paragraphs>230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Calibri</vt:lpstr>
      <vt:lpstr>Calibri Light</vt:lpstr>
      <vt:lpstr>Constantia</vt:lpstr>
      <vt:lpstr>等线</vt:lpstr>
      <vt:lpstr>Georgia</vt:lpstr>
      <vt:lpstr>ProximaNova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Marina</dc:creator>
  <cp:lastModifiedBy>Директор</cp:lastModifiedBy>
  <cp:revision>66</cp:revision>
  <cp:lastPrinted>2022-03-23T04:41:01Z</cp:lastPrinted>
  <dcterms:created xsi:type="dcterms:W3CDTF">2022-03-21T14:32:30Z</dcterms:created>
  <dcterms:modified xsi:type="dcterms:W3CDTF">2022-06-14T11:04:14Z</dcterms:modified>
</cp:coreProperties>
</file>