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98" r:id="rId3"/>
    <p:sldId id="301" r:id="rId4"/>
    <p:sldId id="299" r:id="rId5"/>
    <p:sldId id="302" r:id="rId6"/>
    <p:sldId id="304" r:id="rId7"/>
    <p:sldId id="297" r:id="rId8"/>
    <p:sldId id="305" r:id="rId9"/>
    <p:sldId id="306" r:id="rId10"/>
    <p:sldId id="307" r:id="rId11"/>
    <p:sldId id="294" r:id="rId12"/>
    <p:sldId id="308" r:id="rId13"/>
    <p:sldId id="310" r:id="rId14"/>
    <p:sldId id="295" r:id="rId15"/>
    <p:sldId id="309" r:id="rId16"/>
    <p:sldId id="291" r:id="rId17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E2A6"/>
    <a:srgbClr val="008A00"/>
    <a:srgbClr val="009900"/>
    <a:srgbClr val="006699"/>
    <a:srgbClr val="F9BF8B"/>
    <a:srgbClr val="F14343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3" d="100"/>
          <a:sy n="73" d="100"/>
        </p:scale>
        <p:origin x="6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8CA410-E7D9-4158-83BD-9E899045B7E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52206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467600" y="6448425"/>
            <a:ext cx="1219200" cy="244475"/>
          </a:xfr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171700" y="6270625"/>
            <a:ext cx="2297113" cy="244475"/>
          </a:xfrm>
        </p:spPr>
        <p:txBody>
          <a:bodyPr/>
          <a:lstStyle>
            <a:lvl1pPr>
              <a:defRPr i="1">
                <a:solidFill>
                  <a:schemeClr val="tx1"/>
                </a:solidFill>
              </a:defRPr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1000" y="6461125"/>
            <a:ext cx="457200" cy="244475"/>
          </a:xfrm>
        </p:spPr>
        <p:txBody>
          <a:bodyPr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5FF7DDBA-A389-4994-9EF4-88FB6CDE23DF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4381500" y="61722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sz="2400" b="1" i="1"/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657600"/>
            <a:ext cx="4876800" cy="3048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438400"/>
            <a:ext cx="4800600" cy="1114425"/>
          </a:xfrm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59999B-6A2C-48A0-A4BA-BBE1E86758EF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61616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77025" y="704850"/>
            <a:ext cx="2047875" cy="5619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704850"/>
            <a:ext cx="5991225" cy="5619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141C22-167B-41E0-99B1-11B97A37BEB3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12233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704850"/>
            <a:ext cx="5638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631950"/>
            <a:ext cx="8191500" cy="469265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934200" y="2286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53200"/>
            <a:ext cx="838200" cy="261938"/>
          </a:xfrm>
        </p:spPr>
        <p:txBody>
          <a:bodyPr/>
          <a:lstStyle>
            <a:lvl1pPr>
              <a:defRPr/>
            </a:lvl1pPr>
          </a:lstStyle>
          <a:p>
            <a:fld id="{7B1EBD24-D8FC-4161-B614-1E3E43042DF0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5320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31055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7AF8CB-D6FC-4936-8275-CF5908CBF83F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7285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2B2CC5-8DFB-47DF-8C6F-7B6712F9A849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02069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3400" y="1631950"/>
            <a:ext cx="4019550" cy="469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5350" y="1631950"/>
            <a:ext cx="4019550" cy="469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26ED48-6F6B-41BA-A6FD-B79C63C3424C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22838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557212C-62F7-45DA-A6BC-05B56B52F4AF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15203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9FAEFC0-9DA9-4A3A-9651-E4638F9D7518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3924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84E554C-38C4-433B-8CD1-FA21A70DCB5D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8266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E25E49-830D-4281-863D-F4BED6AFE1AE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8071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BDAB0F7-ADD9-4FDD-B82A-6191BEA8B94D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501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7" name="Object 93"/>
          <p:cNvGraphicFramePr>
            <a:graphicFrameLocks noChangeAspect="1"/>
          </p:cNvGraphicFramePr>
          <p:nvPr/>
        </p:nvGraphicFramePr>
        <p:xfrm>
          <a:off x="0" y="409575"/>
          <a:ext cx="91440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" name="Image" r:id="rId15" imgW="12952381" imgH="2717460" progId="Photoshop.Image.7">
                  <p:embed/>
                </p:oleObj>
              </mc:Choice>
              <mc:Fallback>
                <p:oleObj name="Image" r:id="rId15" imgW="12952381" imgH="2717460" progId="Photoshop.Image.7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9575"/>
                        <a:ext cx="914400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533400" y="1631950"/>
            <a:ext cx="8191500" cy="469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934200" y="228600"/>
            <a:ext cx="1752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53200"/>
            <a:ext cx="8382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CA297F4-A881-40C6-BD29-4A25ACCE6CC9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057400" y="704850"/>
            <a:ext cx="5638800" cy="4873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81000" y="6553200"/>
            <a:ext cx="19050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endParaRPr lang="en-US" altLang="ru-RU"/>
          </a:p>
        </p:txBody>
      </p:sp>
      <p:pic>
        <p:nvPicPr>
          <p:cNvPr id="1118" name="Picture 94" descr="p16sss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706563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" name="Text Box 83"/>
          <p:cNvSpPr txBox="1">
            <a:spLocks noChangeArrowheads="1"/>
          </p:cNvSpPr>
          <p:nvPr/>
        </p:nvSpPr>
        <p:spPr bwMode="gray">
          <a:xfrm>
            <a:off x="523875" y="5175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2000" b="1" i="1">
                <a:solidFill>
                  <a:schemeClr val="tx2"/>
                </a:solidFill>
              </a:rPr>
              <a:t>LOGO</a:t>
            </a:r>
          </a:p>
        </p:txBody>
      </p:sp>
      <p:pic>
        <p:nvPicPr>
          <p:cNvPr id="1119" name="Picture 95" descr="p16_ss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242888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0" name="Picture 96" descr="p16_s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09600"/>
            <a:ext cx="228600" cy="19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infourok.ru/go.html?href=http://school-collection.edu.ru/catalog/rubr/903077b7-0221-4823-b549-b236326d48d4/" TargetMode="External"/><Relationship Id="rId3" Type="http://schemas.openxmlformats.org/officeDocument/2006/relationships/hyperlink" Target="http://infourok.ru/go.html?href=http://www.tgl.net.ru/" TargetMode="External"/><Relationship Id="rId7" Type="http://schemas.openxmlformats.org/officeDocument/2006/relationships/hyperlink" Target="http://infourok.ru/go.html?href=http://school-collection.edu.ru/catalog/rubr/47716220-050d-4d30-b22c-eae9a57fc61d/" TargetMode="External"/><Relationship Id="rId12" Type="http://schemas.openxmlformats.org/officeDocument/2006/relationships/hyperlink" Target="http://infourok.ru/go.html?href=http://alexlarin.net/ege16.html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fourok.ru/go.html?href=http://school-collection.edu.ru/catalog/rubr/36982276-f7af-4e4b-a39f-814e88af8855/" TargetMode="External"/><Relationship Id="rId11" Type="http://schemas.openxmlformats.org/officeDocument/2006/relationships/hyperlink" Target="http://www.examen.ru/vyisshee-obrazovanie/study-abroad/" TargetMode="External"/><Relationship Id="rId5" Type="http://schemas.openxmlformats.org/officeDocument/2006/relationships/hyperlink" Target="http://infourok.ru/go.html?href=http://school-collection.edu.ru/catalog/rubr/bd5a4839-0983-4600-9891-4e7295cc2fea/" TargetMode="External"/><Relationship Id="rId10" Type="http://schemas.openxmlformats.org/officeDocument/2006/relationships/hyperlink" Target="http://infourok.ru/go.html?href=http://school-collection.edu.ru/catalog/rubr/96abc5ab-fba3-49b0-a493-8adc2485752f/" TargetMode="External"/><Relationship Id="rId4" Type="http://schemas.openxmlformats.org/officeDocument/2006/relationships/hyperlink" Target="http://infourok.ru/go.html?href=http://gia.edu.ru/" TargetMode="External"/><Relationship Id="rId9" Type="http://schemas.openxmlformats.org/officeDocument/2006/relationships/hyperlink" Target="http://infourok.ru/go.html?href=http://school-collection.edu.ru/catalog/rubr/458c7ce1-6279-893b-27fd-1ffbbec7ba3c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piuDpCdEIbCMW1JP6gJztQ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ru-RU" dirty="0"/>
              <a:t>www.themegallery.com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5616" y="2298267"/>
            <a:ext cx="8280920" cy="333160"/>
          </a:xfrm>
        </p:spPr>
        <p:txBody>
          <a:bodyPr/>
          <a:lstStyle/>
          <a:p>
            <a:r>
              <a:rPr lang="ru-RU" sz="2000" dirty="0" smtClean="0"/>
              <a:t>ПОДГОТОВКА ВЫПУСКНИКОВ 9 </a:t>
            </a:r>
            <a:r>
              <a:rPr lang="ru-RU" sz="2000" dirty="0"/>
              <a:t>И 11 </a:t>
            </a:r>
            <a:r>
              <a:rPr lang="ru-RU" sz="2000" dirty="0" smtClean="0"/>
              <a:t>КЛАССОВ</a:t>
            </a:r>
            <a:endParaRPr lang="en-US" altLang="ru-RU" sz="6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63888" y="3968123"/>
            <a:ext cx="4876800" cy="304800"/>
          </a:xfrm>
        </p:spPr>
        <p:txBody>
          <a:bodyPr/>
          <a:lstStyle/>
          <a:p>
            <a:r>
              <a:rPr lang="ru-RU" altLang="ru-RU" dirty="0" smtClean="0"/>
              <a:t>Мыльникова Наталья Владимировна</a:t>
            </a:r>
          </a:p>
          <a:p>
            <a:r>
              <a:rPr lang="ru-RU" altLang="ru-RU" dirty="0"/>
              <a:t>МКОУ «</a:t>
            </a:r>
            <a:r>
              <a:rPr lang="ru-RU" altLang="ru-RU" dirty="0" err="1"/>
              <a:t>Перегребинская</a:t>
            </a:r>
            <a:r>
              <a:rPr lang="ru-RU" altLang="ru-RU" dirty="0"/>
              <a:t> </a:t>
            </a:r>
            <a:r>
              <a:rPr lang="ru-RU" altLang="ru-RU" dirty="0" smtClean="0"/>
              <a:t>СОШ»</a:t>
            </a:r>
            <a:endParaRPr lang="en-US" altLang="ru-RU" dirty="0"/>
          </a:p>
          <a:p>
            <a:endParaRPr lang="ru-RU" altLang="ru-RU" dirty="0" smtClean="0"/>
          </a:p>
        </p:txBody>
      </p:sp>
      <p:pic>
        <p:nvPicPr>
          <p:cNvPr id="2064" name="Picture 16" descr="p16_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67000"/>
            <a:ext cx="671513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p16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806700"/>
            <a:ext cx="6350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gray">
          <a:xfrm>
            <a:off x="1043608" y="6148056"/>
            <a:ext cx="6990515" cy="665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dirty="0" smtClean="0"/>
              <a:t>НАПРАВЛЕНИЕ: </a:t>
            </a:r>
            <a:r>
              <a:rPr lang="ru-RU" altLang="ru-RU" i="1" dirty="0" smtClean="0"/>
              <a:t>Использование образовательных Интернет-ресурсов при подготовке к ОГЭ и ЕГЭ </a:t>
            </a:r>
            <a:endParaRPr lang="en-US" altLang="ru-RU" i="1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gray">
          <a:xfrm>
            <a:off x="2679700" y="2366122"/>
            <a:ext cx="4800600" cy="94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 smtClean="0"/>
              <a:t>К ГИА ПО МАТЕМАТИКЕ</a:t>
            </a:r>
            <a:endParaRPr lang="en-US" altLang="ru-RU" sz="6600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697956" y="2829283"/>
            <a:ext cx="48006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 smtClean="0"/>
              <a:t>В УСЛОВИЯХ ПРИМЕНЕНИЯ ИНТЕРНЕТ- РЕСУРСОВ</a:t>
            </a:r>
            <a:endParaRPr lang="en-US" alt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3"/>
          <p:cNvGrpSpPr>
            <a:grpSpLocks/>
          </p:cNvGrpSpPr>
          <p:nvPr/>
        </p:nvGrpSpPr>
        <p:grpSpPr bwMode="auto">
          <a:xfrm>
            <a:off x="2291224" y="4047195"/>
            <a:ext cx="2236517" cy="2543325"/>
            <a:chOff x="2304" y="1824"/>
            <a:chExt cx="1056" cy="1056"/>
          </a:xfrm>
        </p:grpSpPr>
        <p:sp>
          <p:nvSpPr>
            <p:cNvPr id="73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7"/>
            <p:cNvSpPr txBox="1">
              <a:spLocks noChangeArrowheads="1"/>
            </p:cNvSpPr>
            <p:nvPr/>
          </p:nvSpPr>
          <p:spPr bwMode="gray">
            <a:xfrm>
              <a:off x="2701" y="1969"/>
              <a:ext cx="282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b="1" i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ОШ</a:t>
              </a:r>
              <a:endParaRPr lang="en-US" alt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7" name="Text Box 8"/>
            <p:cNvSpPr txBox="1">
              <a:spLocks noChangeArrowheads="1"/>
            </p:cNvSpPr>
            <p:nvPr/>
          </p:nvSpPr>
          <p:spPr bwMode="gray">
            <a:xfrm>
              <a:off x="2535" y="2323"/>
              <a:ext cx="547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b="1" i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Я-класс!</a:t>
              </a:r>
              <a:endParaRPr lang="en-US" alt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8" name="Text Box 9"/>
            <p:cNvSpPr txBox="1">
              <a:spLocks noChangeArrowheads="1"/>
            </p:cNvSpPr>
            <p:nvPr/>
          </p:nvSpPr>
          <p:spPr bwMode="gray">
            <a:xfrm>
              <a:off x="2659" y="2655"/>
              <a:ext cx="345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b="1" i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РЭШ</a:t>
              </a:r>
              <a:endParaRPr lang="en-US" alt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71" name="Freeform 3"/>
          <p:cNvSpPr>
            <a:spLocks noEditPoints="1"/>
          </p:cNvSpPr>
          <p:nvPr/>
        </p:nvSpPr>
        <p:spPr bwMode="gray">
          <a:xfrm rot="3841976">
            <a:off x="925459" y="601332"/>
            <a:ext cx="3164591" cy="6133158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ru-RU"/>
              <a:t>www.themegallery.com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z="4000"/>
              <a:t>Diagram</a:t>
            </a:r>
            <a:endParaRPr lang="en-US" altLang="ru-RU" sz="2400"/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4554289" y="1628800"/>
            <a:ext cx="2362200" cy="2438400"/>
            <a:chOff x="4071" y="1584"/>
            <a:chExt cx="1092" cy="1097"/>
          </a:xfrm>
        </p:grpSpPr>
        <p:sp>
          <p:nvSpPr>
            <p:cNvPr id="77828" name="Oval 4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tint val="0"/>
                    <a:invGamma/>
                  </a:srgbClr>
                </a:gs>
                <a:gs pos="50000">
                  <a:srgbClr val="D8755A"/>
                </a:gs>
                <a:gs pos="100000">
                  <a:srgbClr val="D8755A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7829" name="Oval 5"/>
            <p:cNvSpPr>
              <a:spLocks noChangeArrowheads="1"/>
            </p:cNvSpPr>
            <p:nvPr/>
          </p:nvSpPr>
          <p:spPr bwMode="gray">
            <a:xfrm>
              <a:off x="4073" y="159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alpha val="32001"/>
                  </a:srgbClr>
                </a:gs>
                <a:gs pos="100000">
                  <a:srgbClr val="D8755A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7830" name="Oval 6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shade val="54118"/>
                    <a:invGamma/>
                  </a:srgbClr>
                </a:gs>
                <a:gs pos="50000">
                  <a:srgbClr val="D8755A"/>
                </a:gs>
                <a:gs pos="100000">
                  <a:srgbClr val="D8755A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7831" name="Oval 7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shade val="63529"/>
                    <a:invGamma/>
                  </a:srgbClr>
                </a:gs>
                <a:gs pos="100000">
                  <a:srgbClr val="D8755A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7832" name="Oval 8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77833" name="Group 9"/>
            <p:cNvGrpSpPr>
              <a:grpSpLocks/>
            </p:cNvGrpSpPr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77834" name="Oval 1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7835" name="Oval 1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7836" name="Oval 1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7837" name="Oval 1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77838" name="Group 14"/>
          <p:cNvGrpSpPr>
            <a:grpSpLocks/>
          </p:cNvGrpSpPr>
          <p:nvPr/>
        </p:nvGrpSpPr>
        <p:grpSpPr bwMode="auto">
          <a:xfrm>
            <a:off x="5545448" y="2704062"/>
            <a:ext cx="2030413" cy="2065338"/>
            <a:chOff x="2682" y="1830"/>
            <a:chExt cx="1279" cy="1301"/>
          </a:xfrm>
        </p:grpSpPr>
        <p:sp>
          <p:nvSpPr>
            <p:cNvPr id="77839" name="AutoShape 15"/>
            <p:cNvSpPr>
              <a:spLocks noChangeArrowheads="1"/>
            </p:cNvSpPr>
            <p:nvPr/>
          </p:nvSpPr>
          <p:spPr bwMode="gray">
            <a:xfrm rot="10800000">
              <a:off x="3577" y="1830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0" name="AutoShape 16"/>
            <p:cNvSpPr>
              <a:spLocks noChangeArrowheads="1"/>
            </p:cNvSpPr>
            <p:nvPr/>
          </p:nvSpPr>
          <p:spPr bwMode="gray">
            <a:xfrm rot="16200000">
              <a:off x="2634" y="2795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2" name="AutoShape 18"/>
            <p:cNvSpPr>
              <a:spLocks noChangeArrowheads="1"/>
            </p:cNvSpPr>
            <p:nvPr/>
          </p:nvSpPr>
          <p:spPr bwMode="gray">
            <a:xfrm rot="13815450">
              <a:off x="3368" y="2473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7843" name="Text Box 19"/>
          <p:cNvSpPr txBox="1">
            <a:spLocks noChangeArrowheads="1"/>
          </p:cNvSpPr>
          <p:nvPr/>
        </p:nvSpPr>
        <p:spPr bwMode="gray">
          <a:xfrm>
            <a:off x="4822382" y="2441104"/>
            <a:ext cx="181331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b="1" dirty="0" smtClean="0">
                <a:solidFill>
                  <a:srgbClr val="000000"/>
                </a:solidFill>
              </a:rPr>
              <a:t>8 класс</a:t>
            </a:r>
          </a:p>
          <a:p>
            <a:pPr algn="ctr" eaLnBrk="0" hangingPunct="0"/>
            <a:r>
              <a:rPr lang="ru-RU" altLang="ru-RU" sz="2400" b="1" dirty="0" smtClean="0">
                <a:solidFill>
                  <a:srgbClr val="000000"/>
                </a:solidFill>
              </a:rPr>
              <a:t>РЕШУ ОГЭ</a:t>
            </a:r>
            <a:endParaRPr lang="en-US" altLang="ru-RU" sz="2400" b="1" dirty="0">
              <a:solidFill>
                <a:srgbClr val="000000"/>
              </a:solidFill>
            </a:endParaRPr>
          </a:p>
        </p:txBody>
      </p:sp>
      <p:grpSp>
        <p:nvGrpSpPr>
          <p:cNvPr id="77844" name="Group 20"/>
          <p:cNvGrpSpPr>
            <a:grpSpLocks/>
          </p:cNvGrpSpPr>
          <p:nvPr/>
        </p:nvGrpSpPr>
        <p:grpSpPr bwMode="auto">
          <a:xfrm>
            <a:off x="7668642" y="2277169"/>
            <a:ext cx="1439862" cy="1439863"/>
            <a:chOff x="2789" y="1625"/>
            <a:chExt cx="907" cy="907"/>
          </a:xfrm>
        </p:grpSpPr>
        <p:sp>
          <p:nvSpPr>
            <p:cNvPr id="77845" name="Oval 21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tint val="0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7846" name="Oval 22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83A6A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7847" name="Oval 23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54118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7848" name="Oval 24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63529"/>
                    <a:invGamma/>
                  </a:srgbClr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7849" name="Oval 25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77850" name="Group 26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77851" name="Oval 2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7852" name="Oval 2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7853" name="Oval 2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7854" name="Oval 3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77855" name="Text Box 31"/>
          <p:cNvSpPr txBox="1">
            <a:spLocks noChangeArrowheads="1"/>
          </p:cNvSpPr>
          <p:nvPr/>
        </p:nvSpPr>
        <p:spPr bwMode="gray">
          <a:xfrm>
            <a:off x="7755585" y="2771800"/>
            <a:ext cx="12793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000" b="1" dirty="0" smtClean="0">
                <a:solidFill>
                  <a:srgbClr val="000000"/>
                </a:solidFill>
              </a:rPr>
              <a:t>ГРУППЫ</a:t>
            </a:r>
            <a:endParaRPr lang="en-US" altLang="ru-RU" sz="2000" b="1" dirty="0">
              <a:solidFill>
                <a:srgbClr val="000000"/>
              </a:solidFill>
            </a:endParaRPr>
          </a:p>
        </p:txBody>
      </p:sp>
      <p:grpSp>
        <p:nvGrpSpPr>
          <p:cNvPr id="77856" name="Group 32"/>
          <p:cNvGrpSpPr>
            <a:grpSpLocks/>
          </p:cNvGrpSpPr>
          <p:nvPr/>
        </p:nvGrpSpPr>
        <p:grpSpPr bwMode="auto">
          <a:xfrm>
            <a:off x="6943799" y="4077072"/>
            <a:ext cx="1444625" cy="1524000"/>
            <a:chOff x="864" y="1680"/>
            <a:chExt cx="910" cy="960"/>
          </a:xfrm>
        </p:grpSpPr>
        <p:sp>
          <p:nvSpPr>
            <p:cNvPr id="77857" name="Oval 33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tint val="0"/>
                    <a:invGamma/>
                  </a:srgbClr>
                </a:gs>
                <a:gs pos="50000">
                  <a:srgbClr val="FF6699"/>
                </a:gs>
                <a:gs pos="100000">
                  <a:srgbClr val="FF6699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7858" name="Oval 34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alpha val="32001"/>
                  </a:srgbClr>
                </a:gs>
                <a:gs pos="100000">
                  <a:srgbClr val="FF6699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7859" name="Oval 35"/>
            <p:cNvSpPr>
              <a:spLocks noChangeArrowheads="1"/>
            </p:cNvSpPr>
            <p:nvPr/>
          </p:nvSpPr>
          <p:spPr bwMode="gray">
            <a:xfrm>
              <a:off x="923" y="1742"/>
              <a:ext cx="792" cy="836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shade val="54118"/>
                    <a:invGamma/>
                  </a:srgbClr>
                </a:gs>
                <a:gs pos="50000">
                  <a:srgbClr val="FF6699"/>
                </a:gs>
                <a:gs pos="100000">
                  <a:srgbClr val="FF6699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7860" name="Oval 36"/>
            <p:cNvSpPr>
              <a:spLocks noChangeArrowheads="1"/>
            </p:cNvSpPr>
            <p:nvPr/>
          </p:nvSpPr>
          <p:spPr bwMode="gray">
            <a:xfrm>
              <a:off x="912" y="1728"/>
              <a:ext cx="791" cy="836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shade val="63529"/>
                    <a:invGamma/>
                  </a:srgbClr>
                </a:gs>
                <a:gs pos="100000">
                  <a:srgbClr val="FF6699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7861" name="Oval 37"/>
            <p:cNvSpPr>
              <a:spLocks noChangeArrowheads="1"/>
            </p:cNvSpPr>
            <p:nvPr/>
          </p:nvSpPr>
          <p:spPr bwMode="gray">
            <a:xfrm>
              <a:off x="966" y="1785"/>
              <a:ext cx="712" cy="75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7862" name="Oval 38"/>
            <p:cNvSpPr>
              <a:spLocks noChangeArrowheads="1"/>
            </p:cNvSpPr>
            <p:nvPr/>
          </p:nvSpPr>
          <p:spPr bwMode="gray">
            <a:xfrm>
              <a:off x="960" y="1776"/>
              <a:ext cx="689" cy="727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7863" name="Oval 39"/>
            <p:cNvSpPr>
              <a:spLocks noChangeArrowheads="1"/>
            </p:cNvSpPr>
            <p:nvPr/>
          </p:nvSpPr>
          <p:spPr bwMode="gray">
            <a:xfrm>
              <a:off x="986" y="1801"/>
              <a:ext cx="673" cy="709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7864" name="Oval 40"/>
            <p:cNvSpPr>
              <a:spLocks noChangeArrowheads="1"/>
            </p:cNvSpPr>
            <p:nvPr/>
          </p:nvSpPr>
          <p:spPr bwMode="gray">
            <a:xfrm>
              <a:off x="994" y="1808"/>
              <a:ext cx="640" cy="66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7865" name="Oval 41"/>
            <p:cNvSpPr>
              <a:spLocks noChangeArrowheads="1"/>
            </p:cNvSpPr>
            <p:nvPr/>
          </p:nvSpPr>
          <p:spPr bwMode="gray">
            <a:xfrm>
              <a:off x="1031" y="1827"/>
              <a:ext cx="569" cy="538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7866" name="Text Box 42"/>
            <p:cNvSpPr txBox="1">
              <a:spLocks noChangeArrowheads="1"/>
            </p:cNvSpPr>
            <p:nvPr/>
          </p:nvSpPr>
          <p:spPr bwMode="gray">
            <a:xfrm>
              <a:off x="913" y="2054"/>
              <a:ext cx="82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sz="2000" b="1" dirty="0" smtClean="0">
                  <a:solidFill>
                    <a:srgbClr val="000000"/>
                  </a:solidFill>
                </a:rPr>
                <a:t>РАБОТЫ</a:t>
              </a:r>
              <a:endParaRPr lang="en-US" altLang="ru-RU" sz="2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77877" name="Text Box 53"/>
          <p:cNvSpPr txBox="1">
            <a:spLocks noChangeArrowheads="1"/>
          </p:cNvSpPr>
          <p:nvPr/>
        </p:nvSpPr>
        <p:spPr bwMode="gray">
          <a:xfrm>
            <a:off x="279345" y="4189234"/>
            <a:ext cx="146546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000" b="1" dirty="0" smtClean="0">
                <a:solidFill>
                  <a:srgbClr val="000000"/>
                </a:solidFill>
              </a:rPr>
              <a:t>отработка</a:t>
            </a:r>
            <a:endParaRPr lang="en-US" altLang="ru-RU" sz="2000" b="1" dirty="0">
              <a:solidFill>
                <a:srgbClr val="000000"/>
              </a:solidFill>
            </a:endParaRPr>
          </a:p>
        </p:txBody>
      </p:sp>
      <p:grpSp>
        <p:nvGrpSpPr>
          <p:cNvPr id="77878" name="Group 54"/>
          <p:cNvGrpSpPr>
            <a:grpSpLocks/>
          </p:cNvGrpSpPr>
          <p:nvPr/>
        </p:nvGrpSpPr>
        <p:grpSpPr bwMode="auto">
          <a:xfrm>
            <a:off x="5004048" y="4941465"/>
            <a:ext cx="1439862" cy="1439863"/>
            <a:chOff x="1685" y="3125"/>
            <a:chExt cx="907" cy="907"/>
          </a:xfrm>
        </p:grpSpPr>
        <p:grpSp>
          <p:nvGrpSpPr>
            <p:cNvPr id="77879" name="Group 55"/>
            <p:cNvGrpSpPr>
              <a:grpSpLocks/>
            </p:cNvGrpSpPr>
            <p:nvPr/>
          </p:nvGrpSpPr>
          <p:grpSpPr bwMode="auto">
            <a:xfrm>
              <a:off x="1685" y="3125"/>
              <a:ext cx="907" cy="907"/>
              <a:chOff x="2832" y="1728"/>
              <a:chExt cx="907" cy="907"/>
            </a:xfrm>
          </p:grpSpPr>
          <p:sp>
            <p:nvSpPr>
              <p:cNvPr id="77880" name="Oval 56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tint val="0"/>
                      <a:invGamma/>
                    </a:srgbClr>
                  </a:gs>
                  <a:gs pos="50000">
                    <a:srgbClr val="3965E1"/>
                  </a:gs>
                  <a:gs pos="100000">
                    <a:srgbClr val="3965E1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7881" name="Oval 57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alpha val="32001"/>
                    </a:srgbClr>
                  </a:gs>
                  <a:gs pos="100000">
                    <a:srgbClr val="3965E1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7882" name="Oval 58"/>
              <p:cNvSpPr>
                <a:spLocks noChangeArrowheads="1"/>
              </p:cNvSpPr>
              <p:nvPr/>
            </p:nvSpPr>
            <p:spPr bwMode="gray">
              <a:xfrm>
                <a:off x="2889" y="1788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shade val="54118"/>
                      <a:invGamma/>
                    </a:srgbClr>
                  </a:gs>
                  <a:gs pos="50000">
                    <a:srgbClr val="3965E1"/>
                  </a:gs>
                  <a:gs pos="100000">
                    <a:srgbClr val="3965E1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7883" name="Oval 59"/>
              <p:cNvSpPr>
                <a:spLocks noChangeArrowheads="1"/>
              </p:cNvSpPr>
              <p:nvPr/>
            </p:nvSpPr>
            <p:spPr bwMode="gray">
              <a:xfrm>
                <a:off x="2889" y="1794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shade val="66667"/>
                      <a:invGamma/>
                    </a:srgbClr>
                  </a:gs>
                  <a:gs pos="100000">
                    <a:srgbClr val="3965E1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7884" name="Oval 60"/>
              <p:cNvSpPr>
                <a:spLocks noChangeArrowheads="1"/>
              </p:cNvSpPr>
              <p:nvPr/>
            </p:nvSpPr>
            <p:spPr bwMode="gray">
              <a:xfrm>
                <a:off x="2928" y="1833"/>
                <a:ext cx="709" cy="709"/>
              </a:xfrm>
              <a:prstGeom prst="ellipse">
                <a:avLst/>
              </a:prstGeom>
              <a:gradFill rotWithShape="1">
                <a:gsLst>
                  <a:gs pos="0">
                    <a:srgbClr val="3965E1"/>
                  </a:gs>
                  <a:gs pos="100000">
                    <a:srgbClr val="3965E1">
                      <a:gamma/>
                      <a:shade val="588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77885" name="Group 61"/>
              <p:cNvGrpSpPr>
                <a:grpSpLocks/>
              </p:cNvGrpSpPr>
              <p:nvPr/>
            </p:nvGrpSpPr>
            <p:grpSpPr bwMode="auto">
              <a:xfrm>
                <a:off x="2946" y="1842"/>
                <a:ext cx="687" cy="688"/>
                <a:chOff x="4166" y="1706"/>
                <a:chExt cx="1252" cy="1252"/>
              </a:xfrm>
            </p:grpSpPr>
            <p:sp>
              <p:nvSpPr>
                <p:cNvPr id="77886" name="Oval 62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7887" name="Oval 63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7888" name="Oval 64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7889" name="Oval 65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77890" name="Text Box 66"/>
            <p:cNvSpPr txBox="1">
              <a:spLocks noChangeArrowheads="1"/>
            </p:cNvSpPr>
            <p:nvPr/>
          </p:nvSpPr>
          <p:spPr bwMode="gray">
            <a:xfrm>
              <a:off x="1717" y="3456"/>
              <a:ext cx="82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sz="2000" b="1" dirty="0" smtClean="0">
                  <a:solidFill>
                    <a:srgbClr val="000000"/>
                  </a:solidFill>
                </a:rPr>
                <a:t>ЖУРНАЛ</a:t>
              </a:r>
              <a:endParaRPr lang="en-US" altLang="ru-RU" sz="2000" b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88" t="3800" r="388" b="65400"/>
          <a:stretch/>
        </p:blipFill>
        <p:spPr>
          <a:xfrm>
            <a:off x="57783" y="21281"/>
            <a:ext cx="9073008" cy="158417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153" y="745302"/>
            <a:ext cx="6403032" cy="54639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1667422"/>
            <a:ext cx="4439233" cy="45199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2780928"/>
            <a:ext cx="792088" cy="309517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9772" y="1251645"/>
            <a:ext cx="4968552" cy="38884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1920" y="3566943"/>
            <a:ext cx="48197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rgbClr val="000000"/>
                </a:solidFill>
                <a:latin typeface="Verdana" panose="020B0604030504040204" pitchFamily="34" charset="0"/>
              </a:rPr>
              <a:t>Образовательный портал «РЕШУ ЕГЭ» — мой личный благотворительный проект. Он развивается мной, а также моими друзьями и коллегами, заботящимися об образовании детей более, чем о себе самих. Никем не финансируется.</a:t>
            </a:r>
            <a:br>
              <a:rPr lang="ru-RU" i="1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endParaRPr lang="ru-RU" i="1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Дмитрий Гущин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31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7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7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7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78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7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xit" presetSubtype="4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7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7855" grpId="0"/>
      <p:bldP spid="77877" grpId="0"/>
      <p:bldP spid="5" grpId="0" animBg="1"/>
      <p:bldP spid="5" grpId="1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ru-RU"/>
              <a:t>www.themegallery.com</a:t>
            </a: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 Cycle Diagram</a:t>
            </a:r>
          </a:p>
        </p:txBody>
      </p:sp>
      <p:grpSp>
        <p:nvGrpSpPr>
          <p:cNvPr id="90115" name="Group 3"/>
          <p:cNvGrpSpPr>
            <a:grpSpLocks/>
          </p:cNvGrpSpPr>
          <p:nvPr/>
        </p:nvGrpSpPr>
        <p:grpSpPr bwMode="auto">
          <a:xfrm>
            <a:off x="170704" y="2060848"/>
            <a:ext cx="9007483" cy="3886200"/>
            <a:chOff x="229" y="1296"/>
            <a:chExt cx="5674" cy="2448"/>
          </a:xfrm>
        </p:grpSpPr>
        <p:sp>
          <p:nvSpPr>
            <p:cNvPr id="90116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7C16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117" name="Oval 5"/>
            <p:cNvSpPr>
              <a:spLocks noChangeArrowheads="1"/>
            </p:cNvSpPr>
            <p:nvPr/>
          </p:nvSpPr>
          <p:spPr bwMode="gray">
            <a:xfrm rot="-1543677">
              <a:off x="2736" y="172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118" name="Oval 6"/>
            <p:cNvSpPr>
              <a:spLocks noChangeArrowheads="1"/>
            </p:cNvSpPr>
            <p:nvPr/>
          </p:nvSpPr>
          <p:spPr bwMode="gray">
            <a:xfrm rot="20056323">
              <a:off x="5231" y="188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119" name="Oval 7"/>
            <p:cNvSpPr>
              <a:spLocks noChangeArrowheads="1"/>
            </p:cNvSpPr>
            <p:nvPr/>
          </p:nvSpPr>
          <p:spPr bwMode="gray">
            <a:xfrm rot="-1543677">
              <a:off x="1824" y="35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120" name="Oval 8"/>
            <p:cNvSpPr>
              <a:spLocks noChangeArrowheads="1"/>
            </p:cNvSpPr>
            <p:nvPr/>
          </p:nvSpPr>
          <p:spPr bwMode="gray">
            <a:xfrm rot="20056323">
              <a:off x="3778" y="3127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121" name="Oval 9"/>
            <p:cNvSpPr>
              <a:spLocks noChangeArrowheads="1"/>
            </p:cNvSpPr>
            <p:nvPr/>
          </p:nvSpPr>
          <p:spPr bwMode="gray">
            <a:xfrm rot="20056323">
              <a:off x="1296" y="2511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122" name="Oval 10"/>
            <p:cNvSpPr>
              <a:spLocks noChangeArrowheads="1"/>
            </p:cNvSpPr>
            <p:nvPr/>
          </p:nvSpPr>
          <p:spPr bwMode="gray">
            <a:xfrm>
              <a:off x="2407" y="129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90123" name="Oval 11"/>
            <p:cNvSpPr>
              <a:spLocks noChangeArrowheads="1"/>
            </p:cNvSpPr>
            <p:nvPr/>
          </p:nvSpPr>
          <p:spPr bwMode="gray">
            <a:xfrm>
              <a:off x="229" y="2126"/>
              <a:ext cx="148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90124" name="Oval 12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90125" name="Oval 13"/>
            <p:cNvSpPr>
              <a:spLocks noChangeArrowheads="1"/>
            </p:cNvSpPr>
            <p:nvPr/>
          </p:nvSpPr>
          <p:spPr bwMode="gray">
            <a:xfrm>
              <a:off x="3082" y="2703"/>
              <a:ext cx="1024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90126" name="Oval 14"/>
            <p:cNvSpPr>
              <a:spLocks noChangeArrowheads="1"/>
            </p:cNvSpPr>
            <p:nvPr/>
          </p:nvSpPr>
          <p:spPr bwMode="gray">
            <a:xfrm>
              <a:off x="4066" y="1521"/>
              <a:ext cx="1665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 b="1"/>
            </a:p>
          </p:txBody>
        </p:sp>
        <p:sp>
          <p:nvSpPr>
            <p:cNvPr id="90127" name="Text Box 15"/>
            <p:cNvSpPr txBox="1">
              <a:spLocks noChangeArrowheads="1"/>
            </p:cNvSpPr>
            <p:nvPr/>
          </p:nvSpPr>
          <p:spPr bwMode="gray">
            <a:xfrm>
              <a:off x="411" y="2336"/>
              <a:ext cx="118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b="1" dirty="0" smtClean="0">
                  <a:solidFill>
                    <a:schemeClr val="bg1"/>
                  </a:solidFill>
                  <a:latin typeface="Verdana" panose="020B0604030504040204" pitchFamily="34" charset="0"/>
                </a:rPr>
                <a:t>ТРЕНАЖЕРЫ</a:t>
              </a:r>
              <a:endParaRPr lang="en-US" altLang="ru-RU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0128" name="Text Box 16"/>
            <p:cNvSpPr txBox="1">
              <a:spLocks noChangeArrowheads="1"/>
            </p:cNvSpPr>
            <p:nvPr/>
          </p:nvSpPr>
          <p:spPr bwMode="gray">
            <a:xfrm>
              <a:off x="2578" y="1545"/>
              <a:ext cx="48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b="1" dirty="0" smtClean="0">
                  <a:solidFill>
                    <a:schemeClr val="bg1"/>
                  </a:solidFill>
                  <a:latin typeface="Verdana" panose="020B0604030504040204" pitchFamily="34" charset="0"/>
                </a:rPr>
                <a:t>КИМ</a:t>
              </a:r>
              <a:endParaRPr lang="en-US" altLang="ru-RU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0129" name="Text Box 17"/>
            <p:cNvSpPr txBox="1">
              <a:spLocks noChangeArrowheads="1"/>
            </p:cNvSpPr>
            <p:nvPr/>
          </p:nvSpPr>
          <p:spPr bwMode="gray">
            <a:xfrm>
              <a:off x="4241" y="1697"/>
              <a:ext cx="158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b="1" dirty="0" smtClean="0">
                  <a:solidFill>
                    <a:schemeClr val="bg1"/>
                  </a:solidFill>
                  <a:latin typeface="Verdana" panose="020B0604030504040204" pitchFamily="34" charset="0"/>
                </a:rPr>
                <a:t>Индивидуальные</a:t>
              </a:r>
            </a:p>
            <a:p>
              <a:pPr algn="ctr" eaLnBrk="0" hangingPunct="0"/>
              <a:r>
                <a:rPr lang="ru-RU" altLang="ru-RU" b="1" dirty="0" smtClean="0">
                  <a:solidFill>
                    <a:schemeClr val="bg1"/>
                  </a:solidFill>
                  <a:latin typeface="Verdana" panose="020B0604030504040204" pitchFamily="34" charset="0"/>
                </a:rPr>
                <a:t>ЗАДАНИЯ</a:t>
              </a:r>
              <a:endParaRPr lang="en-US" altLang="ru-RU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0130" name="Text Box 18"/>
            <p:cNvSpPr txBox="1">
              <a:spLocks noChangeArrowheads="1"/>
            </p:cNvSpPr>
            <p:nvPr/>
          </p:nvSpPr>
          <p:spPr bwMode="gray">
            <a:xfrm>
              <a:off x="3156" y="2846"/>
              <a:ext cx="80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b="1" dirty="0" smtClean="0">
                  <a:solidFill>
                    <a:schemeClr val="bg1"/>
                  </a:solidFill>
                  <a:latin typeface="Verdana" panose="020B0604030504040204" pitchFamily="34" charset="0"/>
                </a:rPr>
                <a:t>Онлайн </a:t>
              </a:r>
            </a:p>
            <a:p>
              <a:pPr algn="ctr" eaLnBrk="0" hangingPunct="0"/>
              <a:r>
                <a:rPr lang="ru-RU" altLang="ru-RU" b="1" dirty="0" smtClean="0">
                  <a:solidFill>
                    <a:schemeClr val="bg1"/>
                  </a:solidFill>
                  <a:latin typeface="Verdana" panose="020B0604030504040204" pitchFamily="34" charset="0"/>
                </a:rPr>
                <a:t>уроки</a:t>
              </a:r>
              <a:endParaRPr lang="en-US" altLang="ru-RU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0131" name="Text Box 19"/>
            <p:cNvSpPr txBox="1">
              <a:spLocks noChangeArrowheads="1"/>
            </p:cNvSpPr>
            <p:nvPr/>
          </p:nvSpPr>
          <p:spPr bwMode="gray">
            <a:xfrm>
              <a:off x="1520" y="3284"/>
              <a:ext cx="70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b="1" dirty="0" smtClean="0">
                  <a:solidFill>
                    <a:schemeClr val="bg1"/>
                  </a:solidFill>
                  <a:latin typeface="Verdana" panose="020B0604030504040204" pitchFamily="34" charset="0"/>
                </a:rPr>
                <a:t>КУРСЫ</a:t>
              </a:r>
              <a:endParaRPr lang="en-US" altLang="ru-RU" b="1" dirty="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0132" name="Text Box 20"/>
            <p:cNvSpPr txBox="1">
              <a:spLocks noChangeArrowheads="1"/>
            </p:cNvSpPr>
            <p:nvPr/>
          </p:nvSpPr>
          <p:spPr bwMode="gray">
            <a:xfrm>
              <a:off x="2048" y="2175"/>
              <a:ext cx="1452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800" b="1" dirty="0" smtClean="0"/>
                <a:t>РАБОТА В КЛАССЕ</a:t>
              </a:r>
              <a:endParaRPr lang="en-US" altLang="ru-RU" sz="2800" b="1" dirty="0"/>
            </a:p>
          </p:txBody>
        </p:sp>
        <p:sp>
          <p:nvSpPr>
            <p:cNvPr id="90133" name="Line 21"/>
            <p:cNvSpPr>
              <a:spLocks noChangeShapeType="1"/>
            </p:cNvSpPr>
            <p:nvPr/>
          </p:nvSpPr>
          <p:spPr bwMode="gray">
            <a:xfrm>
              <a:off x="1610" y="1842"/>
              <a:ext cx="618" cy="2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90134" name="AutoShape 22"/>
            <p:cNvCxnSpPr>
              <a:cxnSpLocks noChangeShapeType="1"/>
            </p:cNvCxnSpPr>
            <p:nvPr/>
          </p:nvCxnSpPr>
          <p:spPr bwMode="gray">
            <a:xfrm flipH="1">
              <a:off x="545" y="1846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90135" name="Text Box 23"/>
            <p:cNvSpPr txBox="1">
              <a:spLocks noChangeArrowheads="1"/>
            </p:cNvSpPr>
            <p:nvPr/>
          </p:nvSpPr>
          <p:spPr bwMode="gray">
            <a:xfrm>
              <a:off x="237" y="1418"/>
              <a:ext cx="163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600" b="1" dirty="0" smtClean="0">
                  <a:solidFill>
                    <a:schemeClr val="tx2"/>
                  </a:solidFill>
                  <a:latin typeface="Verdana" panose="020B0604030504040204" pitchFamily="34" charset="0"/>
                </a:rPr>
                <a:t>САМОСТОЯТЕЛЬНАЯ РАБОТА</a:t>
              </a:r>
              <a:endParaRPr lang="en-US" altLang="ru-RU" sz="1600" b="1" dirty="0">
                <a:solidFill>
                  <a:schemeClr val="tx2"/>
                </a:solidFill>
                <a:latin typeface="Verdana" panose="020B0604030504040204" pitchFamily="34" charset="0"/>
              </a:endParaRPr>
            </a:p>
          </p:txBody>
        </p:sp>
      </p:grp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/>
          <a:srcRect l="388" t="3800" r="388" b="65400"/>
          <a:stretch/>
        </p:blipFill>
        <p:spPr>
          <a:xfrm>
            <a:off x="-4766" y="-41740"/>
            <a:ext cx="9155223" cy="159853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48" y="546676"/>
            <a:ext cx="4024004" cy="22635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367" y="3235863"/>
            <a:ext cx="3967419" cy="33894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205" y="2314073"/>
            <a:ext cx="4106100" cy="23096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4244" y="4094371"/>
            <a:ext cx="4495365" cy="25286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4142" y="340268"/>
            <a:ext cx="4068170" cy="3532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1928" y="3483719"/>
            <a:ext cx="4696400" cy="575565"/>
          </a:xfrm>
          <a:prstGeom prst="rect">
            <a:avLst/>
          </a:prstGeom>
        </p:spPr>
      </p:pic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09118" y="713137"/>
            <a:ext cx="5638800" cy="487363"/>
          </a:xfrm>
        </p:spPr>
        <p:txBody>
          <a:bodyPr/>
          <a:lstStyle/>
          <a:p>
            <a:r>
              <a:rPr lang="ru-RU" altLang="ru-RU" sz="4000" dirty="0" smtClean="0"/>
              <a:t>Подготовка к ГИА:</a:t>
            </a:r>
            <a:endParaRPr lang="en-US" altLang="ru-RU" sz="2400" dirty="0"/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gray">
          <a:xfrm>
            <a:off x="35496" y="1981200"/>
            <a:ext cx="2896047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60784"/>
                  <a:invGamma/>
                  <a:alpha val="12000"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4756" name="Oval 4"/>
          <p:cNvSpPr>
            <a:spLocks noChangeArrowheads="1"/>
          </p:cNvSpPr>
          <p:nvPr/>
        </p:nvSpPr>
        <p:spPr bwMode="gray">
          <a:xfrm>
            <a:off x="323528" y="2286000"/>
            <a:ext cx="2421831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gray">
          <a:xfrm>
            <a:off x="2051721" y="2311400"/>
            <a:ext cx="2664296" cy="43173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/>
              <a:t>ФИПИ</a:t>
            </a:r>
            <a:endParaRPr lang="en-US" altLang="ru-RU" b="1" dirty="0"/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gray">
          <a:xfrm>
            <a:off x="2597944" y="2999785"/>
            <a:ext cx="2262089" cy="381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/>
              <a:t>4ЕГЭ</a:t>
            </a:r>
            <a:endParaRPr lang="en-US" altLang="ru-RU" b="1" dirty="0"/>
          </a:p>
        </p:txBody>
      </p:sp>
      <p:sp>
        <p:nvSpPr>
          <p:cNvPr id="74759" name="AutoShape 7"/>
          <p:cNvSpPr>
            <a:spLocks noChangeArrowheads="1"/>
          </p:cNvSpPr>
          <p:nvPr/>
        </p:nvSpPr>
        <p:spPr bwMode="gray">
          <a:xfrm>
            <a:off x="2648621" y="3633788"/>
            <a:ext cx="2355428" cy="42936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ru-RU" b="1" dirty="0"/>
              <a:t>EXAMER</a:t>
            </a:r>
          </a:p>
        </p:txBody>
      </p:sp>
      <p:sp>
        <p:nvSpPr>
          <p:cNvPr id="74760" name="AutoShape 8"/>
          <p:cNvSpPr>
            <a:spLocks noChangeArrowheads="1"/>
          </p:cNvSpPr>
          <p:nvPr/>
        </p:nvSpPr>
        <p:spPr bwMode="gray">
          <a:xfrm>
            <a:off x="2381921" y="4294188"/>
            <a:ext cx="2478112" cy="43095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err="1" smtClean="0"/>
              <a:t>ВКонтакте</a:t>
            </a:r>
            <a:endParaRPr lang="en-US" altLang="ru-RU" b="1" dirty="0"/>
          </a:p>
        </p:txBody>
      </p:sp>
      <p:sp>
        <p:nvSpPr>
          <p:cNvPr id="74761" name="AutoShape 9"/>
          <p:cNvSpPr>
            <a:spLocks noChangeArrowheads="1"/>
          </p:cNvSpPr>
          <p:nvPr/>
        </p:nvSpPr>
        <p:spPr bwMode="gray">
          <a:xfrm>
            <a:off x="2051721" y="4956175"/>
            <a:ext cx="2592288" cy="530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ru-RU" b="1" dirty="0" err="1" smtClean="0"/>
              <a:t>onlinetestpad</a:t>
            </a:r>
            <a:endParaRPr lang="en-US" altLang="ru-RU" b="1" dirty="0"/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gray">
          <a:xfrm>
            <a:off x="107503" y="2751555"/>
            <a:ext cx="2752031" cy="212365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ОГЭ </a:t>
            </a:r>
          </a:p>
          <a:p>
            <a:pPr algn="ctr" eaLnBrk="0" hangingPunct="0"/>
            <a:r>
              <a:rPr lang="ru-RU" altLang="ru-RU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</a:t>
            </a:r>
          </a:p>
          <a:p>
            <a:pPr algn="ctr" eaLnBrk="0" hangingPunct="0"/>
            <a:r>
              <a:rPr lang="ru-RU" altLang="ru-RU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ЕГЭ</a:t>
            </a:r>
            <a:endParaRPr lang="en-US" altLang="ru-RU" sz="44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sp>
        <p:nvSpPr>
          <p:cNvPr id="13" name="Прямоугольник с двумя усеченными противолежащими углами 12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17" y="5176421"/>
            <a:ext cx="4427984" cy="360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0128" y="5536461"/>
            <a:ext cx="2304256" cy="12241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4119921"/>
            <a:ext cx="3888432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3147" y="2366582"/>
            <a:ext cx="3754079" cy="11521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9527" y="1512894"/>
            <a:ext cx="4998391" cy="65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363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ru-RU" smtClean="0"/>
              <a:t>www.themegallery.com</a:t>
            </a:r>
            <a:endParaRPr lang="en-US" alt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464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3" t="13601" r="1176" b="29000"/>
          <a:stretch/>
        </p:blipFill>
        <p:spPr>
          <a:xfrm>
            <a:off x="107504" y="3513009"/>
            <a:ext cx="8820980" cy="29403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608" y="4509120"/>
            <a:ext cx="360040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86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3905207"/>
              </p:ext>
            </p:extLst>
          </p:nvPr>
        </p:nvGraphicFramePr>
        <p:xfrm>
          <a:off x="0" y="1620114"/>
          <a:ext cx="9036496" cy="2024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7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1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88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369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85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</a:rPr>
                        <a:t>Баллы ЕГЭ</a:t>
                      </a:r>
                      <a:endParaRPr lang="ru-RU" sz="1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Готовились только с учителем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39,50,68, </a:t>
                      </a:r>
                      <a:r>
                        <a:rPr lang="ru-RU" sz="1600" dirty="0">
                          <a:effectLst/>
                        </a:rPr>
                        <a:t>70,72,72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39,62, </a:t>
                      </a:r>
                      <a:r>
                        <a:rPr lang="ru-RU" sz="1600" dirty="0">
                          <a:effectLst/>
                        </a:rPr>
                        <a:t>70,80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70, 72, 82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3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Готовились с применением платных 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(репетитор, курсы, </a:t>
                      </a:r>
                      <a:r>
                        <a:rPr lang="ru-RU" sz="1400" dirty="0" err="1">
                          <a:effectLst/>
                        </a:rPr>
                        <a:t>вебинары</a:t>
                      </a:r>
                      <a:r>
                        <a:rPr lang="ru-RU" sz="1400" dirty="0">
                          <a:effectLst/>
                        </a:rPr>
                        <a:t>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68,56,72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45, 68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pic>
        <p:nvPicPr>
          <p:cNvPr id="7" name="Picture 4" descr="https://static.tildacdn.com/tild6262-6566-4732-a564-653930643264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4969210" cy="320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4" descr="https://sun9-72.userapi.com/impf/c850216/v850216704/22d17/0oVbz91Em_g.jpg?size=408x604&amp;quality=96&amp;sign=f692c9a216586a39aa8e47d80a84dee3&amp;type=album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6383">
            <a:off x="5238160" y="2671672"/>
            <a:ext cx="2998404" cy="426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ЕГЭ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09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121" name="Group 33"/>
          <p:cNvGrpSpPr>
            <a:grpSpLocks/>
          </p:cNvGrpSpPr>
          <p:nvPr/>
        </p:nvGrpSpPr>
        <p:grpSpPr bwMode="auto">
          <a:xfrm>
            <a:off x="-396552" y="1124744"/>
            <a:ext cx="9540552" cy="5544616"/>
            <a:chOff x="1177" y="1296"/>
            <a:chExt cx="3335" cy="2715"/>
          </a:xfrm>
        </p:grpSpPr>
        <p:sp>
          <p:nvSpPr>
            <p:cNvPr id="89106" name="Freeform 18"/>
            <p:cNvSpPr>
              <a:spLocks/>
            </p:cNvSpPr>
            <p:nvPr/>
          </p:nvSpPr>
          <p:spPr bwMode="gray">
            <a:xfrm rot="-794496">
              <a:off x="2989" y="1859"/>
              <a:ext cx="725" cy="2089"/>
            </a:xfrm>
            <a:custGeom>
              <a:avLst/>
              <a:gdLst>
                <a:gd name="T0" fmla="*/ 0 w 646"/>
                <a:gd name="T1" fmla="*/ 0 h 1861"/>
                <a:gd name="T2" fmla="*/ 48 w 646"/>
                <a:gd name="T3" fmla="*/ 14 h 1861"/>
                <a:gd name="T4" fmla="*/ 98 w 646"/>
                <a:gd name="T5" fmla="*/ 32 h 1861"/>
                <a:gd name="T6" fmla="*/ 147 w 646"/>
                <a:gd name="T7" fmla="*/ 54 h 1861"/>
                <a:gd name="T8" fmla="*/ 195 w 646"/>
                <a:gd name="T9" fmla="*/ 81 h 1861"/>
                <a:gd name="T10" fmla="*/ 242 w 646"/>
                <a:gd name="T11" fmla="*/ 111 h 1861"/>
                <a:gd name="T12" fmla="*/ 288 w 646"/>
                <a:gd name="T13" fmla="*/ 147 h 1861"/>
                <a:gd name="T14" fmla="*/ 333 w 646"/>
                <a:gd name="T15" fmla="*/ 185 h 1861"/>
                <a:gd name="T16" fmla="*/ 377 w 646"/>
                <a:gd name="T17" fmla="*/ 228 h 1861"/>
                <a:gd name="T18" fmla="*/ 418 w 646"/>
                <a:gd name="T19" fmla="*/ 275 h 1861"/>
                <a:gd name="T20" fmla="*/ 457 w 646"/>
                <a:gd name="T21" fmla="*/ 325 h 1861"/>
                <a:gd name="T22" fmla="*/ 493 w 646"/>
                <a:gd name="T23" fmla="*/ 379 h 1861"/>
                <a:gd name="T24" fmla="*/ 526 w 646"/>
                <a:gd name="T25" fmla="*/ 437 h 1861"/>
                <a:gd name="T26" fmla="*/ 555 w 646"/>
                <a:gd name="T27" fmla="*/ 497 h 1861"/>
                <a:gd name="T28" fmla="*/ 582 w 646"/>
                <a:gd name="T29" fmla="*/ 562 h 1861"/>
                <a:gd name="T30" fmla="*/ 604 w 646"/>
                <a:gd name="T31" fmla="*/ 630 h 1861"/>
                <a:gd name="T32" fmla="*/ 621 w 646"/>
                <a:gd name="T33" fmla="*/ 700 h 1861"/>
                <a:gd name="T34" fmla="*/ 634 w 646"/>
                <a:gd name="T35" fmla="*/ 774 h 1861"/>
                <a:gd name="T36" fmla="*/ 642 w 646"/>
                <a:gd name="T37" fmla="*/ 851 h 1861"/>
                <a:gd name="T38" fmla="*/ 646 w 646"/>
                <a:gd name="T39" fmla="*/ 930 h 1861"/>
                <a:gd name="T40" fmla="*/ 643 w 646"/>
                <a:gd name="T41" fmla="*/ 1011 h 1861"/>
                <a:gd name="T42" fmla="*/ 636 w 646"/>
                <a:gd name="T43" fmla="*/ 1086 h 1861"/>
                <a:gd name="T44" fmla="*/ 623 w 646"/>
                <a:gd name="T45" fmla="*/ 1160 h 1861"/>
                <a:gd name="T46" fmla="*/ 607 w 646"/>
                <a:gd name="T47" fmla="*/ 1230 h 1861"/>
                <a:gd name="T48" fmla="*/ 585 w 646"/>
                <a:gd name="T49" fmla="*/ 1297 h 1861"/>
                <a:gd name="T50" fmla="*/ 561 w 646"/>
                <a:gd name="T51" fmla="*/ 1361 h 1861"/>
                <a:gd name="T52" fmla="*/ 533 w 646"/>
                <a:gd name="T53" fmla="*/ 1421 h 1861"/>
                <a:gd name="T54" fmla="*/ 500 w 646"/>
                <a:gd name="T55" fmla="*/ 1478 h 1861"/>
                <a:gd name="T56" fmla="*/ 466 w 646"/>
                <a:gd name="T57" fmla="*/ 1532 h 1861"/>
                <a:gd name="T58" fmla="*/ 428 w 646"/>
                <a:gd name="T59" fmla="*/ 1582 h 1861"/>
                <a:gd name="T60" fmla="*/ 388 w 646"/>
                <a:gd name="T61" fmla="*/ 1627 h 1861"/>
                <a:gd name="T62" fmla="*/ 345 w 646"/>
                <a:gd name="T63" fmla="*/ 1670 h 1861"/>
                <a:gd name="T64" fmla="*/ 301 w 646"/>
                <a:gd name="T65" fmla="*/ 1709 h 1861"/>
                <a:gd name="T66" fmla="*/ 254 w 646"/>
                <a:gd name="T67" fmla="*/ 1744 h 1861"/>
                <a:gd name="T68" fmla="*/ 205 w 646"/>
                <a:gd name="T69" fmla="*/ 1776 h 1861"/>
                <a:gd name="T70" fmla="*/ 156 w 646"/>
                <a:gd name="T71" fmla="*/ 1803 h 1861"/>
                <a:gd name="T72" fmla="*/ 104 w 646"/>
                <a:gd name="T73" fmla="*/ 1826 h 1861"/>
                <a:gd name="T74" fmla="*/ 53 w 646"/>
                <a:gd name="T75" fmla="*/ 1846 h 1861"/>
                <a:gd name="T76" fmla="*/ 0 w 646"/>
                <a:gd name="T77" fmla="*/ 1861 h 1861"/>
                <a:gd name="T78" fmla="*/ 0 w 646"/>
                <a:gd name="T79" fmla="*/ 0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003399">
                    <a:gamma/>
                    <a:tint val="0"/>
                    <a:invGamma/>
                  </a:srgbClr>
                </a:gs>
                <a:gs pos="100000">
                  <a:srgbClr val="00339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107" name="Freeform 19"/>
            <p:cNvSpPr>
              <a:spLocks/>
            </p:cNvSpPr>
            <p:nvPr/>
          </p:nvSpPr>
          <p:spPr bwMode="gray">
            <a:xfrm rot="5461794">
              <a:off x="1859" y="1577"/>
              <a:ext cx="725" cy="2089"/>
            </a:xfrm>
            <a:custGeom>
              <a:avLst/>
              <a:gdLst>
                <a:gd name="T0" fmla="*/ 0 w 646"/>
                <a:gd name="T1" fmla="*/ 0 h 1861"/>
                <a:gd name="T2" fmla="*/ 48 w 646"/>
                <a:gd name="T3" fmla="*/ 14 h 1861"/>
                <a:gd name="T4" fmla="*/ 98 w 646"/>
                <a:gd name="T5" fmla="*/ 32 h 1861"/>
                <a:gd name="T6" fmla="*/ 147 w 646"/>
                <a:gd name="T7" fmla="*/ 54 h 1861"/>
                <a:gd name="T8" fmla="*/ 195 w 646"/>
                <a:gd name="T9" fmla="*/ 81 h 1861"/>
                <a:gd name="T10" fmla="*/ 242 w 646"/>
                <a:gd name="T11" fmla="*/ 111 h 1861"/>
                <a:gd name="T12" fmla="*/ 288 w 646"/>
                <a:gd name="T13" fmla="*/ 147 h 1861"/>
                <a:gd name="T14" fmla="*/ 333 w 646"/>
                <a:gd name="T15" fmla="*/ 185 h 1861"/>
                <a:gd name="T16" fmla="*/ 377 w 646"/>
                <a:gd name="T17" fmla="*/ 228 h 1861"/>
                <a:gd name="T18" fmla="*/ 418 w 646"/>
                <a:gd name="T19" fmla="*/ 275 h 1861"/>
                <a:gd name="T20" fmla="*/ 457 w 646"/>
                <a:gd name="T21" fmla="*/ 325 h 1861"/>
                <a:gd name="T22" fmla="*/ 493 w 646"/>
                <a:gd name="T23" fmla="*/ 379 h 1861"/>
                <a:gd name="T24" fmla="*/ 526 w 646"/>
                <a:gd name="T25" fmla="*/ 437 h 1861"/>
                <a:gd name="T26" fmla="*/ 555 w 646"/>
                <a:gd name="T27" fmla="*/ 497 h 1861"/>
                <a:gd name="T28" fmla="*/ 582 w 646"/>
                <a:gd name="T29" fmla="*/ 562 h 1861"/>
                <a:gd name="T30" fmla="*/ 604 w 646"/>
                <a:gd name="T31" fmla="*/ 630 h 1861"/>
                <a:gd name="T32" fmla="*/ 621 w 646"/>
                <a:gd name="T33" fmla="*/ 700 h 1861"/>
                <a:gd name="T34" fmla="*/ 634 w 646"/>
                <a:gd name="T35" fmla="*/ 774 h 1861"/>
                <a:gd name="T36" fmla="*/ 642 w 646"/>
                <a:gd name="T37" fmla="*/ 851 h 1861"/>
                <a:gd name="T38" fmla="*/ 646 w 646"/>
                <a:gd name="T39" fmla="*/ 930 h 1861"/>
                <a:gd name="T40" fmla="*/ 643 w 646"/>
                <a:gd name="T41" fmla="*/ 1011 h 1861"/>
                <a:gd name="T42" fmla="*/ 636 w 646"/>
                <a:gd name="T43" fmla="*/ 1086 h 1861"/>
                <a:gd name="T44" fmla="*/ 623 w 646"/>
                <a:gd name="T45" fmla="*/ 1160 h 1861"/>
                <a:gd name="T46" fmla="*/ 607 w 646"/>
                <a:gd name="T47" fmla="*/ 1230 h 1861"/>
                <a:gd name="T48" fmla="*/ 585 w 646"/>
                <a:gd name="T49" fmla="*/ 1297 h 1861"/>
                <a:gd name="T50" fmla="*/ 561 w 646"/>
                <a:gd name="T51" fmla="*/ 1361 h 1861"/>
                <a:gd name="T52" fmla="*/ 533 w 646"/>
                <a:gd name="T53" fmla="*/ 1421 h 1861"/>
                <a:gd name="T54" fmla="*/ 500 w 646"/>
                <a:gd name="T55" fmla="*/ 1478 h 1861"/>
                <a:gd name="T56" fmla="*/ 466 w 646"/>
                <a:gd name="T57" fmla="*/ 1532 h 1861"/>
                <a:gd name="T58" fmla="*/ 428 w 646"/>
                <a:gd name="T59" fmla="*/ 1582 h 1861"/>
                <a:gd name="T60" fmla="*/ 388 w 646"/>
                <a:gd name="T61" fmla="*/ 1627 h 1861"/>
                <a:gd name="T62" fmla="*/ 345 w 646"/>
                <a:gd name="T63" fmla="*/ 1670 h 1861"/>
                <a:gd name="T64" fmla="*/ 301 w 646"/>
                <a:gd name="T65" fmla="*/ 1709 h 1861"/>
                <a:gd name="T66" fmla="*/ 254 w 646"/>
                <a:gd name="T67" fmla="*/ 1744 h 1861"/>
                <a:gd name="T68" fmla="*/ 205 w 646"/>
                <a:gd name="T69" fmla="*/ 1776 h 1861"/>
                <a:gd name="T70" fmla="*/ 156 w 646"/>
                <a:gd name="T71" fmla="*/ 1803 h 1861"/>
                <a:gd name="T72" fmla="*/ 104 w 646"/>
                <a:gd name="T73" fmla="*/ 1826 h 1861"/>
                <a:gd name="T74" fmla="*/ 53 w 646"/>
                <a:gd name="T75" fmla="*/ 1846 h 1861"/>
                <a:gd name="T76" fmla="*/ 0 w 646"/>
                <a:gd name="T77" fmla="*/ 1861 h 1861"/>
                <a:gd name="T78" fmla="*/ 0 w 646"/>
                <a:gd name="T79" fmla="*/ 0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006699">
                    <a:gamma/>
                    <a:tint val="0"/>
                    <a:invGamma/>
                  </a:srgbClr>
                </a:gs>
                <a:gs pos="100000">
                  <a:srgbClr val="00669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108" name="Freeform 20"/>
            <p:cNvSpPr>
              <a:spLocks/>
            </p:cNvSpPr>
            <p:nvPr/>
          </p:nvSpPr>
          <p:spPr bwMode="gray">
            <a:xfrm rot="-7471624">
              <a:off x="3024" y="614"/>
              <a:ext cx="725" cy="2090"/>
            </a:xfrm>
            <a:custGeom>
              <a:avLst/>
              <a:gdLst>
                <a:gd name="T0" fmla="*/ 0 w 646"/>
                <a:gd name="T1" fmla="*/ 0 h 1861"/>
                <a:gd name="T2" fmla="*/ 48 w 646"/>
                <a:gd name="T3" fmla="*/ 14 h 1861"/>
                <a:gd name="T4" fmla="*/ 98 w 646"/>
                <a:gd name="T5" fmla="*/ 32 h 1861"/>
                <a:gd name="T6" fmla="*/ 147 w 646"/>
                <a:gd name="T7" fmla="*/ 54 h 1861"/>
                <a:gd name="T8" fmla="*/ 195 w 646"/>
                <a:gd name="T9" fmla="*/ 81 h 1861"/>
                <a:gd name="T10" fmla="*/ 242 w 646"/>
                <a:gd name="T11" fmla="*/ 111 h 1861"/>
                <a:gd name="T12" fmla="*/ 288 w 646"/>
                <a:gd name="T13" fmla="*/ 147 h 1861"/>
                <a:gd name="T14" fmla="*/ 333 w 646"/>
                <a:gd name="T15" fmla="*/ 185 h 1861"/>
                <a:gd name="T16" fmla="*/ 377 w 646"/>
                <a:gd name="T17" fmla="*/ 228 h 1861"/>
                <a:gd name="T18" fmla="*/ 418 w 646"/>
                <a:gd name="T19" fmla="*/ 275 h 1861"/>
                <a:gd name="T20" fmla="*/ 457 w 646"/>
                <a:gd name="T21" fmla="*/ 325 h 1861"/>
                <a:gd name="T22" fmla="*/ 493 w 646"/>
                <a:gd name="T23" fmla="*/ 379 h 1861"/>
                <a:gd name="T24" fmla="*/ 526 w 646"/>
                <a:gd name="T25" fmla="*/ 437 h 1861"/>
                <a:gd name="T26" fmla="*/ 555 w 646"/>
                <a:gd name="T27" fmla="*/ 497 h 1861"/>
                <a:gd name="T28" fmla="*/ 582 w 646"/>
                <a:gd name="T29" fmla="*/ 562 h 1861"/>
                <a:gd name="T30" fmla="*/ 604 w 646"/>
                <a:gd name="T31" fmla="*/ 630 h 1861"/>
                <a:gd name="T32" fmla="*/ 621 w 646"/>
                <a:gd name="T33" fmla="*/ 700 h 1861"/>
                <a:gd name="T34" fmla="*/ 634 w 646"/>
                <a:gd name="T35" fmla="*/ 774 h 1861"/>
                <a:gd name="T36" fmla="*/ 642 w 646"/>
                <a:gd name="T37" fmla="*/ 851 h 1861"/>
                <a:gd name="T38" fmla="*/ 646 w 646"/>
                <a:gd name="T39" fmla="*/ 930 h 1861"/>
                <a:gd name="T40" fmla="*/ 643 w 646"/>
                <a:gd name="T41" fmla="*/ 1011 h 1861"/>
                <a:gd name="T42" fmla="*/ 636 w 646"/>
                <a:gd name="T43" fmla="*/ 1086 h 1861"/>
                <a:gd name="T44" fmla="*/ 623 w 646"/>
                <a:gd name="T45" fmla="*/ 1160 h 1861"/>
                <a:gd name="T46" fmla="*/ 607 w 646"/>
                <a:gd name="T47" fmla="*/ 1230 h 1861"/>
                <a:gd name="T48" fmla="*/ 585 w 646"/>
                <a:gd name="T49" fmla="*/ 1297 h 1861"/>
                <a:gd name="T50" fmla="*/ 561 w 646"/>
                <a:gd name="T51" fmla="*/ 1361 h 1861"/>
                <a:gd name="T52" fmla="*/ 533 w 646"/>
                <a:gd name="T53" fmla="*/ 1421 h 1861"/>
                <a:gd name="T54" fmla="*/ 500 w 646"/>
                <a:gd name="T55" fmla="*/ 1478 h 1861"/>
                <a:gd name="T56" fmla="*/ 466 w 646"/>
                <a:gd name="T57" fmla="*/ 1532 h 1861"/>
                <a:gd name="T58" fmla="*/ 428 w 646"/>
                <a:gd name="T59" fmla="*/ 1582 h 1861"/>
                <a:gd name="T60" fmla="*/ 388 w 646"/>
                <a:gd name="T61" fmla="*/ 1627 h 1861"/>
                <a:gd name="T62" fmla="*/ 345 w 646"/>
                <a:gd name="T63" fmla="*/ 1670 h 1861"/>
                <a:gd name="T64" fmla="*/ 301 w 646"/>
                <a:gd name="T65" fmla="*/ 1709 h 1861"/>
                <a:gd name="T66" fmla="*/ 254 w 646"/>
                <a:gd name="T67" fmla="*/ 1744 h 1861"/>
                <a:gd name="T68" fmla="*/ 205 w 646"/>
                <a:gd name="T69" fmla="*/ 1776 h 1861"/>
                <a:gd name="T70" fmla="*/ 156 w 646"/>
                <a:gd name="T71" fmla="*/ 1803 h 1861"/>
                <a:gd name="T72" fmla="*/ 104 w 646"/>
                <a:gd name="T73" fmla="*/ 1826 h 1861"/>
                <a:gd name="T74" fmla="*/ 53 w 646"/>
                <a:gd name="T75" fmla="*/ 1846 h 1861"/>
                <a:gd name="T76" fmla="*/ 0 w 646"/>
                <a:gd name="T77" fmla="*/ 1861 h 1861"/>
                <a:gd name="T78" fmla="*/ 0 w 646"/>
                <a:gd name="T79" fmla="*/ 0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008A00">
                    <a:gamma/>
                    <a:tint val="0"/>
                    <a:invGamma/>
                  </a:srgbClr>
                </a:gs>
                <a:gs pos="100000">
                  <a:srgbClr val="008A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9109" name="Group 21"/>
            <p:cNvGrpSpPr>
              <a:grpSpLocks/>
            </p:cNvGrpSpPr>
            <p:nvPr/>
          </p:nvGrpSpPr>
          <p:grpSpPr bwMode="auto">
            <a:xfrm>
              <a:off x="1177" y="1440"/>
              <a:ext cx="3335" cy="2571"/>
              <a:chOff x="768" y="1104"/>
              <a:chExt cx="3984" cy="3072"/>
            </a:xfrm>
          </p:grpSpPr>
          <p:sp>
            <p:nvSpPr>
              <p:cNvPr id="89110" name="Freeform 22"/>
              <p:cNvSpPr>
                <a:spLocks/>
              </p:cNvSpPr>
              <p:nvPr/>
            </p:nvSpPr>
            <p:spPr bwMode="gray">
              <a:xfrm>
                <a:off x="2784" y="1680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9BF8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111" name="Freeform 23"/>
              <p:cNvSpPr>
                <a:spLocks/>
              </p:cNvSpPr>
              <p:nvPr/>
            </p:nvSpPr>
            <p:spPr bwMode="gray">
              <a:xfrm rot="6256290">
                <a:off x="1583" y="1153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9BF8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112" name="Freeform 24"/>
              <p:cNvSpPr>
                <a:spLocks/>
              </p:cNvSpPr>
              <p:nvPr/>
            </p:nvSpPr>
            <p:spPr bwMode="gray">
              <a:xfrm rot="-6677128">
                <a:off x="3071" y="289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9BF8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9113" name="Group 25"/>
            <p:cNvGrpSpPr>
              <a:grpSpLocks/>
            </p:cNvGrpSpPr>
            <p:nvPr/>
          </p:nvGrpSpPr>
          <p:grpSpPr bwMode="auto">
            <a:xfrm>
              <a:off x="2083" y="1814"/>
              <a:ext cx="1531" cy="1458"/>
              <a:chOff x="1101" y="1750"/>
              <a:chExt cx="3050" cy="2906"/>
            </a:xfrm>
          </p:grpSpPr>
          <p:sp>
            <p:nvSpPr>
              <p:cNvPr id="89114" name="Oval 26"/>
              <p:cNvSpPr>
                <a:spLocks noChangeArrowheads="1"/>
              </p:cNvSpPr>
              <p:nvPr/>
            </p:nvSpPr>
            <p:spPr bwMode="gray">
              <a:xfrm>
                <a:off x="1101" y="1750"/>
                <a:ext cx="3050" cy="2906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F14343">
                      <a:gamma/>
                      <a:shade val="60784"/>
                      <a:invGamma/>
                    </a:srgbClr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115" name="Freeform 27"/>
              <p:cNvSpPr>
                <a:spLocks/>
              </p:cNvSpPr>
              <p:nvPr/>
            </p:nvSpPr>
            <p:spPr bwMode="gray">
              <a:xfrm>
                <a:off x="1502" y="1883"/>
                <a:ext cx="2352" cy="1096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5234" name="Picture 2" descr="https://remmart.ru/upload/iblock/bb2/bb2777601ee626c7524f7af88347cfb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964" y="1198284"/>
            <a:ext cx="3873582" cy="3873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sp>
        <p:nvSpPr>
          <p:cNvPr id="17" name="Прямоугольник с двумя усеченными противолежащими углами 16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631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ru-RU"/>
              <a:t>www.themegallery.com</a:t>
            </a:r>
          </a:p>
        </p:txBody>
      </p:sp>
      <p:sp>
        <p:nvSpPr>
          <p:cNvPr id="84995" name="WordArt 3"/>
          <p:cNvSpPr>
            <a:spLocks noChangeArrowheads="1" noChangeShapeType="1" noTextEdit="1"/>
          </p:cNvSpPr>
          <p:nvPr/>
        </p:nvSpPr>
        <p:spPr bwMode="gray">
          <a:xfrm>
            <a:off x="2908300" y="2743200"/>
            <a:ext cx="4459288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Спасибо за внимание</a:t>
            </a:r>
            <a:r>
              <a:rPr lang="en-US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!</a:t>
            </a:r>
            <a:endParaRPr lang="ru-RU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4996" name="Picture 4" descr="p16_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847975"/>
            <a:ext cx="557213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7" name="Picture 5" descr="p16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925763"/>
            <a:ext cx="533400" cy="42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6165304"/>
            <a:ext cx="2952328" cy="504056"/>
          </a:xfrm>
          <a:prstGeom prst="rect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17468"/>
            <a:ext cx="9144000" cy="5250111"/>
          </a:xfrm>
          <a:prstGeom prst="rect">
            <a:avLst/>
          </a:prstGeom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3968" y="703569"/>
            <a:ext cx="4506912" cy="487363"/>
          </a:xfrm>
        </p:spPr>
        <p:txBody>
          <a:bodyPr/>
          <a:lstStyle/>
          <a:p>
            <a:r>
              <a:rPr lang="ru-RU" altLang="ru-RU" sz="3200" dirty="0" smtClean="0"/>
              <a:t>Федеральный закон № 273-ФЗ ст. 59</a:t>
            </a:r>
            <a:endParaRPr lang="en-US" altLang="ru-RU" sz="1800" dirty="0"/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5667408" y="3458490"/>
            <a:ext cx="2649008" cy="1940024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827584" y="3505201"/>
            <a:ext cx="2601416" cy="179600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74722" y="3522053"/>
            <a:ext cx="2591891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400" b="1" dirty="0" smtClean="0">
                <a:solidFill>
                  <a:srgbClr val="000000"/>
                </a:solidFill>
              </a:rPr>
              <a:t>ОГЭ</a:t>
            </a:r>
          </a:p>
          <a:p>
            <a:pPr algn="ctr" eaLnBrk="0" hangingPunct="0"/>
            <a:endParaRPr lang="ru-RU" altLang="ru-RU" sz="1100" dirty="0" smtClean="0">
              <a:solidFill>
                <a:srgbClr val="000000"/>
              </a:solidFill>
            </a:endParaRPr>
          </a:p>
          <a:p>
            <a:pPr algn="ctr" eaLnBrk="0" hangingPunct="0"/>
            <a:r>
              <a:rPr lang="ru-RU" altLang="ru-RU" sz="1600" dirty="0" smtClean="0">
                <a:solidFill>
                  <a:srgbClr val="000000"/>
                </a:solidFill>
              </a:rPr>
              <a:t>Аттестация по программам ОСНОВНОГО ОБЩЕГО ОБРАЗОВАНИЯ</a:t>
            </a:r>
            <a:endParaRPr lang="en-US" altLang="ru-RU" sz="1600" dirty="0">
              <a:solidFill>
                <a:srgbClr val="000000"/>
              </a:solidFill>
            </a:endParaRPr>
          </a:p>
        </p:txBody>
      </p:sp>
      <p:sp>
        <p:nvSpPr>
          <p:cNvPr id="43017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34051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3019" name="Group 11"/>
          <p:cNvGrpSpPr>
            <a:grpSpLocks/>
          </p:cNvGrpSpPr>
          <p:nvPr/>
        </p:nvGrpSpPr>
        <p:grpSpPr bwMode="auto">
          <a:xfrm>
            <a:off x="3048000" y="1781175"/>
            <a:ext cx="2998788" cy="1601788"/>
            <a:chOff x="1997" y="1314"/>
            <a:chExt cx="1889" cy="1009"/>
          </a:xfrm>
        </p:grpSpPr>
        <p:grpSp>
          <p:nvGrpSpPr>
            <p:cNvPr id="43020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302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302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43018" name="Freeform 10"/>
          <p:cNvSpPr>
            <a:spLocks/>
          </p:cNvSpPr>
          <p:nvPr/>
        </p:nvSpPr>
        <p:spPr bwMode="gray">
          <a:xfrm flipH="1">
            <a:off x="4875212" y="2846387"/>
            <a:ext cx="903287" cy="1803401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38100">
            <a:solidFill>
              <a:srgbClr val="002060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endParaRPr lang="ru-RU"/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3944962" y="1981200"/>
            <a:ext cx="11112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3600" b="1" dirty="0" smtClean="0">
                <a:solidFill>
                  <a:srgbClr val="000000"/>
                </a:solidFill>
              </a:rPr>
              <a:t>ГИА</a:t>
            </a:r>
            <a:endParaRPr lang="en-US" altLang="ru-RU" sz="2000" dirty="0">
              <a:solidFill>
                <a:srgbClr val="000000"/>
              </a:solidFill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gray">
          <a:xfrm>
            <a:off x="3222625" y="2866111"/>
            <a:ext cx="893762" cy="178367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38100">
            <a:solidFill>
              <a:srgbClr val="002060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endParaRPr lang="ru-RU"/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5873751" y="3575905"/>
            <a:ext cx="2370238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400" b="1" dirty="0" smtClean="0">
                <a:solidFill>
                  <a:srgbClr val="000000"/>
                </a:solidFill>
              </a:rPr>
              <a:t>ЕГЭ</a:t>
            </a:r>
          </a:p>
          <a:p>
            <a:pPr algn="ctr" eaLnBrk="0" hangingPunct="0"/>
            <a:endParaRPr lang="ru-RU" altLang="ru-RU" sz="1100" dirty="0" smtClean="0">
              <a:solidFill>
                <a:srgbClr val="000000"/>
              </a:solidFill>
            </a:endParaRPr>
          </a:p>
          <a:p>
            <a:pPr algn="ctr" eaLnBrk="0" hangingPunct="0"/>
            <a:r>
              <a:rPr lang="ru-RU" altLang="ru-RU" sz="1600" dirty="0">
                <a:solidFill>
                  <a:srgbClr val="000000"/>
                </a:solidFill>
              </a:rPr>
              <a:t>Аттестация по программам </a:t>
            </a:r>
            <a:r>
              <a:rPr lang="ru-RU" altLang="ru-RU" sz="1600" dirty="0" smtClean="0">
                <a:solidFill>
                  <a:srgbClr val="000000"/>
                </a:solidFill>
              </a:rPr>
              <a:t>СРЕДНЕГО ОБЩЕГО ОБРАЗОВАНИЯ</a:t>
            </a:r>
            <a:endParaRPr lang="en-US" altLang="ru-RU" sz="1600" dirty="0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sp>
        <p:nvSpPr>
          <p:cNvPr id="23" name="Прямоугольник с двумя усеченными противолежащими углами 22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5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17468"/>
            <a:ext cx="9144000" cy="5250111"/>
          </a:xfrm>
          <a:prstGeom prst="rect">
            <a:avLst/>
          </a:prstGeom>
        </p:spPr>
      </p:pic>
      <p:pic>
        <p:nvPicPr>
          <p:cNvPr id="86018" name="Picture 2" descr="https://image.freepik.com/free-vector/child-thinking-with-a-question-or-doubt_7710-3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43886"/>
            <a:ext cx="4356484" cy="435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0" name="Picture 4" descr="https://cf.ppt-online.org/files1/slide/e/Ejuql9dQAWkscFgJbLUPR1wh8r2oCZy364BHS0mfIv/slide-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8" t="17050" r="7470"/>
          <a:stretch/>
        </p:blipFill>
        <p:spPr bwMode="auto">
          <a:xfrm rot="19254925">
            <a:off x="635399" y="3716671"/>
            <a:ext cx="1654674" cy="121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0" name="Picture 14" descr="https://cache3.youla.io/files/images/360_360/5c/fb/5cfbdde393800033096b8d9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" b="50689"/>
          <a:stretch/>
        </p:blipFill>
        <p:spPr bwMode="auto">
          <a:xfrm rot="10969179">
            <a:off x="255229" y="5130414"/>
            <a:ext cx="2775742" cy="147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4" name="Picture 8" descr="https://cache3.youla.io/files/images/720_720_out/5d/b5/5db5605c22a44942874d1ae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9" t="5588" r="14601" b="8314"/>
          <a:stretch/>
        </p:blipFill>
        <p:spPr bwMode="auto">
          <a:xfrm rot="1681580">
            <a:off x="1425019" y="4469791"/>
            <a:ext cx="1160153" cy="158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8" name="Picture 12" descr="https://static.daru-dar.org/s1024/02/00/ec/70/ec70b73f9b90348a57816ed4b729ee6eb08e922a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" t="10137" r="10424" b="10130"/>
          <a:stretch/>
        </p:blipFill>
        <p:spPr bwMode="auto">
          <a:xfrm rot="20264007">
            <a:off x="612868" y="1734728"/>
            <a:ext cx="1898536" cy="129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6" name="Picture 10" descr="https://i.ytimg.com/vi/rKrDlava7ac/maxresdefault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8" t="9788" r="53145" b="6213"/>
          <a:stretch/>
        </p:blipFill>
        <p:spPr bwMode="auto">
          <a:xfrm>
            <a:off x="1614324" y="2489579"/>
            <a:ext cx="864096" cy="117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2" name="Picture 16" descr="https://ds02.infourok.ru/uploads/ex/0cc9/0004eec8-db6a91a1/img16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" t="20288" r="74469" b="56199"/>
          <a:stretch/>
        </p:blipFill>
        <p:spPr bwMode="auto">
          <a:xfrm>
            <a:off x="6073733" y="3364758"/>
            <a:ext cx="1590099" cy="91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ds02.infourok.ru/uploads/ex/0cc9/0004eec8-db6a91a1/img16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" t="46538" r="70602" b="23013"/>
          <a:stretch/>
        </p:blipFill>
        <p:spPr bwMode="auto">
          <a:xfrm>
            <a:off x="7823702" y="3732646"/>
            <a:ext cx="864096" cy="119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ds02.infourok.ru/uploads/ex/0cc9/0004eec8-db6a91a1/img16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8" t="82237" r="3665" b="5163"/>
          <a:stretch/>
        </p:blipFill>
        <p:spPr bwMode="auto">
          <a:xfrm>
            <a:off x="5652119" y="5399662"/>
            <a:ext cx="3364421" cy="38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4" name="Picture 18" descr="https://xn--80ad0ahft7a4bk.xn--p1ai/images/images/News/grafic_ege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" t="12841" r="5854" b="23180"/>
          <a:stretch/>
        </p:blipFill>
        <p:spPr bwMode="auto">
          <a:xfrm>
            <a:off x="6073733" y="4485052"/>
            <a:ext cx="1582279" cy="80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0" name="Picture 24" descr="https://cloud.prezentacii.org/18/12/106391/images/screen5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" t="8168" r="53981" b="55411"/>
          <a:stretch/>
        </p:blipFill>
        <p:spPr bwMode="auto">
          <a:xfrm>
            <a:off x="5724128" y="1691700"/>
            <a:ext cx="2221053" cy="138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6" name="Picture 20" descr="https://im0-tub-ru.yandex.net/i?id=d7bfdeb834cb648a5b618f113f4f12ad-l&amp;ref=rim&amp;n=13&amp;w=1080&amp;h=1080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" t="5728" r="4569" b="41773"/>
          <a:stretch/>
        </p:blipFill>
        <p:spPr bwMode="auto">
          <a:xfrm>
            <a:off x="7334329" y="2331554"/>
            <a:ext cx="1553168" cy="103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8" name="Picture 22" descr="http://files.netall.ru/static/260819002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2" b="88209"/>
          <a:stretch/>
        </p:blipFill>
        <p:spPr bwMode="auto">
          <a:xfrm>
            <a:off x="5078817" y="6008332"/>
            <a:ext cx="3365906" cy="41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3086100" y="688627"/>
            <a:ext cx="5638800" cy="487363"/>
          </a:xfrm>
        </p:spPr>
        <p:txBody>
          <a:bodyPr/>
          <a:lstStyle/>
          <a:p>
            <a:r>
              <a:rPr lang="ru-RU" altLang="ru-RU" dirty="0" smtClean="0"/>
              <a:t>Актуальность</a:t>
            </a:r>
            <a:endParaRPr lang="en-US" altLang="ru-RU" dirty="0"/>
          </a:p>
        </p:txBody>
      </p:sp>
      <p:sp>
        <p:nvSpPr>
          <p:cNvPr id="21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sp>
        <p:nvSpPr>
          <p:cNvPr id="22" name="Прямоугольник с двумя усеченными противолежащими углами 21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04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6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Цель</a:t>
            </a:r>
            <a:endParaRPr lang="en-US" altLang="ru-RU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0211" y="1731342"/>
            <a:ext cx="8496944" cy="248503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Провести </a:t>
            </a:r>
            <a:r>
              <a:rPr lang="ru-RU" sz="32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обзор интернет-сервисов, полезных для подготовки к ОГЭ и ЕГЭ по математике и поделиться собственным опытом работы с некоторыми из них</a:t>
            </a:r>
            <a:r>
              <a:rPr lang="en-US" altLang="ru-RU" sz="32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en-US" altLang="ru-RU" sz="3200" b="1" dirty="0">
              <a:solidFill>
                <a:schemeClr val="tx2"/>
              </a:solidFill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26" t="16401" r="12988" b="36000"/>
          <a:stretch/>
        </p:blipFill>
        <p:spPr>
          <a:xfrm>
            <a:off x="467544" y="3789040"/>
            <a:ext cx="8435280" cy="2952328"/>
          </a:xfrm>
          <a:prstGeom prst="rect">
            <a:avLst/>
          </a:prstGeom>
        </p:spPr>
      </p:pic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41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Задачи</a:t>
            </a:r>
            <a:endParaRPr lang="en-US" altLang="ru-RU" dirty="0">
              <a:solidFill>
                <a:schemeClr val="accent1"/>
              </a:solidFill>
            </a:endParaRP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758231" y="2331790"/>
            <a:ext cx="762000" cy="665162"/>
            <a:chOff x="1110" y="2656"/>
            <a:chExt cx="1549" cy="1351"/>
          </a:xfrm>
        </p:grpSpPr>
        <p:sp>
          <p:nvSpPr>
            <p:cNvPr id="40964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65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66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967" name="Group 7"/>
          <p:cNvGrpSpPr>
            <a:grpSpLocks/>
          </p:cNvGrpSpPr>
          <p:nvPr/>
        </p:nvGrpSpPr>
        <p:grpSpPr bwMode="auto">
          <a:xfrm>
            <a:off x="758231" y="3627934"/>
            <a:ext cx="762000" cy="665162"/>
            <a:chOff x="3174" y="2656"/>
            <a:chExt cx="1549" cy="1351"/>
          </a:xfrm>
        </p:grpSpPr>
        <p:sp>
          <p:nvSpPr>
            <p:cNvPr id="40968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69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70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1367831" y="294139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1588317" y="1844824"/>
            <a:ext cx="681834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dirty="0"/>
              <a:t>познакомиться с инструментарием интернет-сервисов, </a:t>
            </a:r>
          </a:p>
          <a:p>
            <a:r>
              <a:rPr lang="ru-RU" sz="2000" dirty="0"/>
              <a:t>предлагающих бесплатную помощь</a:t>
            </a:r>
          </a:p>
          <a:p>
            <a:r>
              <a:rPr lang="ru-RU" sz="2000" dirty="0" smtClean="0"/>
              <a:t>при </a:t>
            </a:r>
            <a:r>
              <a:rPr lang="ru-RU" sz="2000" dirty="0"/>
              <a:t>подготовке к ГИА по </a:t>
            </a:r>
            <a:r>
              <a:rPr lang="ru-RU" sz="2000" dirty="0" smtClean="0"/>
              <a:t>математике</a:t>
            </a:r>
            <a:endParaRPr lang="ru-RU" sz="2000" dirty="0"/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955081" y="243021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1367831" y="4237534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1739948" y="3345225"/>
            <a:ext cx="51188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dirty="0"/>
              <a:t>рассказать о собственном опыте работы </a:t>
            </a:r>
          </a:p>
          <a:p>
            <a:r>
              <a:rPr lang="ru-RU" sz="2000" dirty="0"/>
              <a:t>на портале РЕШУ ОГЭ/РЕШУ </a:t>
            </a:r>
            <a:r>
              <a:rPr lang="ru-RU" sz="2000" dirty="0" smtClean="0"/>
              <a:t>ЕГЭ</a:t>
            </a:r>
            <a:endParaRPr lang="ru-RU" sz="2000" dirty="0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955081" y="372635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ru-RU" sz="2400" b="1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40977" name="Group 17"/>
          <p:cNvGrpSpPr>
            <a:grpSpLocks/>
          </p:cNvGrpSpPr>
          <p:nvPr/>
        </p:nvGrpSpPr>
        <p:grpSpPr bwMode="auto">
          <a:xfrm>
            <a:off x="767831" y="4996086"/>
            <a:ext cx="762000" cy="665162"/>
            <a:chOff x="1110" y="2656"/>
            <a:chExt cx="1549" cy="1351"/>
          </a:xfrm>
        </p:grpSpPr>
        <p:sp>
          <p:nvSpPr>
            <p:cNvPr id="40978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79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80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1377431" y="5605686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86" name="Text Box 26"/>
          <p:cNvSpPr txBox="1">
            <a:spLocks noChangeArrowheads="1"/>
          </p:cNvSpPr>
          <p:nvPr/>
        </p:nvSpPr>
        <p:spPr bwMode="auto">
          <a:xfrm>
            <a:off x="1506680" y="4509120"/>
            <a:ext cx="76738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sz="2000" dirty="0"/>
              <a:t>сравнить результаты ЕГЭ по </a:t>
            </a:r>
            <a:r>
              <a:rPr lang="ru-RU" sz="2000" dirty="0" smtClean="0"/>
              <a:t>математике </a:t>
            </a:r>
            <a:r>
              <a:rPr lang="ru-RU" sz="2000" dirty="0"/>
              <a:t>профильного уровня </a:t>
            </a:r>
            <a:endParaRPr lang="ru-RU" sz="2000" dirty="0" smtClean="0"/>
          </a:p>
          <a:p>
            <a:pPr eaLnBrk="0" hangingPunct="0"/>
            <a:r>
              <a:rPr lang="ru-RU" sz="2000" dirty="0" smtClean="0"/>
              <a:t>выпускников</a:t>
            </a:r>
            <a:r>
              <a:rPr lang="ru-RU" sz="2000" dirty="0"/>
              <a:t>, прибегающих к помощи платных сервисов </a:t>
            </a:r>
            <a:endParaRPr lang="ru-RU" sz="2000" dirty="0" smtClean="0"/>
          </a:p>
          <a:p>
            <a:pPr eaLnBrk="0" hangingPunct="0"/>
            <a:r>
              <a:rPr lang="ru-RU" sz="2000" dirty="0" smtClean="0"/>
              <a:t>с </a:t>
            </a:r>
            <a:r>
              <a:rPr lang="ru-RU" sz="2000" dirty="0"/>
              <a:t>теми, кто занимался без дополнительной оплаты</a:t>
            </a:r>
            <a:endParaRPr lang="en-US" altLang="ru-RU" sz="2000" dirty="0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964681" y="509451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92" name="Text Box 3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2" name="Прямоугольник с двумя усеченными противолежащими углами 1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ЕГЭ</a:t>
            </a:r>
            <a:endParaRPr lang="ru-RU" dirty="0"/>
          </a:p>
        </p:txBody>
      </p:sp>
      <p:sp>
        <p:nvSpPr>
          <p:cNvPr id="3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19876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641967"/>
            <a:ext cx="5638800" cy="487363"/>
          </a:xfrm>
        </p:spPr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pic>
        <p:nvPicPr>
          <p:cNvPr id="87042" name="Picture 2" descr="https://emc2school.ru/images/backgrounds/blur-home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5"/>
          <a:stretch/>
        </p:blipFill>
        <p:spPr bwMode="auto">
          <a:xfrm>
            <a:off x="2504005" y="2636912"/>
            <a:ext cx="6516216" cy="410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gray">
          <a:xfrm>
            <a:off x="411234" y="1628800"/>
            <a:ext cx="8496944" cy="2485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v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Качественно </a:t>
            </a:r>
            <a:r>
              <a:rPr lang="ru-RU" sz="32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подготовиться к успешной сдаче ОГЭ или ЕГЭ по математике можно, не прибегая к платным </a:t>
            </a:r>
            <a:r>
              <a:rPr lang="ru-RU" sz="32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услугам</a:t>
            </a:r>
            <a:endParaRPr lang="en-US" altLang="ru-RU" sz="2800" dirty="0"/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33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656692"/>
            <a:ext cx="5638800" cy="487363"/>
          </a:xfrm>
        </p:spPr>
        <p:txBody>
          <a:bodyPr/>
          <a:lstStyle/>
          <a:p>
            <a:r>
              <a:rPr lang="ru-RU" sz="3200" dirty="0" smtClean="0"/>
              <a:t>Обзор образовательных Интернет-ресурсов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0313" t="41600" r="40550" b="10801"/>
          <a:stretch/>
        </p:blipFill>
        <p:spPr>
          <a:xfrm>
            <a:off x="0" y="2780928"/>
            <a:ext cx="2429211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  <a:endParaRPr lang="ru-RU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47052"/>
              </p:ext>
            </p:extLst>
          </p:nvPr>
        </p:nvGraphicFramePr>
        <p:xfrm>
          <a:off x="2411760" y="1444398"/>
          <a:ext cx="6552728" cy="5218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64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Название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Краткий обзор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ссылка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Сайт Федерального институт педагогических измерений (ФИПИ)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Содержит всю информация о проведении ГИА, результатах и нормативных документах.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Каждый учащийся может воспользоваться открытым банком заданий по всем предметам. Материалы собраны за все периоды проведения ГИА, начиная с 2007 года.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https://fipi.ru/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u="none" strike="noStrike" dirty="0">
                          <a:effectLst/>
                          <a:hlinkClick r:id="rId3"/>
                        </a:rPr>
                        <a:t>сайт центра информационных технологий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Представлены актуальные документы по: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700" dirty="0">
                          <a:effectLst/>
                        </a:rPr>
                        <a:t>Нормативно-правовому сопровождению </a:t>
                      </a:r>
                      <a:r>
                        <a:rPr lang="ru-RU" sz="700" dirty="0" err="1">
                          <a:effectLst/>
                        </a:rPr>
                        <a:t>гиа</a:t>
                      </a:r>
                      <a:r>
                        <a:rPr lang="ru-RU" sz="700" dirty="0">
                          <a:effectLst/>
                        </a:rPr>
                        <a:t>,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700" dirty="0">
                          <a:effectLst/>
                        </a:rPr>
                        <a:t>Информационно-методическому сопровождению участников </a:t>
                      </a:r>
                      <a:r>
                        <a:rPr lang="ru-RU" sz="700" dirty="0" err="1">
                          <a:effectLst/>
                        </a:rPr>
                        <a:t>егэ</a:t>
                      </a:r>
                      <a:r>
                        <a:rPr lang="ru-RU" sz="700" dirty="0">
                          <a:effectLst/>
                        </a:rPr>
                        <a:t>,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700" dirty="0">
                          <a:effectLst/>
                        </a:rPr>
                        <a:t>Мониторинг обучения выпускников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700" dirty="0">
                          <a:effectLst/>
                        </a:rPr>
                        <a:t>И результатов </a:t>
                      </a:r>
                      <a:r>
                        <a:rPr lang="ru-RU" sz="700" dirty="0" err="1">
                          <a:effectLst/>
                        </a:rPr>
                        <a:t>егэ</a:t>
                      </a:r>
                      <a:r>
                        <a:rPr lang="ru-RU" sz="700" dirty="0">
                          <a:effectLst/>
                        </a:rPr>
                        <a:t>, </a:t>
                      </a:r>
                      <a:r>
                        <a:rPr lang="ru-RU" sz="700" dirty="0" err="1">
                          <a:effectLst/>
                        </a:rPr>
                        <a:t>огэ</a:t>
                      </a:r>
                      <a:r>
                        <a:rPr lang="ru-RU" sz="700" dirty="0">
                          <a:effectLst/>
                        </a:rPr>
                        <a:t>, </a:t>
                      </a:r>
                      <a:r>
                        <a:rPr lang="ru-RU" sz="700" dirty="0" err="1">
                          <a:effectLst/>
                        </a:rPr>
                        <a:t>гвэ</a:t>
                      </a:r>
                      <a:r>
                        <a:rPr lang="ru-RU" sz="700" dirty="0">
                          <a:effectLst/>
                        </a:rPr>
                        <a:t>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http://www.tgl.net.ru/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Официальный информационный портал Государственной Итоговой Аттестации (ГИА9)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Содержится вся официальная информация о подготовке к ОГЭ (можно узнать даты и результаты экзаменов, скачать демонстрационные варианты, подать апелляцию и многое другое).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Периодически можно поучаствовать в голосовании и донести до организаторов экзаменов свое мнение.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http://obrnadzor.gov.ru/gia/gia-9/?admin=XSS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Официальный информационный портал Единого Государственного Экзамена (ЕГЭ)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Содержится официальная информация о подготовке ЕГЭ по математике и другим предметам, можно узнать даты и результаты экзаменов, скачать демонстрационные варианты, подать апелляцию и посмотреть множество других справочных материалов.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Есть возможность посмотреть за проведением реального ЕГЭ в режиме онлайн (через веб камеры).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http://obrnadzor.gov.ru/gia/gia-11/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0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Официальный информационный портал егэ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Представлена нормативно-правовая информация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u="none" strike="noStrike">
                          <a:effectLst/>
                          <a:hlinkClick r:id="rId4"/>
                        </a:rPr>
                        <a:t>http://gia.edu.ru/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63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Единая коллекция цифровых образовательных ресурсов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Предметные и тематические коллекции для подготовки учащихся к ГИА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Можно пройти тестирование по любому предмету. Кроме того, в разделе инструменты Тренажеры, </a:t>
                      </a:r>
                      <a:r>
                        <a:rPr lang="ru-RU" sz="700" u="none" strike="noStrike" dirty="0">
                          <a:effectLst/>
                          <a:hlinkClick r:id="rId5"/>
                        </a:rPr>
                        <a:t>Конструктор интерактивных карт с проверяемыми заданиями</a:t>
                      </a:r>
                      <a:r>
                        <a:rPr lang="ru-RU" sz="700" dirty="0">
                          <a:effectLst/>
                        </a:rPr>
                        <a:t>, </a:t>
                      </a:r>
                      <a:r>
                        <a:rPr lang="ru-RU" sz="700" u="none" strike="noStrike" dirty="0">
                          <a:effectLst/>
                          <a:hlinkClick r:id="rId6"/>
                        </a:rPr>
                        <a:t>Программу «Измеритель»</a:t>
                      </a:r>
                      <a:r>
                        <a:rPr lang="ru-RU" sz="700" dirty="0">
                          <a:effectLst/>
                        </a:rPr>
                        <a:t>, </a:t>
                      </a:r>
                      <a:r>
                        <a:rPr lang="ru-RU" sz="700" u="none" strike="noStrike" dirty="0">
                          <a:effectLst/>
                          <a:hlinkClick r:id="rId7"/>
                        </a:rPr>
                        <a:t>Школьную геоинформационную систему для работы с цифровыми картами и космическими снимками</a:t>
                      </a:r>
                      <a:r>
                        <a:rPr lang="ru-RU" sz="700" dirty="0">
                          <a:effectLst/>
                        </a:rPr>
                        <a:t>, </a:t>
                      </a:r>
                      <a:r>
                        <a:rPr lang="ru-RU" sz="700" u="none" strike="noStrike" dirty="0">
                          <a:effectLst/>
                          <a:hlinkClick r:id="rId8"/>
                        </a:rPr>
                        <a:t>«Математический конструктор»</a:t>
                      </a:r>
                      <a:r>
                        <a:rPr lang="ru-RU" sz="700" dirty="0">
                          <a:effectLst/>
                        </a:rPr>
                        <a:t>, </a:t>
                      </a:r>
                      <a:r>
                        <a:rPr lang="ru-RU" sz="700" u="none" strike="noStrike" dirty="0">
                          <a:effectLst/>
                          <a:hlinkClick r:id="rId9"/>
                        </a:rPr>
                        <a:t>«Функции и графики»</a:t>
                      </a:r>
                      <a:r>
                        <a:rPr lang="ru-RU" sz="700" dirty="0">
                          <a:effectLst/>
                        </a:rPr>
                        <a:t>, </a:t>
                      </a:r>
                      <a:r>
                        <a:rPr lang="ru-RU" sz="700" u="none" strike="noStrike" dirty="0">
                          <a:effectLst/>
                          <a:hlinkClick r:id="rId10"/>
                        </a:rPr>
                        <a:t>Интерактивные задачники по комбинаторике и целым числам</a:t>
                      </a:r>
                      <a:r>
                        <a:rPr lang="ru-RU" sz="700" dirty="0">
                          <a:effectLst/>
                        </a:rPr>
                        <a:t>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http://school-collection.edu.ru/catalog/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40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Открытый банк задач по математике ЕГЭ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Имеются задания, тренировочные работы и документы. 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https://mathege.ru/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42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Examen.ru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Портал для абитуриентов и их родителей. Тут можно найти информацию о выпускных экзаменах, пройти бесплатные онлайн-тесты ЕГЭ и ОГЭ по всем предметам, узнать о </a:t>
                      </a:r>
                      <a:r>
                        <a:rPr lang="ru-RU" sz="700" u="none" strike="noStrike" dirty="0">
                          <a:effectLst/>
                          <a:hlinkClick r:id="rId11"/>
                        </a:rPr>
                        <a:t>системах образования</a:t>
                      </a:r>
                      <a:r>
                        <a:rPr lang="ru-RU" sz="700" dirty="0">
                          <a:effectLst/>
                        </a:rPr>
                        <a:t> в разных странах, стипендиях и возможностях бесплатного обучения. Также здесь можно пройти тесты для профориентации.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https://www.examen.ru/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37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u="none" strike="noStrike">
                          <a:effectLst/>
                          <a:hlinkClick r:id="rId12"/>
                        </a:rPr>
                        <a:t>ALEXLARIN.NET</a:t>
                      </a:r>
                      <a:r>
                        <a:rPr lang="ru-RU" sz="700">
                          <a:effectLst/>
                        </a:rPr>
                        <a:t>. 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Материалы прошлых лет, диагностические и тренировочные работы.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Учащиеся могут просмотреть курс лекций и задачи с готовыми решениями. Можно сгенерировать варианты базового и профильного уровней для 9 и 11 классов. Эти варианты могут быть представлены как в электронном виде, так и в печатном виде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Внушительная база задач, сформированная на основе открытого банка, тренировочных, диагностических и «олимпийских» работ и реальных вариантов ЕГЭ и ОГЭ. Что особенно удобно, на сайте функционирует генератор вариантов экзамена. Среди других преимуществ рассматриваемого ресурса – разборы задач и приличный список учебников по математике (в </a:t>
                      </a:r>
                      <a:r>
                        <a:rPr lang="ru-RU" sz="700" dirty="0" err="1">
                          <a:effectLst/>
                        </a:rPr>
                        <a:t>т.ч</a:t>
                      </a:r>
                      <a:r>
                        <a:rPr lang="ru-RU" sz="700" dirty="0">
                          <a:effectLst/>
                        </a:rPr>
                        <a:t>., учебник самого Ларина по высшей математике), доступных онлайн. На сайте также действует форум, где можно пообщаться, разобрать типичные ошибки, обсудить задачу или предложить свою.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u="none" strike="noStrike" dirty="0">
                          <a:effectLst/>
                          <a:hlinkClick r:id="rId12"/>
                        </a:rPr>
                        <a:t>http://alexlarin.net/ege16.html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40" marR="2384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43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656692"/>
            <a:ext cx="5638800" cy="487363"/>
          </a:xfrm>
        </p:spPr>
        <p:txBody>
          <a:bodyPr/>
          <a:lstStyle/>
          <a:p>
            <a:r>
              <a:rPr lang="ru-RU" sz="3200" dirty="0" smtClean="0"/>
              <a:t>Обзор образовательных Интернет-ресурсов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0313" t="41600" r="40550" b="10801"/>
          <a:stretch/>
        </p:blipFill>
        <p:spPr>
          <a:xfrm>
            <a:off x="0" y="2780928"/>
            <a:ext cx="2429211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  <a:endParaRPr lang="ru-RU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524851"/>
              </p:ext>
            </p:extLst>
          </p:nvPr>
        </p:nvGraphicFramePr>
        <p:xfrm>
          <a:off x="2267745" y="1563867"/>
          <a:ext cx="6480719" cy="49920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8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 err="1">
                          <a:effectLst/>
                        </a:rPr>
                        <a:t>СтатГрад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Здесь имеется множество материалов прошлых лет, диагностические и тренировочные работы, справочный материал, учебные пособия в удобных форматах, видеоуроки, задания всероссийских олимпиад, а также представлены расписания ГИА, ВПР, ВОШ и других олимпиад.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https://100balnik.ru.com/статград/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5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Центр онлайн обучения «</a:t>
                      </a:r>
                      <a:r>
                        <a:rPr lang="ru-RU" sz="700" dirty="0" err="1">
                          <a:effectLst/>
                        </a:rPr>
                        <a:t>Фоксфорд</a:t>
                      </a:r>
                      <a:r>
                        <a:rPr lang="ru-RU" sz="700" dirty="0">
                          <a:effectLst/>
                        </a:rPr>
                        <a:t>»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Здесь можно найти методические и теоретические материалы для подготовки к ГИА по всем предметам, а также для подготовки к олимпиадам от лучших преподавателей России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http://foxford.ru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6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АВ Alleng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Содержатся материалы по всем школьным предметам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http://www.alleng.ru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2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ЕГЭ и ГИА. От урока до экзамена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Содержатся материалы по всем школьным предметам. Имеются разделы для учащихся, для учителей и для родителей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http://www.egeigia.ru/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5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ЕГЭ-студия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Содержит 4 варианта курсов: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"Готовься заранее" - для тех, кто начинает готовиться к ЕГЭ с 10 класса.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"Сдай и поступи" - для тех, кто хочет получить 70-75 баллов на экзамене.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"Поступи в топ вуз на бюджет" - для тех, кто хочет сдать ЕГЭ на 100 баллов.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"Повышение квалификации" - курс для преподавателей.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https://ege-study.ru/ru/ege/materialy/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5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Сообщество ЕГЭ "Вконтакте"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Оперативная информация, бесплатные семинары по ЕГЭ, теория. Практически все, что нужно знать для поступления. В разделе ссылки указаны группы  разбивкой по предметам.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https://vk.com/ege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8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Незнайка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Ресурс для подготовки к ЕГЭ и ОГЭ по всем предметам. Есть возможность сдавать тесты или тренировать задания по темам. Имеется возможность совершенно бесплатно отправить письменное задание по любому предмету на проверку экспертам сайта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https://neznaika.info/ege/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2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Группа "Вебинариум"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Здесь проводятся регулярные бесплатные </a:t>
                      </a:r>
                      <a:r>
                        <a:rPr lang="ru-RU" sz="700" dirty="0" err="1">
                          <a:effectLst/>
                        </a:rPr>
                        <a:t>вебинары</a:t>
                      </a:r>
                      <a:r>
                        <a:rPr lang="ru-RU" sz="700" dirty="0">
                          <a:effectLst/>
                        </a:rPr>
                        <a:t> по предметам для ЕГЭ и ОГЭ.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https://www.youtube.com/channel/UCBCKpk4DUG_aKd6R-gA3Ifg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12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Timetostudy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Бесплатные </a:t>
                      </a:r>
                      <a:r>
                        <a:rPr lang="ru-RU" sz="700" dirty="0" err="1">
                          <a:effectLst/>
                        </a:rPr>
                        <a:t>видеоуроки</a:t>
                      </a:r>
                      <a:r>
                        <a:rPr lang="ru-RU" sz="700" dirty="0">
                          <a:effectLst/>
                        </a:rPr>
                        <a:t> к ЕГЭ и ОГЭ ресурс с </a:t>
                      </a:r>
                      <a:r>
                        <a:rPr lang="ru-RU" sz="700" dirty="0" err="1">
                          <a:effectLst/>
                        </a:rPr>
                        <a:t>видеоуроками</a:t>
                      </a:r>
                      <a:r>
                        <a:rPr lang="ru-RU" sz="700" dirty="0">
                          <a:effectLst/>
                        </a:rPr>
                        <a:t> для подготовки к ЕГЭ и ОГЭ по математике и физике.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Все материалы можно скачать через торрент.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u="none" strike="noStrike">
                          <a:effectLst/>
                          <a:hlinkClick r:id="rId3"/>
                        </a:rPr>
                        <a:t>https://www.youtube.com/channel/UCpiuDpCdEIbCMW1JP6gJztQ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531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Математика? Легко!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В арсенале более 1000 заданий с ответами, справочник «Математика в таблицах» и множество рекомендаций по решению задач, написанных понятным языком и преследующих цель научить логически мыслить. Для подписчиков сайта предусмотрены бонусы в виде дополнительных теоретических материалов и сборник прототипов заданий единого банка ЕГЭ, высылаемых по электронной почте.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https://www.youtube.com/channel/UCzC8bVF1qcVol2W5ISFv5xQ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837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ЕГЭ максимум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Удобный, хорошо структурированный сайт для тех, кто готов приложить самостоятельные усилия. Здесь собран весь необходимый минимум – тесты онлайн, база задач, краткий справочный материал по темам и </a:t>
                      </a:r>
                      <a:r>
                        <a:rPr lang="ru-RU" sz="700" dirty="0" err="1">
                          <a:effectLst/>
                        </a:rPr>
                        <a:t>видеоуроки</a:t>
                      </a:r>
                      <a:r>
                        <a:rPr lang="ru-RU" sz="700" dirty="0">
                          <a:effectLst/>
                        </a:rPr>
                        <a:t> к ЕГЭ (для удобства пользователя нужные </a:t>
                      </a:r>
                      <a:r>
                        <a:rPr lang="ru-RU" sz="700" dirty="0" err="1">
                          <a:effectLst/>
                        </a:rPr>
                        <a:t>видеоуроки</a:t>
                      </a:r>
                      <a:r>
                        <a:rPr lang="ru-RU" sz="700" dirty="0">
                          <a:effectLst/>
                        </a:rPr>
                        <a:t> можно искать по темам). Тесты также можно проходить по отдельным темам. В начале каждого теста есть ссылка на статью с разбором аналогичных заданий.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Иногда репетитор отвечает на вопросы, заданные в комментариях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https://egemaximum.ru/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Youtube канал портала цифра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Очень подробные бесплатные видеоуроки для подготовки к ЕГЭ по физике и математике. Идеален для неспешного изучения материала.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Также содержит ролики организационного характера. Например, видео "Как создаются тесты ЕГЭ" помогает лучше понять структуру экзамена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887" marR="22887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49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656692"/>
            <a:ext cx="5638800" cy="487363"/>
          </a:xfrm>
        </p:spPr>
        <p:txBody>
          <a:bodyPr/>
          <a:lstStyle/>
          <a:p>
            <a:r>
              <a:rPr lang="ru-RU" sz="3200" dirty="0" smtClean="0"/>
              <a:t>Обзор образовательных Интернет-ресурсов</a:t>
            </a:r>
            <a:endParaRPr lang="ru-RU" sz="3200" dirty="0"/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755576" y="404664"/>
            <a:ext cx="904949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  <a:endParaRPr lang="ru-RU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156176" y="56357"/>
            <a:ext cx="2746648" cy="320675"/>
          </a:xfrm>
        </p:spPr>
        <p:txBody>
          <a:bodyPr/>
          <a:lstStyle/>
          <a:p>
            <a:r>
              <a:rPr lang="ru-RU" dirty="0" smtClean="0"/>
              <a:t>Подготовка к ГИА с применением образовательных Интернет-ресурсов</a:t>
            </a:r>
            <a:endParaRPr lang="en-US" alt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1556793"/>
            <a:ext cx="8424936" cy="496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97762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3">
      <a:dk1>
        <a:srgbClr val="000000"/>
      </a:dk1>
      <a:lt1>
        <a:srgbClr val="FFFFFF"/>
      </a:lt1>
      <a:dk2>
        <a:srgbClr val="220D8D"/>
      </a:dk2>
      <a:lt2>
        <a:srgbClr val="C0C0C0"/>
      </a:lt2>
      <a:accent1>
        <a:srgbClr val="E5730B"/>
      </a:accent1>
      <a:accent2>
        <a:srgbClr val="4FB0E1"/>
      </a:accent2>
      <a:accent3>
        <a:srgbClr val="FFFFFF"/>
      </a:accent3>
      <a:accent4>
        <a:srgbClr val="000000"/>
      </a:accent4>
      <a:accent5>
        <a:srgbClr val="F0BCAA"/>
      </a:accent5>
      <a:accent6>
        <a:srgbClr val="479FCC"/>
      </a:accent6>
      <a:hlink>
        <a:srgbClr val="1A72D2"/>
      </a:hlink>
      <a:folHlink>
        <a:srgbClr val="AAC856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229450"/>
        </a:accent1>
        <a:accent2>
          <a:srgbClr val="E3892F"/>
        </a:accent2>
        <a:accent3>
          <a:srgbClr val="FFFFFF"/>
        </a:accent3>
        <a:accent4>
          <a:srgbClr val="000000"/>
        </a:accent4>
        <a:accent5>
          <a:srgbClr val="ABC8B3"/>
        </a:accent5>
        <a:accent6>
          <a:srgbClr val="CE7C2A"/>
        </a:accent6>
        <a:hlink>
          <a:srgbClr val="0099CC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220D8D"/>
        </a:dk2>
        <a:lt2>
          <a:srgbClr val="C0C0C0"/>
        </a:lt2>
        <a:accent1>
          <a:srgbClr val="865DE3"/>
        </a:accent1>
        <a:accent2>
          <a:srgbClr val="4FB0E1"/>
        </a:accent2>
        <a:accent3>
          <a:srgbClr val="FFFFFF"/>
        </a:accent3>
        <a:accent4>
          <a:srgbClr val="000000"/>
        </a:accent4>
        <a:accent5>
          <a:srgbClr val="C3B6EF"/>
        </a:accent5>
        <a:accent6>
          <a:srgbClr val="479FCC"/>
        </a:accent6>
        <a:hlink>
          <a:srgbClr val="1A72D2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220D8D"/>
        </a:dk2>
        <a:lt2>
          <a:srgbClr val="C0C0C0"/>
        </a:lt2>
        <a:accent1>
          <a:srgbClr val="E5730B"/>
        </a:accent1>
        <a:accent2>
          <a:srgbClr val="4FB0E1"/>
        </a:accent2>
        <a:accent3>
          <a:srgbClr val="FFFFFF"/>
        </a:accent3>
        <a:accent4>
          <a:srgbClr val="000000"/>
        </a:accent4>
        <a:accent5>
          <a:srgbClr val="F0BCAA"/>
        </a:accent5>
        <a:accent6>
          <a:srgbClr val="479FCC"/>
        </a:accent6>
        <a:hlink>
          <a:srgbClr val="1A72D2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cdb2004203gl</Template>
  <TotalTime>587</TotalTime>
  <Words>1138</Words>
  <Application>Microsoft Office PowerPoint</Application>
  <PresentationFormat>Экран (4:3)</PresentationFormat>
  <Paragraphs>201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Calibri</vt:lpstr>
      <vt:lpstr>Symbol</vt:lpstr>
      <vt:lpstr>Times New Roman</vt:lpstr>
      <vt:lpstr>Verdana</vt:lpstr>
      <vt:lpstr>Wingdings</vt:lpstr>
      <vt:lpstr>Тема Office</vt:lpstr>
      <vt:lpstr>Image</vt:lpstr>
      <vt:lpstr>ПОДГОТОВКА ВЫПУСКНИКОВ 9 И 11 КЛАССОВ</vt:lpstr>
      <vt:lpstr>Федеральный закон № 273-ФЗ ст. 59</vt:lpstr>
      <vt:lpstr>Актуальность</vt:lpstr>
      <vt:lpstr>Цель</vt:lpstr>
      <vt:lpstr>Задачи</vt:lpstr>
      <vt:lpstr>Гипотеза</vt:lpstr>
      <vt:lpstr>Обзор образовательных Интернет-ресурсов</vt:lpstr>
      <vt:lpstr>Обзор образовательных Интернет-ресурсов</vt:lpstr>
      <vt:lpstr>Обзор образовательных Интернет-ресурсов</vt:lpstr>
      <vt:lpstr>Diagram</vt:lpstr>
      <vt:lpstr> Cycle Diagram</vt:lpstr>
      <vt:lpstr>Подготовка к ГИА: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New User</dc:creator>
  <cp:lastModifiedBy>Кабинет математики</cp:lastModifiedBy>
  <cp:revision>30</cp:revision>
  <dcterms:created xsi:type="dcterms:W3CDTF">2021-04-20T10:52:26Z</dcterms:created>
  <dcterms:modified xsi:type="dcterms:W3CDTF">2024-03-05T11:07:08Z</dcterms:modified>
</cp:coreProperties>
</file>