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08" r:id="rId1"/>
  </p:sldMasterIdLst>
  <p:notesMasterIdLst>
    <p:notesMasterId r:id="rId20"/>
  </p:notesMasterIdLst>
  <p:sldIdLst>
    <p:sldId id="273" r:id="rId2"/>
    <p:sldId id="256" r:id="rId3"/>
    <p:sldId id="275" r:id="rId4"/>
    <p:sldId id="258" r:id="rId5"/>
    <p:sldId id="259" r:id="rId6"/>
    <p:sldId id="277" r:id="rId7"/>
    <p:sldId id="306" r:id="rId8"/>
    <p:sldId id="281" r:id="rId9"/>
    <p:sldId id="282" r:id="rId10"/>
    <p:sldId id="285" r:id="rId11"/>
    <p:sldId id="288" r:id="rId12"/>
    <p:sldId id="293" r:id="rId13"/>
    <p:sldId id="295" r:id="rId14"/>
    <p:sldId id="297" r:id="rId15"/>
    <p:sldId id="298" r:id="rId16"/>
    <p:sldId id="266" r:id="rId17"/>
    <p:sldId id="299" r:id="rId18"/>
    <p:sldId id="269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49" autoAdjust="0"/>
    <p:restoredTop sz="94660"/>
  </p:normalViewPr>
  <p:slideViewPr>
    <p:cSldViewPr>
      <p:cViewPr>
        <p:scale>
          <a:sx n="70" d="100"/>
          <a:sy n="70" d="100"/>
        </p:scale>
        <p:origin x="-2730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334B81-8492-4829-8EFB-B118ABC7CEC8}" type="datetimeFigureOut">
              <a:rPr lang="ru-RU"/>
              <a:pPr>
                <a:defRPr/>
              </a:pPr>
              <a:t>28.11.2020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1A6F255-5201-4405-B82B-FF25DE3C1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858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FDC8DB3F-9888-4A50-98B5-53FFBB04992B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838350BB-97FC-41C4-B959-152A529737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59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2C4C9-043E-48BC-8894-3A9CED2B9BA2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A5AD0-38BB-4CAA-9608-8AD2DDB3C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49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A2EB9-3C30-4494-A8EC-B8818D9B492E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A1FC8-6925-435C-B41D-C4F7A55A4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20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0297F7-F14F-42AD-99F6-2F6910B52FE7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F9477C-1BA1-4E3B-B6DF-1F34F0896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7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E4F4E7D9-59C1-4841-AE8E-1E8A03482FE9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D0895A0-B5BE-4F3D-B51F-50EE3DAD4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77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6745FD-E61A-47B1-B5A8-4F2DBB3FC914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B15968-574F-49D2-B975-57E9FEC5D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9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9161F5-C113-4852-A570-62CE67033F04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E270FD-34EF-4659-8A7B-4BC8B5C24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31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E9CD77-0574-4010-877A-69FBAC29D29A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F65129-B2ED-48CF-B20B-2CFC93A92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80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76644-A88D-4783-ABD1-FE36754258E6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14B49-2085-4086-8ABD-8C039683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48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0B0C860-6B35-4088-88F7-13D43A01A667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431C8C7-396E-45AD-A525-8EDE5D2DF1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19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6115F28B-EB7F-49B0-94A0-752DEBC102C9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8D8F325-24E3-4FE9-BC04-9454CF095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30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fld id="{8A49F990-2592-475B-9D6D-BAF7FD348524}" type="datetimeFigureOut">
              <a:rPr lang="en-US"/>
              <a:pPr>
                <a:defRPr/>
              </a:pPr>
              <a:t>11/28/2020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9EC9ED9C-D1A3-44DB-9945-AB950C6C0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50" r:id="rId1"/>
    <p:sldLayoutId id="2147484351" r:id="rId2"/>
    <p:sldLayoutId id="2147484352" r:id="rId3"/>
    <p:sldLayoutId id="2147484353" r:id="rId4"/>
    <p:sldLayoutId id="2147484354" r:id="rId5"/>
    <p:sldLayoutId id="2147484355" r:id="rId6"/>
    <p:sldLayoutId id="2147484347" r:id="rId7"/>
    <p:sldLayoutId id="2147484356" r:id="rId8"/>
    <p:sldLayoutId id="2147484357" r:id="rId9"/>
    <p:sldLayoutId id="2147484348" r:id="rId10"/>
    <p:sldLayoutId id="2147484349" r:id="rId11"/>
  </p:sldLayoutIdLst>
  <p:txStyles>
    <p:titleStyle>
      <a:lvl1pPr marL="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2pPr>
      <a:lvl3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3pPr>
      <a:lvl4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4pPr>
      <a:lvl5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к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9" t="13759" r="32019" b="19315"/>
          <a:stretch>
            <a:fillRect/>
          </a:stretch>
        </p:blipFill>
        <p:spPr bwMode="auto">
          <a:xfrm>
            <a:off x="5651500" y="1052513"/>
            <a:ext cx="263842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468313" y="765175"/>
            <a:ext cx="6335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</a:rPr>
              <a:t>Пишу не для минутной славы…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941388" y="2928938"/>
            <a:ext cx="66738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Пишу не для минутной славы:</a:t>
            </a:r>
          </a:p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Для развлеченья, для забавы,</a:t>
            </a:r>
          </a:p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Для милых искренних друзей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,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Для памяти минувших дней </a:t>
            </a:r>
          </a:p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                                         А.В. Кольцов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2225" y="192088"/>
            <a:ext cx="912177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Когда Алексей Васильевич бывал в Москве и в Петербурге, он общался с критиком Белинским, поэтами Жуковским и Пушкиным</a:t>
            </a:r>
          </a:p>
        </p:txBody>
      </p:sp>
      <p:pic>
        <p:nvPicPr>
          <p:cNvPr id="19459" name="Picture 3" descr="к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9" t="13759" r="32019" b="19315"/>
          <a:stretch>
            <a:fillRect/>
          </a:stretch>
        </p:blipFill>
        <p:spPr bwMode="auto">
          <a:xfrm>
            <a:off x="3706813" y="1501775"/>
            <a:ext cx="17541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972300" y="4370388"/>
            <a:ext cx="1873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В.А. Жуковский</a:t>
            </a:r>
          </a:p>
        </p:txBody>
      </p:sp>
      <p:pic>
        <p:nvPicPr>
          <p:cNvPr id="19461" name="Picture 6" descr="белинский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D195"/>
              </a:clrFrom>
              <a:clrTo>
                <a:srgbClr val="EFD19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2" r="23260" b="39241"/>
          <a:stretch>
            <a:fillRect/>
          </a:stretch>
        </p:blipFill>
        <p:spPr bwMode="auto">
          <a:xfrm>
            <a:off x="266700" y="2619375"/>
            <a:ext cx="1728788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66700" y="4308475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В.Г. Белинский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727450" y="3697288"/>
            <a:ext cx="1565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А.В. Кольцов</a:t>
            </a:r>
          </a:p>
        </p:txBody>
      </p:sp>
      <p:pic>
        <p:nvPicPr>
          <p:cNvPr id="19464" name="Picture 13" descr="жуковский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BCD8D"/>
              </a:clrFrom>
              <a:clrTo>
                <a:srgbClr val="EBCD8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133600"/>
            <a:ext cx="22542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4" descr="пушкин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9CC88"/>
              </a:clrFrom>
              <a:clrTo>
                <a:srgbClr val="E9CC8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063" y="4308475"/>
            <a:ext cx="17700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3671888" y="6213475"/>
            <a:ext cx="157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А.С. Пушкин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46038"/>
            <a:ext cx="91186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В своих стихотворениях Кольцов воспевал красоту родной природы и прославлял крестьянский труд. На его стихи написано много романсов и песен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612900"/>
            <a:ext cx="3124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«Косарь»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56125" y="1651000"/>
            <a:ext cx="34623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«Степь раздольная…»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69875" y="2133600"/>
            <a:ext cx="39624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Раззудись, плечо!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Размахнись, рука!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Ты пахни в лицо,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Ветер с полудня!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Освежи, взволнуй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Степь просторную!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Зажужжи, коса,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Как пчелиный рой!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 err="1">
                <a:solidFill>
                  <a:schemeClr val="bg1"/>
                </a:solidFill>
                <a:latin typeface="+mn-lt"/>
              </a:rPr>
              <a:t>Молоньей</a:t>
            </a:r>
            <a:r>
              <a:rPr lang="ru-RU" sz="2800" b="1" i="1" dirty="0">
                <a:solidFill>
                  <a:schemeClr val="bg1"/>
                </a:solidFill>
                <a:latin typeface="+mn-lt"/>
              </a:rPr>
              <a:t>, коса,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Засверкай кругом! 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56125" y="2133600"/>
            <a:ext cx="4465638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Степь раздольная, 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Далеко вокруг,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Широко лежит, 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Ковылём – травой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Расстилается!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Ах ты, степь моя,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Степь привольная,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Широко ты, степь,</a:t>
            </a:r>
          </a:p>
          <a:p>
            <a:pPr>
              <a:lnSpc>
                <a:spcPct val="105000"/>
              </a:lnSpc>
              <a:defRPr/>
            </a:pPr>
            <a:r>
              <a:rPr lang="ru-RU" sz="2800" b="1" i="1" dirty="0">
                <a:solidFill>
                  <a:schemeClr val="bg1"/>
                </a:solidFill>
                <a:latin typeface="+mn-lt"/>
              </a:rPr>
              <a:t>Пораскинулась…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52400" y="361950"/>
            <a:ext cx="88392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Литературный некрополь. Могила А.В. Кольцова</a:t>
            </a:r>
          </a:p>
        </p:txBody>
      </p:sp>
      <p:pic>
        <p:nvPicPr>
          <p:cNvPr id="21507" name="Picture 2" descr="C:\Users\Александр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238" y="1143000"/>
            <a:ext cx="533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400" y="2362200"/>
            <a:ext cx="3652838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Жизнь </a:t>
            </a:r>
          </a:p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А.В. Кольцова оборвалась в 1842 году. Ему было всего 33 года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лександр\Desktop\IMG_9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7913"/>
            <a:ext cx="91773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4675" y="215900"/>
            <a:ext cx="8569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err="1">
                <a:solidFill>
                  <a:schemeClr val="bg1"/>
                </a:solidFill>
                <a:latin typeface="+mn-lt"/>
              </a:rPr>
              <a:t>Кольцовские</a:t>
            </a:r>
            <a:r>
              <a:rPr lang="ru-RU" sz="3600" b="1" dirty="0">
                <a:solidFill>
                  <a:schemeClr val="bg1"/>
                </a:solidFill>
                <a:latin typeface="+mn-lt"/>
              </a:rPr>
              <a:t> места города Воронежа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лександр\Desktop\0_8931b_4c4b0838_-1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0" y="6350"/>
            <a:ext cx="9144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3100" b="1" dirty="0" smtClean="0">
                <a:solidFill>
                  <a:schemeClr val="bg1"/>
                </a:solidFill>
                <a:latin typeface="+mn-lt"/>
              </a:rPr>
              <a:t>Дом Тулинова, где Кольцов встречался с Жуковским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6200" y="155575"/>
            <a:ext cx="906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800" b="1" dirty="0" err="1">
                <a:solidFill>
                  <a:schemeClr val="bg1"/>
                </a:solidFill>
                <a:latin typeface="+mn-lt"/>
              </a:rPr>
              <a:t>Кольцовский</a:t>
            </a:r>
            <a:r>
              <a:rPr lang="ru-RU" sz="2800" b="1" dirty="0">
                <a:solidFill>
                  <a:schemeClr val="bg1"/>
                </a:solidFill>
                <a:latin typeface="+mn-lt"/>
              </a:rPr>
              <a:t> сквер                   Улица </a:t>
            </a:r>
            <a:r>
              <a:rPr lang="ru-RU" sz="2800" b="1" dirty="0" err="1">
                <a:solidFill>
                  <a:schemeClr val="bg1"/>
                </a:solidFill>
                <a:latin typeface="+mn-lt"/>
              </a:rPr>
              <a:t>Кольцовская</a:t>
            </a:r>
            <a:endParaRPr lang="ru-RU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4343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 descr="C:\Users\Trane\Desktop\perekrest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914400"/>
            <a:ext cx="5105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/>
                <a:latin typeface="+mn-lt"/>
              </a:rPr>
              <a:t>Государственный Воронежский Академический театр драмы имени А. Кольцова</a:t>
            </a:r>
            <a:endParaRPr lang="ru-RU" sz="28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603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4" name="Picture 5" descr="C:\Users\Trane\Desktop\4362862150971093_e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763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1295400" y="342900"/>
            <a:ext cx="7299325" cy="1050925"/>
          </a:xfrm>
        </p:spPr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r>
              <a:rPr lang="ru-RU" altLang="ru-RU" sz="3600" b="1" smtClean="0">
                <a:solidFill>
                  <a:schemeClr val="bg1"/>
                </a:solidFill>
              </a:rPr>
              <a:t>Гимназия имени А. Кольцова</a:t>
            </a:r>
          </a:p>
        </p:txBody>
      </p:sp>
      <p:pic>
        <p:nvPicPr>
          <p:cNvPr id="26627" name="Picture 2" descr="C:\Users\Александр\Desktop\Гимназия_Кольц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03350"/>
            <a:ext cx="86868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5" descr="фото1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1813" y="1646238"/>
            <a:ext cx="3000375" cy="4525962"/>
          </a:xfrm>
        </p:spPr>
      </p:pic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838200" y="304800"/>
            <a:ext cx="26670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3200" b="1" dirty="0" smtClean="0">
                <a:solidFill>
                  <a:schemeClr val="bg1"/>
                </a:solidFill>
                <a:latin typeface="+mn-lt"/>
              </a:rPr>
              <a:t>Памятник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3200" b="1" dirty="0" smtClean="0">
                <a:solidFill>
                  <a:schemeClr val="bg1"/>
                </a:solidFill>
                <a:latin typeface="+mn-lt"/>
              </a:rPr>
              <a:t>А. Кольцову на Советской площади Воронежа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4953000"/>
            <a:ext cx="8686800" cy="1905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sz="3100" b="1" smtClean="0">
                <a:solidFill>
                  <a:srgbClr val="FFFF00"/>
                </a:solidFill>
                <a:cs typeface="Arial" charset="0"/>
              </a:rPr>
              <a:t>  (1809-1842) </a:t>
            </a:r>
            <a:endParaRPr lang="ru-RU" altLang="ru-RU" sz="2400" b="1" smtClean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pic>
        <p:nvPicPr>
          <p:cNvPr id="11267" name="Рисунок 6" descr="кольцов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28800"/>
            <a:ext cx="4419600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3400" y="236538"/>
            <a:ext cx="7620000" cy="1420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altLang="ru-RU" sz="3200" b="1" dirty="0">
                <a:solidFill>
                  <a:schemeClr val="bg1"/>
                </a:solidFill>
                <a:latin typeface="+mn-lt"/>
                <a:cs typeface="Arial" charset="0"/>
              </a:rPr>
              <a:t>Алексей Васильевич  Кольцов             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altLang="ru-RU" sz="2800" b="1" dirty="0">
                <a:solidFill>
                  <a:schemeClr val="bg1"/>
                </a:solidFill>
                <a:latin typeface="+mn-lt"/>
                <a:cs typeface="Arial" charset="0"/>
              </a:rPr>
              <a:t>  </a:t>
            </a:r>
            <a:r>
              <a:rPr lang="ru-RU" altLang="ru-RU" sz="3200" b="1" dirty="0">
                <a:solidFill>
                  <a:schemeClr val="bg1"/>
                </a:solidFill>
                <a:latin typeface="+mn-lt"/>
                <a:cs typeface="Arial" charset="0"/>
              </a:rPr>
              <a:t>(1809-1842) 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altLang="ru-RU" sz="3200" b="1" dirty="0">
                <a:solidFill>
                  <a:schemeClr val="bg1"/>
                </a:solidFill>
                <a:latin typeface="+mn-lt"/>
                <a:cs typeface="Arial" charset="0"/>
              </a:rPr>
              <a:t>Воронежский поэт, наш земляк</a:t>
            </a:r>
            <a:endParaRPr lang="ru-RU" altLang="ru-RU" sz="32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49263" y="1546225"/>
            <a:ext cx="4046537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Отец</a:t>
            </a:r>
          </a:p>
          <a:p>
            <a:pPr algn="ctr">
              <a:lnSpc>
                <a:spcPct val="105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Василий Петрович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460875" y="1546225"/>
            <a:ext cx="408463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Мать</a:t>
            </a:r>
          </a:p>
          <a:p>
            <a:pPr algn="ctr">
              <a:lnSpc>
                <a:spcPct val="105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Прасковья Ивановна </a:t>
            </a:r>
          </a:p>
        </p:txBody>
      </p:sp>
      <p:pic>
        <p:nvPicPr>
          <p:cNvPr id="12292" name="Содержимое 8" descr="фото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514600"/>
            <a:ext cx="32861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Содержимое 9" descr="фото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2514600"/>
            <a:ext cx="34480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400" y="0"/>
            <a:ext cx="888206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Отец Алексея Кольцова был богатым человеком. Занимался прасольством (покупкой, выращиванием и продажей скота)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body" idx="1"/>
          </p:nvPr>
        </p:nvSpPr>
        <p:spPr>
          <a:xfrm>
            <a:off x="0" y="3886200"/>
            <a:ext cx="3733800" cy="2133600"/>
          </a:xfrm>
        </p:spPr>
        <p:txBody>
          <a:bodyPr/>
          <a:lstStyle/>
          <a:p>
            <a:pPr marL="90488" algn="ctr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z="1800" b="1" cap="none" smtClean="0">
                <a:solidFill>
                  <a:schemeClr val="bg1"/>
                </a:solidFill>
                <a:latin typeface="Arial" charset="0"/>
                <a:cs typeface="Arial" charset="0"/>
              </a:rPr>
              <a:t>БОЛЬШАЯ ДВОРЯНСКАЯ УЛИЦА</a:t>
            </a:r>
          </a:p>
          <a:p>
            <a:pPr marL="90488" algn="ctr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z="1600" b="1" cap="none" smtClean="0">
                <a:solidFill>
                  <a:schemeClr val="bg1"/>
                </a:solidFill>
                <a:latin typeface="Arial" charset="0"/>
                <a:cs typeface="Arial" charset="0"/>
              </a:rPr>
              <a:t>(ФОТОГРАФИЯ НАЧАЛА</a:t>
            </a:r>
            <a:r>
              <a:rPr lang="en-US" altLang="ru-RU" sz="1600" b="1" cap="none" smtClean="0">
                <a:solidFill>
                  <a:schemeClr val="bg1"/>
                </a:solidFill>
                <a:latin typeface="Arial" charset="0"/>
                <a:cs typeface="Arial" charset="0"/>
              </a:rPr>
              <a:t> XX </a:t>
            </a:r>
            <a:r>
              <a:rPr lang="ru-RU" altLang="ru-RU" sz="1600" b="1" cap="none" smtClean="0">
                <a:solidFill>
                  <a:schemeClr val="bg1"/>
                </a:solidFill>
                <a:latin typeface="Arial" charset="0"/>
                <a:cs typeface="Arial" charset="0"/>
              </a:rPr>
              <a:t>ВЕКА)</a:t>
            </a:r>
          </a:p>
          <a:p>
            <a:pPr marL="90488"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z="1600" b="1" cap="none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3315" name="Заголовок 1"/>
          <p:cNvSpPr>
            <a:spLocks noGrp="1"/>
          </p:cNvSpPr>
          <p:nvPr>
            <p:ph type="body" sz="half" idx="3"/>
          </p:nvPr>
        </p:nvSpPr>
        <p:spPr>
          <a:xfrm>
            <a:off x="0" y="0"/>
            <a:ext cx="8991600" cy="3352800"/>
          </a:xfrm>
        </p:spPr>
        <p:txBody>
          <a:bodyPr/>
          <a:lstStyle/>
          <a:p>
            <a:pPr marL="90488" eaLnBrk="1" hangingPunct="1">
              <a:spcBef>
                <a:spcPct val="0"/>
              </a:spcBef>
            </a:pPr>
            <a:r>
              <a:rPr lang="ru-RU" altLang="ru-RU" sz="2800" b="1" cap="none" smtClean="0">
                <a:solidFill>
                  <a:schemeClr val="bg1"/>
                </a:solidFill>
                <a:cs typeface="Arial" charset="0"/>
              </a:rPr>
              <a:t>Жила семья Кольцовых в </a:t>
            </a:r>
          </a:p>
          <a:p>
            <a:pPr marL="90488" eaLnBrk="1" hangingPunct="1">
              <a:spcBef>
                <a:spcPct val="0"/>
              </a:spcBef>
            </a:pPr>
            <a:r>
              <a:rPr lang="ru-RU" altLang="ru-RU" sz="2800" b="1" cap="none" smtClean="0">
                <a:solidFill>
                  <a:schemeClr val="bg1"/>
                </a:solidFill>
                <a:cs typeface="Arial" charset="0"/>
              </a:rPr>
              <a:t>доме  на Большой Дворянской </a:t>
            </a:r>
          </a:p>
          <a:p>
            <a:pPr marL="90488" eaLnBrk="1" hangingPunct="1">
              <a:spcBef>
                <a:spcPct val="0"/>
              </a:spcBef>
            </a:pPr>
            <a:r>
              <a:rPr lang="ru-RU" altLang="ru-RU" sz="2800" b="1" cap="none" smtClean="0">
                <a:solidFill>
                  <a:schemeClr val="bg1"/>
                </a:solidFill>
                <a:cs typeface="Arial" charset="0"/>
              </a:rPr>
              <a:t>улице  </a:t>
            </a:r>
          </a:p>
          <a:p>
            <a:pPr marL="90488" eaLnBrk="1" hangingPunct="1">
              <a:spcBef>
                <a:spcPct val="0"/>
              </a:spcBef>
            </a:pPr>
            <a:r>
              <a:rPr lang="ru-RU" altLang="ru-RU" sz="2800" b="1" cap="none" smtClean="0">
                <a:solidFill>
                  <a:schemeClr val="bg1"/>
                </a:solidFill>
                <a:cs typeface="Arial" charset="0"/>
              </a:rPr>
              <a:t>(сейчас Проспект Революции)</a:t>
            </a:r>
          </a:p>
          <a:p>
            <a:pPr marL="90488" algn="ctr" eaLnBrk="1" hangingPunct="1">
              <a:spcBef>
                <a:spcPct val="0"/>
              </a:spcBef>
            </a:pPr>
            <a:r>
              <a:rPr lang="ru-RU" altLang="ru-RU" sz="1800" b="1" cap="none" smtClean="0">
                <a:solidFill>
                  <a:schemeClr val="bg1"/>
                </a:solidFill>
                <a:cs typeface="Arial" charset="0"/>
              </a:rPr>
              <a:t> </a:t>
            </a:r>
            <a:endParaRPr lang="ru-RU" altLang="ru-RU" sz="1800" cap="none" smtClean="0">
              <a:solidFill>
                <a:schemeClr val="bg1"/>
              </a:solidFill>
            </a:endParaRPr>
          </a:p>
        </p:txBody>
      </p:sp>
      <p:pic>
        <p:nvPicPr>
          <p:cNvPr id="13316" name="Содержимое 11" descr="фото3.gif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119438"/>
            <a:ext cx="4040188" cy="2427287"/>
          </a:xfrm>
        </p:spPr>
      </p:pic>
      <p:pic>
        <p:nvPicPr>
          <p:cNvPr id="13317" name="Содержимое 12" descr="фото4.gif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025" y="3106738"/>
            <a:ext cx="4041775" cy="2452687"/>
          </a:xfrm>
        </p:spPr>
      </p:pic>
      <p:pic>
        <p:nvPicPr>
          <p:cNvPr id="13318" name="Picture 6" descr="C:\Users\Trane\Desktop\4362862185379351_c060_300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-9525"/>
            <a:ext cx="40862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" y="533400"/>
            <a:ext cx="8915400" cy="1295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3100" dirty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3100" dirty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3100" dirty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3100" dirty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>Воронежское уездное училище, где  учился А.В. Кольцов </a:t>
            </a:r>
            <a:b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3100" dirty="0" smtClean="0">
                <a:solidFill>
                  <a:schemeClr val="bg1"/>
                </a:solidFill>
                <a:effectLst/>
                <a:latin typeface="+mn-lt"/>
                <a:cs typeface="Arial" pitchFamily="34" charset="0"/>
              </a:rPr>
              <a:t>(</a:t>
            </a:r>
            <a:r>
              <a:rPr lang="ru-RU" dirty="0" smtClean="0">
                <a:solidFill>
                  <a:schemeClr val="bg1"/>
                </a:solidFill>
                <a:effectLst/>
                <a:cs typeface="Arial" pitchFamily="34" charset="0"/>
              </a:rPr>
              <a:t>Фотография  начала </a:t>
            </a:r>
            <a:r>
              <a:rPr lang="en-US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XX </a:t>
            </a:r>
            <a:r>
              <a:rPr lang="ru-RU" dirty="0" smtClean="0">
                <a:solidFill>
                  <a:schemeClr val="bg1"/>
                </a:solidFill>
                <a:effectLst/>
                <a:cs typeface="Arial" pitchFamily="34" charset="0"/>
              </a:rPr>
              <a:t>века</a:t>
            </a:r>
            <a:r>
              <a:rPr lang="ru-RU" sz="2700" dirty="0" smtClean="0">
                <a:solidFill>
                  <a:schemeClr val="bg1"/>
                </a:solidFill>
                <a:effectLst/>
                <a:cs typeface="Arial" pitchFamily="34" charset="0"/>
              </a:rPr>
              <a:t>)</a:t>
            </a:r>
            <a:r>
              <a:rPr lang="ru-RU" sz="2700" dirty="0" smtClean="0">
                <a:solidFill>
                  <a:schemeClr val="bg1"/>
                </a:solidFill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cs typeface="Arial" pitchFamily="34" charset="0"/>
              </a:rPr>
            </a:b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14339" name="Текст 2"/>
          <p:cNvSpPr>
            <a:spLocks noGrp="1"/>
          </p:cNvSpPr>
          <p:nvPr>
            <p:ph type="body" idx="2"/>
          </p:nvPr>
        </p:nvSpPr>
        <p:spPr>
          <a:xfrm>
            <a:off x="76200" y="5181600"/>
            <a:ext cx="9144000" cy="16002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400" b="1" smtClean="0">
                <a:solidFill>
                  <a:srgbClr val="FFFF00"/>
                </a:solidFill>
                <a:cs typeface="Arial" charset="0"/>
              </a:rPr>
              <a:t>Учился Алексей охотно и старательно, очень любил читать. Но отцу в делах нужен был помощник, и он забрал сына из училища. Василий Петрович сказал: «Читать, писать умеешь…Пора и работать»</a:t>
            </a:r>
            <a:endParaRPr lang="ru-RU" altLang="ru-RU" sz="2400" smtClean="0">
              <a:solidFill>
                <a:srgbClr val="FFFF00"/>
              </a:solidFill>
            </a:endParaRPr>
          </a:p>
        </p:txBody>
      </p:sp>
      <p:pic>
        <p:nvPicPr>
          <p:cNvPr id="14340" name="Содержимое 6" descr="фото5.gif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3400" y="2209800"/>
            <a:ext cx="5516563" cy="397827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лександр\Desktop\09-12-0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2803525"/>
            <a:ext cx="4876800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371600"/>
          </a:xfrm>
        </p:spPr>
        <p:txBody>
          <a:bodyPr>
            <a:normAutofit fontScale="90000"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С 11 лет Алексей начинает работать. Весной он разъезжает с отцом по селам, они покупают скот. Лето и осень проводит в степи, где пасется скот. У него нет юношеских развлечений. Алексей много читает. Своё первое стихотворение Кольцов написал в степи в возрасте 16 лет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288925" y="1752600"/>
            <a:ext cx="4572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49263">
              <a:lnSpc>
                <a:spcPct val="105000"/>
              </a:lnSpc>
              <a:defRPr/>
            </a:pPr>
            <a:endParaRPr lang="ru-RU" sz="2600" b="1" i="1" dirty="0">
              <a:solidFill>
                <a:schemeClr val="bg1"/>
              </a:solidFill>
              <a:latin typeface="+mn-lt"/>
            </a:endParaRPr>
          </a:p>
          <a:p>
            <a:pPr marL="449263">
              <a:lnSpc>
                <a:spcPct val="105000"/>
              </a:lnSpc>
              <a:defRPr/>
            </a:pPr>
            <a:r>
              <a:rPr lang="ru-RU" sz="2600" b="1" i="1" dirty="0">
                <a:solidFill>
                  <a:schemeClr val="bg1"/>
                </a:solidFill>
                <a:latin typeface="+mn-lt"/>
              </a:rPr>
              <a:t>«Скучно и нерадостно…»</a:t>
            </a:r>
            <a:endParaRPr lang="ru-RU" sz="2400" b="1" i="1" dirty="0">
              <a:solidFill>
                <a:schemeClr val="bg1"/>
              </a:solidFill>
              <a:latin typeface="+mn-lt"/>
            </a:endParaRP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Скучно и нерадостно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Я провёл век  юности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В суетных занятиях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Не видал я красных дней 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Жил в степях с коровами.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Грусть в лугах разгуливал,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По полям с лошадкою,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Один горе </a:t>
            </a:r>
            <a:r>
              <a:rPr lang="ru-RU" sz="2400" b="1" i="1" dirty="0" err="1">
                <a:solidFill>
                  <a:schemeClr val="bg1"/>
                </a:solidFill>
                <a:latin typeface="+mn-lt"/>
              </a:rPr>
              <a:t>мыкивал</a:t>
            </a:r>
            <a:endParaRPr lang="ru-RU" sz="2400" b="1" i="1" dirty="0">
              <a:solidFill>
                <a:schemeClr val="bg1"/>
              </a:solidFill>
              <a:latin typeface="+mn-lt"/>
            </a:endParaRP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От дождя в шалашике</a:t>
            </a:r>
          </a:p>
          <a:p>
            <a:pPr marL="449263">
              <a:lnSpc>
                <a:spcPct val="105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Находил убежище…</a:t>
            </a:r>
          </a:p>
          <a:p>
            <a:pPr marL="449263">
              <a:lnSpc>
                <a:spcPct val="105000"/>
              </a:lnSpc>
              <a:defRPr/>
            </a:pPr>
            <a:endParaRPr lang="ru-RU" sz="2600" b="1" i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  <a:p>
            <a:pPr marL="449263">
              <a:lnSpc>
                <a:spcPct val="105000"/>
              </a:lnSpc>
              <a:defRPr/>
            </a:pPr>
            <a:endParaRPr lang="ru-RU" sz="2600" b="1" i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  <a:p>
            <a:pPr marL="449263">
              <a:lnSpc>
                <a:spcPct val="105000"/>
              </a:lnSpc>
              <a:defRPr/>
            </a:pPr>
            <a:endParaRPr lang="ru-RU" sz="2600" b="1" i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Autofit/>
          </a:bodyPr>
          <a:lstStyle/>
          <a:p>
            <a:pPr marL="54864"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/>
                <a:latin typeface="+mn-lt"/>
              </a:rPr>
              <a:t>Большой удачей для начинающего поэта 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стало знакомство </a:t>
            </a:r>
            <a:r>
              <a:rPr lang="ru-RU" sz="2400" dirty="0">
                <a:solidFill>
                  <a:schemeClr val="bg1"/>
                </a:solidFill>
                <a:effectLst/>
                <a:latin typeface="+mn-lt"/>
              </a:rPr>
              <a:t>с книготорговцем Д.А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effectLst/>
                <a:latin typeface="+mn-lt"/>
              </a:rPr>
              <a:t>Кашкиным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  <a:effectLst/>
                <a:latin typeface="+mn-lt"/>
              </a:rPr>
              <a:t>Кашкин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 стал </a:t>
            </a:r>
            <a:r>
              <a:rPr lang="ru-RU" sz="2400" dirty="0">
                <a:solidFill>
                  <a:schemeClr val="bg1"/>
                </a:solidFill>
                <a:effectLst/>
                <a:latin typeface="+mn-lt"/>
              </a:rPr>
              <a:t>для Кольцова 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наставником и первым литературным критиком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6387" name="Содержимое 5" descr="фото7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663" y="1646238"/>
            <a:ext cx="7686675" cy="45259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:\Users\Александр\Desktop\x_05f92b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2136775"/>
            <a:ext cx="45624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9525" y="2286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latin typeface="+mn-lt"/>
              </a:rPr>
              <a:t>По торговым делам А. Кольцов бывал в Боброве. Участвовал в ежегодных ярмарках, где торговали скотом. Под некоторыми стихотворениями Кольцов указывал Бобров как место написания</a:t>
            </a:r>
          </a:p>
        </p:txBody>
      </p:sp>
      <p:sp>
        <p:nvSpPr>
          <p:cNvPr id="17412" name="Содержимое 2"/>
          <p:cNvSpPr txBox="1">
            <a:spLocks/>
          </p:cNvSpPr>
          <p:nvPr/>
        </p:nvSpPr>
        <p:spPr bwMode="auto">
          <a:xfrm>
            <a:off x="0" y="2136775"/>
            <a:ext cx="809783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47688" indent="-411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68363" indent="-2825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3475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352550" indent="-1825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544638" indent="-1825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0018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4590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29162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3734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«Русская песня…»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Не на радость, не на счастье ,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Знать с тобой мы, друг мой, 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встретились ;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Знать на горе горемычное 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Так сжилися мы, так слюбилися.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Жил один я в одиночестве –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Холостая жизнь наскучила ;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Полюбил тебя , безродную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Полюбивши – весь измучился.        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300" b="1" i="1">
                <a:solidFill>
                  <a:schemeClr val="bg1"/>
                </a:solidFill>
                <a:latin typeface="Times New Roman" pitchFamily="18" charset="0"/>
              </a:rPr>
              <a:t>                           (1840   Бобров)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-14288" y="2187575"/>
            <a:ext cx="4967288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«Утратив то, что было мило…»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Утратив то, что было мило,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Напрасно вновь к себе зову,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Напрасно тень подруги милой 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Хочу я видеть наяву.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 Теперь с тобой одно свиданье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 Какой ценою я б купил,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  Я за твоё существованье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400" b="1" i="1" dirty="0">
                <a:solidFill>
                  <a:schemeClr val="bg1"/>
                </a:solidFill>
                <a:latin typeface="+mn-lt"/>
              </a:rPr>
              <a:t> Земною б жизнью заплатил!</a:t>
            </a:r>
          </a:p>
          <a:p>
            <a:pPr marL="87313">
              <a:lnSpc>
                <a:spcPct val="120000"/>
              </a:lnSpc>
              <a:defRPr/>
            </a:pPr>
            <a:r>
              <a:rPr lang="ru-RU" sz="26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sp>
        <p:nvSpPr>
          <p:cNvPr id="18435" name="Объект 1"/>
          <p:cNvSpPr txBox="1">
            <a:spLocks/>
          </p:cNvSpPr>
          <p:nvPr/>
        </p:nvSpPr>
        <p:spPr bwMode="auto">
          <a:xfrm>
            <a:off x="-14288" y="152400"/>
            <a:ext cx="91265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365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68363" indent="-28257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3475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352550" indent="-1825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544638" indent="-1825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0018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4590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29162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373438" indent="-182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</a:rPr>
              <a:t>В доме Кольцовых работала девушка Дуняша. Кольцов влюбился в неё , но отец запретил жениться на крестьянке и продал её. Любовь к Дуняше и горечь разлуки Кольцов выразил в стихах</a:t>
            </a:r>
          </a:p>
          <a:p>
            <a: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endParaRPr lang="ru-RU" altLang="ru-RU" sz="28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1707</TotalTime>
  <Words>609</Words>
  <Application>Microsoft Office PowerPoint</Application>
  <PresentationFormat>Экран (4:3)</PresentationFormat>
  <Paragraphs>99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Rockwell</vt:lpstr>
      <vt:lpstr>Wingdings 2</vt:lpstr>
      <vt:lpstr>Calibri</vt:lpstr>
      <vt:lpstr>Cambria</vt:lpstr>
      <vt:lpstr>Monotype Corsiva</vt:lpstr>
      <vt:lpstr>Times New Roman</vt:lpstr>
      <vt:lpstr>Литейная</vt:lpstr>
      <vt:lpstr>Презентация PowerPoint</vt:lpstr>
      <vt:lpstr>Презентация PowerPoint</vt:lpstr>
      <vt:lpstr>Презентация PowerPoint</vt:lpstr>
      <vt:lpstr>Презентация PowerPoint</vt:lpstr>
      <vt:lpstr>    Воронежское уездное училище, где  учился А.В. Кольцов  (Фотография  начала XX века) </vt:lpstr>
      <vt:lpstr>С 11 лет Алексей начинает работать. Весной он разъезжает с отцом по селам, они покупают скот. Лето и осень проводит в степи, где пасется скот. У него нет юношеских развлечений. Алексей много читает. Своё первое стихотворение Кольцов написал в степи в возрасте 16 лет</vt:lpstr>
      <vt:lpstr>Большой удачей для начинающего поэта стало знакомство с книготорговцем Д.А. Кашкиным. Кашкин стал для Кольцова наставником и первым литературным критиком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Государственный Воронежский Академический театр драмы имени А. Кольцова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Trane</cp:lastModifiedBy>
  <cp:revision>124</cp:revision>
  <dcterms:created xsi:type="dcterms:W3CDTF">2009-11-19T14:43:46Z</dcterms:created>
  <dcterms:modified xsi:type="dcterms:W3CDTF">2020-11-28T10:15:48Z</dcterms:modified>
</cp:coreProperties>
</file>