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64" r:id="rId2"/>
    <p:sldId id="261" r:id="rId3"/>
    <p:sldId id="265" r:id="rId4"/>
    <p:sldId id="266" r:id="rId5"/>
    <p:sldId id="267" r:id="rId6"/>
    <p:sldId id="272" r:id="rId7"/>
    <p:sldId id="269" r:id="rId8"/>
    <p:sldId id="270" r:id="rId9"/>
    <p:sldId id="271" r:id="rId10"/>
    <p:sldId id="273" r:id="rId11"/>
    <p:sldId id="281" r:id="rId12"/>
    <p:sldId id="275" r:id="rId13"/>
    <p:sldId id="268" r:id="rId14"/>
    <p:sldId id="27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66FF"/>
    <a:srgbClr val="A500CC"/>
    <a:srgbClr val="5F00EA"/>
    <a:srgbClr val="5757FF"/>
    <a:srgbClr val="CA14CE"/>
    <a:srgbClr val="0000CC"/>
    <a:srgbClr val="000082"/>
    <a:srgbClr val="38BAF4"/>
    <a:srgbClr val="BEFE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86" y="-6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187ADF-FA69-4694-B7E6-9D76BB2CAED7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29639C-D06B-4A65-80C3-DC5E8122BC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674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639C-D06B-4A65-80C3-DC5E8122BC9F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20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20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20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20000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20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20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20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20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20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20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20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Click="0" advTm="2000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jpeg"/><Relationship Id="rId12" Type="http://schemas.openxmlformats.org/officeDocument/2006/relationships/image" Target="../media/image1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jpeg"/><Relationship Id="rId11" Type="http://schemas.openxmlformats.org/officeDocument/2006/relationships/image" Target="../media/image9.jpeg"/><Relationship Id="rId5" Type="http://schemas.openxmlformats.org/officeDocument/2006/relationships/image" Target="../media/image3.gif"/><Relationship Id="rId10" Type="http://schemas.openxmlformats.org/officeDocument/2006/relationships/image" Target="../media/image8.jpeg"/><Relationship Id="rId4" Type="http://schemas.openxmlformats.org/officeDocument/2006/relationships/image" Target="../media/image2.jpeg"/><Relationship Id="rId9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79.gif"/><Relationship Id="rId7" Type="http://schemas.openxmlformats.org/officeDocument/2006/relationships/image" Target="../media/image83.wmf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wmf"/><Relationship Id="rId5" Type="http://schemas.openxmlformats.org/officeDocument/2006/relationships/image" Target="../media/image81.jpeg"/><Relationship Id="rId4" Type="http://schemas.openxmlformats.org/officeDocument/2006/relationships/image" Target="../media/image80.jpeg"/><Relationship Id="rId9" Type="http://schemas.openxmlformats.org/officeDocument/2006/relationships/image" Target="../media/image85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0.gif"/><Relationship Id="rId5" Type="http://schemas.openxmlformats.org/officeDocument/2006/relationships/image" Target="../media/image89.gif"/><Relationship Id="rId4" Type="http://schemas.openxmlformats.org/officeDocument/2006/relationships/image" Target="../media/image88.gi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jpeg"/><Relationship Id="rId13" Type="http://schemas.openxmlformats.org/officeDocument/2006/relationships/image" Target="../media/image102.jpeg"/><Relationship Id="rId3" Type="http://schemas.openxmlformats.org/officeDocument/2006/relationships/image" Target="../media/image92.png"/><Relationship Id="rId7" Type="http://schemas.openxmlformats.org/officeDocument/2006/relationships/image" Target="../media/image96.jpeg"/><Relationship Id="rId12" Type="http://schemas.openxmlformats.org/officeDocument/2006/relationships/image" Target="../media/image101.jpe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5.jpeg"/><Relationship Id="rId11" Type="http://schemas.openxmlformats.org/officeDocument/2006/relationships/image" Target="../media/image100.jpeg"/><Relationship Id="rId5" Type="http://schemas.openxmlformats.org/officeDocument/2006/relationships/image" Target="../media/image94.wmf"/><Relationship Id="rId10" Type="http://schemas.openxmlformats.org/officeDocument/2006/relationships/image" Target="../media/image99.jpeg"/><Relationship Id="rId4" Type="http://schemas.openxmlformats.org/officeDocument/2006/relationships/image" Target="../media/image93.gif"/><Relationship Id="rId9" Type="http://schemas.openxmlformats.org/officeDocument/2006/relationships/image" Target="../media/image98.jpeg"/><Relationship Id="rId14" Type="http://schemas.openxmlformats.org/officeDocument/2006/relationships/image" Target="../media/image72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jpeg"/><Relationship Id="rId3" Type="http://schemas.openxmlformats.org/officeDocument/2006/relationships/image" Target="../media/image104.png"/><Relationship Id="rId7" Type="http://schemas.openxmlformats.org/officeDocument/2006/relationships/image" Target="../media/image107.jpeg"/><Relationship Id="rId2" Type="http://schemas.openxmlformats.org/officeDocument/2006/relationships/image" Target="../media/image103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jpeg"/><Relationship Id="rId5" Type="http://schemas.openxmlformats.org/officeDocument/2006/relationships/image" Target="../media/image106.jpeg"/><Relationship Id="rId10" Type="http://schemas.openxmlformats.org/officeDocument/2006/relationships/image" Target="../media/image71.jpeg"/><Relationship Id="rId4" Type="http://schemas.openxmlformats.org/officeDocument/2006/relationships/image" Target="../media/image105.jpeg"/><Relationship Id="rId9" Type="http://schemas.openxmlformats.org/officeDocument/2006/relationships/image" Target="../media/image10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gif"/><Relationship Id="rId2" Type="http://schemas.openxmlformats.org/officeDocument/2006/relationships/image" Target="../media/image110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4.gif"/><Relationship Id="rId5" Type="http://schemas.openxmlformats.org/officeDocument/2006/relationships/image" Target="../media/image113.wmf"/><Relationship Id="rId4" Type="http://schemas.openxmlformats.org/officeDocument/2006/relationships/image" Target="../media/image112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image" Target="../media/image21.pn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12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14.jpeg"/><Relationship Id="rId11" Type="http://schemas.openxmlformats.org/officeDocument/2006/relationships/image" Target="../media/image19.png"/><Relationship Id="rId5" Type="http://schemas.openxmlformats.org/officeDocument/2006/relationships/image" Target="../media/image13.jpeg"/><Relationship Id="rId10" Type="http://schemas.openxmlformats.org/officeDocument/2006/relationships/image" Target="../media/image18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Relationship Id="rId1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gif"/><Relationship Id="rId3" Type="http://schemas.openxmlformats.org/officeDocument/2006/relationships/image" Target="../media/image27.jpeg"/><Relationship Id="rId7" Type="http://schemas.openxmlformats.org/officeDocument/2006/relationships/image" Target="../media/image31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jpeg"/><Relationship Id="rId10" Type="http://schemas.openxmlformats.org/officeDocument/2006/relationships/image" Target="../media/image34.gif"/><Relationship Id="rId4" Type="http://schemas.openxmlformats.org/officeDocument/2006/relationships/image" Target="../media/image28.jpeg"/><Relationship Id="rId9" Type="http://schemas.openxmlformats.org/officeDocument/2006/relationships/image" Target="../media/image33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gif"/><Relationship Id="rId3" Type="http://schemas.openxmlformats.org/officeDocument/2006/relationships/image" Target="../media/image35.jpeg"/><Relationship Id="rId7" Type="http://schemas.openxmlformats.org/officeDocument/2006/relationships/image" Target="../media/image39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gif"/><Relationship Id="rId5" Type="http://schemas.openxmlformats.org/officeDocument/2006/relationships/image" Target="../media/image37.gif"/><Relationship Id="rId10" Type="http://schemas.openxmlformats.org/officeDocument/2006/relationships/image" Target="../media/image42.gif"/><Relationship Id="rId4" Type="http://schemas.openxmlformats.org/officeDocument/2006/relationships/image" Target="../media/image36.jpeg"/><Relationship Id="rId9" Type="http://schemas.openxmlformats.org/officeDocument/2006/relationships/image" Target="../media/image41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13" Type="http://schemas.openxmlformats.org/officeDocument/2006/relationships/image" Target="../media/image53.wmf"/><Relationship Id="rId18" Type="http://schemas.openxmlformats.org/officeDocument/2006/relationships/image" Target="../media/image58.wmf"/><Relationship Id="rId3" Type="http://schemas.openxmlformats.org/officeDocument/2006/relationships/image" Target="../media/image44.jpeg"/><Relationship Id="rId7" Type="http://schemas.openxmlformats.org/officeDocument/2006/relationships/image" Target="../media/image29.jpeg"/><Relationship Id="rId12" Type="http://schemas.openxmlformats.org/officeDocument/2006/relationships/image" Target="../media/image52.jpeg"/><Relationship Id="rId17" Type="http://schemas.openxmlformats.org/officeDocument/2006/relationships/image" Target="../media/image57.wmf"/><Relationship Id="rId2" Type="http://schemas.openxmlformats.org/officeDocument/2006/relationships/image" Target="../media/image43.jpeg"/><Relationship Id="rId16" Type="http://schemas.openxmlformats.org/officeDocument/2006/relationships/image" Target="../media/image56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11" Type="http://schemas.openxmlformats.org/officeDocument/2006/relationships/image" Target="../media/image51.jpeg"/><Relationship Id="rId5" Type="http://schemas.openxmlformats.org/officeDocument/2006/relationships/image" Target="../media/image46.jpeg"/><Relationship Id="rId15" Type="http://schemas.openxmlformats.org/officeDocument/2006/relationships/image" Target="../media/image55.png"/><Relationship Id="rId10" Type="http://schemas.openxmlformats.org/officeDocument/2006/relationships/image" Target="../media/image50.jpeg"/><Relationship Id="rId4" Type="http://schemas.openxmlformats.org/officeDocument/2006/relationships/image" Target="../media/image45.jpeg"/><Relationship Id="rId9" Type="http://schemas.openxmlformats.org/officeDocument/2006/relationships/image" Target="../media/image49.jpeg"/><Relationship Id="rId14" Type="http://schemas.openxmlformats.org/officeDocument/2006/relationships/image" Target="../media/image54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gif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wmf"/><Relationship Id="rId3" Type="http://schemas.openxmlformats.org/officeDocument/2006/relationships/image" Target="../media/image59.jpeg"/><Relationship Id="rId7" Type="http://schemas.openxmlformats.org/officeDocument/2006/relationships/image" Target="../media/image69.wmf"/><Relationship Id="rId12" Type="http://schemas.openxmlformats.org/officeDocument/2006/relationships/image" Target="../media/image74.gif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11" Type="http://schemas.openxmlformats.org/officeDocument/2006/relationships/image" Target="../media/image73.gif"/><Relationship Id="rId5" Type="http://schemas.openxmlformats.org/officeDocument/2006/relationships/image" Target="../media/image67.png"/><Relationship Id="rId10" Type="http://schemas.openxmlformats.org/officeDocument/2006/relationships/image" Target="../media/image72.wmf"/><Relationship Id="rId4" Type="http://schemas.openxmlformats.org/officeDocument/2006/relationships/image" Target="../media/image66.jpeg"/><Relationship Id="rId9" Type="http://schemas.openxmlformats.org/officeDocument/2006/relationships/image" Target="../media/image7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143108" y="428604"/>
            <a:ext cx="54292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extrusionH="57150" contourW="6350" prstMaterial="plastic">
              <a:bevelT w="20320" h="20320" prst="relaxedInset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/>
                <a:solidFill>
                  <a:srgbClr val="5826E6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6350" stA="55000" endA="300" endPos="45500" dir="5400000" sy="-100000" algn="bl" rotWithShape="0"/>
                </a:effectLst>
                <a:latin typeface="Arial Black" pitchFamily="34" charset="0"/>
              </a:rPr>
              <a:t>ПРОКОПЬЕВСК</a:t>
            </a:r>
            <a:endParaRPr lang="ru-RU" sz="4800" b="1" cap="all" dirty="0">
              <a:ln/>
              <a:solidFill>
                <a:srgbClr val="5826E6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6350" stA="55000" endA="300" endPos="45500" dir="5400000" sy="-100000" algn="bl" rotWithShape="0"/>
              </a:effectLst>
              <a:latin typeface="Arial Black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071670" y="4429132"/>
            <a:ext cx="6858048" cy="1569660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lIns="91440" tIns="45720" rIns="91440" bIns="45720">
            <a:spAutoFit/>
            <a:scene3d>
              <a:camera prst="perspectiveAbove"/>
              <a:lightRig rig="brightRoom" dir="t"/>
            </a:scene3d>
            <a:sp3d extrusionH="57150" contourW="6350" prstMaterial="plastic">
              <a:bevelT w="20320" h="20320" prst="relaxedInset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>
                  <a:solidFill>
                    <a:srgbClr val="C4FECF"/>
                  </a:solidFill>
                </a:ln>
                <a:solidFill>
                  <a:srgbClr val="5826E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ПРОФЕССИИ  НАШЕГО  ГОРОДА</a:t>
            </a:r>
            <a:endParaRPr lang="ru-RU" sz="4800" b="1" cap="all" dirty="0">
              <a:ln>
                <a:solidFill>
                  <a:srgbClr val="C4FECF"/>
                </a:solidFill>
              </a:ln>
              <a:solidFill>
                <a:srgbClr val="5826E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</p:txBody>
      </p:sp>
      <p:pic>
        <p:nvPicPr>
          <p:cNvPr id="6" name="Picture 2" descr="D:\Наташа\кнопки\c1.jpg"/>
          <p:cNvPicPr>
            <a:picLocks noChangeAspect="1" noChangeArrowheads="1"/>
          </p:cNvPicPr>
          <p:nvPr/>
        </p:nvPicPr>
        <p:blipFill>
          <a:blip r:embed="rId4"/>
          <a:srcRect l="7964" t="30944" r="85090"/>
          <a:stretch>
            <a:fillRect/>
          </a:stretch>
        </p:blipFill>
        <p:spPr bwMode="auto">
          <a:xfrm>
            <a:off x="785786" y="0"/>
            <a:ext cx="857256" cy="685800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 descr="J:\Наташа\Новая папка\герб\prokop.gif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571480"/>
            <a:ext cx="1571636" cy="200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sp>
        <p:nvSpPr>
          <p:cNvPr id="24" name="TextBox 23"/>
          <p:cNvSpPr txBox="1"/>
          <p:nvPr/>
        </p:nvSpPr>
        <p:spPr>
          <a:xfrm>
            <a:off x="1785918" y="6286520"/>
            <a:ext cx="6858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</a:rPr>
              <a:t>МКУ </a:t>
            </a:r>
            <a:r>
              <a:rPr lang="ru-RU" b="1" dirty="0" smtClean="0">
                <a:latin typeface="Times New Roman" pitchFamily="18" charset="0"/>
              </a:rPr>
              <a:t>«Детский дом № </a:t>
            </a:r>
            <a:r>
              <a:rPr lang="ru-RU" b="1" dirty="0" smtClean="0">
                <a:latin typeface="Times New Roman" pitchFamily="18" charset="0"/>
              </a:rPr>
              <a:t>7 «Дружба»</a:t>
            </a:r>
          </a:p>
          <a:p>
            <a:pPr algn="ctr"/>
            <a:endParaRPr lang="ru-RU" b="1" dirty="0">
              <a:latin typeface="Times New Roman" pitchFamily="18" charset="0"/>
            </a:endParaRPr>
          </a:p>
        </p:txBody>
      </p:sp>
      <p:pic>
        <p:nvPicPr>
          <p:cNvPr id="29" name="Рисунок 28" descr="D:\Наташа\картинки, рисунки\картинки 2\профессии\13.jpe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28860" y="2857496"/>
            <a:ext cx="1440000" cy="1440000"/>
          </a:xfrm>
          <a:prstGeom prst="hexagon">
            <a:avLst/>
          </a:prstGeom>
          <a:noFill/>
          <a:ln w="63500">
            <a:gradFill flip="none" rotWithShape="1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path path="circle">
                <a:fillToRect l="100000" t="100000"/>
              </a:path>
              <a:tileRect r="-100000" b="-100000"/>
            </a:gradFill>
            <a:miter lim="800000"/>
            <a:headEnd/>
            <a:tailEnd/>
          </a:ln>
        </p:spPr>
      </p:pic>
      <p:pic>
        <p:nvPicPr>
          <p:cNvPr id="31" name="Рисунок 30" descr="D:\Наташа\картинки, рисунки\картинки 2\специальности\1.JPG33.jpg"/>
          <p:cNvPicPr>
            <a:picLocks noChangeAspect="1"/>
          </p:cNvPicPr>
          <p:nvPr/>
        </p:nvPicPr>
        <p:blipFill>
          <a:blip r:embed="rId7"/>
          <a:srcRect r="25669"/>
          <a:stretch>
            <a:fillRect/>
          </a:stretch>
        </p:blipFill>
        <p:spPr bwMode="auto">
          <a:xfrm>
            <a:off x="7000892" y="1214422"/>
            <a:ext cx="1440000" cy="1440000"/>
          </a:xfrm>
          <a:prstGeom prst="hexagon">
            <a:avLst/>
          </a:prstGeom>
          <a:noFill/>
          <a:ln w="63500">
            <a:gradFill flip="none" rotWithShape="1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path path="circle">
                <a:fillToRect l="100000" t="100000"/>
              </a:path>
              <a:tileRect r="-100000" b="-100000"/>
            </a:gradFill>
            <a:miter lim="800000"/>
            <a:headEnd/>
            <a:tailEnd/>
          </a:ln>
        </p:spPr>
      </p:pic>
      <p:pic>
        <p:nvPicPr>
          <p:cNvPr id="32" name="Рисунок 31" descr="D:\Наташа\картинки, рисунки\картинки 2\специальности\max_soz03.jpg"/>
          <p:cNvPicPr>
            <a:picLocks noChangeAspect="1"/>
          </p:cNvPicPr>
          <p:nvPr/>
        </p:nvPicPr>
        <p:blipFill>
          <a:blip r:embed="rId8"/>
          <a:srcRect b="33889"/>
          <a:stretch>
            <a:fillRect/>
          </a:stretch>
        </p:blipFill>
        <p:spPr bwMode="auto">
          <a:xfrm>
            <a:off x="5857884" y="2000240"/>
            <a:ext cx="1440000" cy="1440000"/>
          </a:xfrm>
          <a:prstGeom prst="hexagon">
            <a:avLst/>
          </a:prstGeom>
          <a:noFill/>
          <a:ln w="63500">
            <a:gradFill flip="none" rotWithShape="1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path path="circle">
                <a:fillToRect l="100000" t="100000"/>
              </a:path>
              <a:tileRect r="-100000" b="-100000"/>
            </a:gradFill>
            <a:miter lim="800000"/>
            <a:headEnd/>
            <a:tailEnd/>
          </a:ln>
        </p:spPr>
      </p:pic>
      <p:pic>
        <p:nvPicPr>
          <p:cNvPr id="33" name="Рисунок 32" descr="D:\Наташа\картинки, рисунки\картинки 2\специальности\_289.jpg"/>
          <p:cNvPicPr>
            <a:picLocks noChangeAspect="1"/>
          </p:cNvPicPr>
          <p:nvPr/>
        </p:nvPicPr>
        <p:blipFill>
          <a:blip r:embed="rId9" cstate="print"/>
          <a:srcRect l="13682" r="20398"/>
          <a:stretch>
            <a:fillRect/>
          </a:stretch>
        </p:blipFill>
        <p:spPr bwMode="auto">
          <a:xfrm>
            <a:off x="4714876" y="2786058"/>
            <a:ext cx="1440000" cy="1440000"/>
          </a:xfrm>
          <a:prstGeom prst="hexagon">
            <a:avLst/>
          </a:prstGeom>
          <a:noFill/>
          <a:ln w="63500">
            <a:gradFill flip="none" rotWithShape="1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path path="circle">
                <a:fillToRect l="100000" t="100000"/>
              </a:path>
              <a:tileRect r="-100000" b="-100000"/>
            </a:gradFill>
            <a:miter lim="800000"/>
            <a:headEnd/>
            <a:tailEnd/>
          </a:ln>
        </p:spPr>
      </p:pic>
      <p:pic>
        <p:nvPicPr>
          <p:cNvPr id="15" name="Picture 9" descr="doctor"/>
          <p:cNvPicPr>
            <a:picLocks noChangeAspect="1" noChangeArrowheads="1"/>
          </p:cNvPicPr>
          <p:nvPr/>
        </p:nvPicPr>
        <p:blipFill>
          <a:blip r:embed="rId10"/>
          <a:srcRect t="7754" r="-4382" b="9534"/>
          <a:stretch>
            <a:fillRect/>
          </a:stretch>
        </p:blipFill>
        <p:spPr bwMode="auto">
          <a:xfrm>
            <a:off x="4714876" y="1285860"/>
            <a:ext cx="1440000" cy="1440000"/>
          </a:xfrm>
          <a:prstGeom prst="hexagon">
            <a:avLst/>
          </a:prstGeom>
          <a:noFill/>
          <a:ln w="63500">
            <a:gradFill flip="none" rotWithShape="1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</p:pic>
      <p:pic>
        <p:nvPicPr>
          <p:cNvPr id="16" name="Picture 6" descr="http://www.adme.ru/files/paedia/print/part_19/191272/file/uchitel8284.jpg"/>
          <p:cNvPicPr>
            <a:picLocks noChangeAspect="1" noChangeArrowheads="1"/>
          </p:cNvPicPr>
          <p:nvPr/>
        </p:nvPicPr>
        <p:blipFill>
          <a:blip r:embed="rId11"/>
          <a:srcRect t="13359" b="16232"/>
          <a:stretch>
            <a:fillRect/>
          </a:stretch>
        </p:blipFill>
        <p:spPr bwMode="auto">
          <a:xfrm>
            <a:off x="3571868" y="2071678"/>
            <a:ext cx="1440000" cy="1440000"/>
          </a:xfrm>
          <a:prstGeom prst="hexagon">
            <a:avLst/>
          </a:prstGeom>
          <a:solidFill>
            <a:srgbClr val="FFFFFF">
              <a:shade val="85000"/>
            </a:srgbClr>
          </a:solidFill>
          <a:ln w="63500" cap="sq">
            <a:gradFill flip="none" rotWithShape="1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path path="circle">
                <a:fillToRect l="100000" t="100000"/>
              </a:path>
              <a:tileRect r="-100000" b="-100000"/>
            </a:gra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Эдуард Хиль - Шахтёрская Земля (minus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 flipH="1" flipV="1">
            <a:off x="785786" y="5517232"/>
            <a:ext cx="1214446" cy="769288"/>
          </a:xfrm>
          <a:prstGeom prst="rect">
            <a:avLst/>
          </a:prstGeom>
        </p:spPr>
      </p:pic>
    </p:spTree>
  </p:cSld>
  <p:clrMapOvr>
    <a:masterClrMapping/>
  </p:clrMapOvr>
  <p:transition spd="med"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1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4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 numSld="14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Кузьмины\Рабочий стол\Новая папка (2)\Наташа\КАРТИНКИ-ПРОФ\4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500306"/>
            <a:ext cx="2160000" cy="1620000"/>
          </a:xfrm>
          <a:prstGeom prst="ellipse">
            <a:avLst/>
          </a:prstGeom>
          <a:ln w="127000" cap="rnd"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path path="shape">
                <a:fillToRect l="50000" t="50000" r="50000" b="50000"/>
              </a:path>
              <a:tileRect/>
            </a:gra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123" name="Picture 3" descr="C:\Documents and Settings\Кузьмины\Рабочий стол\Новая папка (2)\Наташа\КАРТИНКИ-ПРОФ\777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285728"/>
            <a:ext cx="2160000" cy="1582876"/>
          </a:xfrm>
          <a:prstGeom prst="ellipse">
            <a:avLst/>
          </a:prstGeom>
          <a:ln w="127000" cap="rnd"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path path="shape">
                <a:fillToRect l="50000" t="50000" r="50000" b="50000"/>
              </a:path>
              <a:tileRect/>
            </a:gra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124" name="Picture 4" descr="C:\Documents and Settings\Кузьмины\Рабочий стол\Новая папка (2)\Наташа\КАРТИНКИ-ПРОФ\akuh1.jpg"/>
          <p:cNvPicPr>
            <a:picLocks noChangeAspect="1" noChangeArrowheads="1"/>
          </p:cNvPicPr>
          <p:nvPr/>
        </p:nvPicPr>
        <p:blipFill>
          <a:blip r:embed="rId4"/>
          <a:srcRect b="23077"/>
          <a:stretch>
            <a:fillRect/>
          </a:stretch>
        </p:blipFill>
        <p:spPr bwMode="auto">
          <a:xfrm>
            <a:off x="6643702" y="2714620"/>
            <a:ext cx="2160000" cy="1661536"/>
          </a:xfrm>
          <a:prstGeom prst="ellipse">
            <a:avLst/>
          </a:prstGeom>
          <a:ln w="127000" cap="rnd"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path path="shape">
                <a:fillToRect l="50000" t="50000" r="50000" b="50000"/>
              </a:path>
              <a:tileRect/>
            </a:gra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126" name="Picture 6" descr="C:\Documents and Settings\Кузьмины\Рабочий стол\Новая папка (2)\Наташа\КАРТИНКИ-ПРОФ\вке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71736" y="4857760"/>
            <a:ext cx="2286016" cy="1627606"/>
          </a:xfrm>
          <a:prstGeom prst="ellipse">
            <a:avLst/>
          </a:prstGeom>
          <a:ln w="127000" cap="rnd"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path path="shape">
                <a:fillToRect l="50000" t="50000" r="50000" b="50000"/>
              </a:path>
              <a:tileRect/>
            </a:gra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129" name="Picture 9" descr="D:\Наташа\картинки, рисунки\КАРТИНКИ\Cliparts\Person\Men\BUSINESS\NP09.WMF"/>
          <p:cNvPicPr>
            <a:picLocks noChangeAspect="1" noChangeArrowheads="1"/>
          </p:cNvPicPr>
          <p:nvPr/>
        </p:nvPicPr>
        <p:blipFill>
          <a:blip r:embed="rId6">
            <a:lum bright="-12000" contrast="-28000"/>
          </a:blip>
          <a:srcRect/>
          <a:stretch>
            <a:fillRect/>
          </a:stretch>
        </p:blipFill>
        <p:spPr bwMode="auto">
          <a:xfrm>
            <a:off x="1285852" y="428604"/>
            <a:ext cx="1701343" cy="1620000"/>
          </a:xfrm>
          <a:prstGeom prst="rect">
            <a:avLst/>
          </a:prstGeom>
          <a:noFill/>
        </p:spPr>
      </p:pic>
      <p:pic>
        <p:nvPicPr>
          <p:cNvPr id="5130" name="Picture 10" descr="D:\Наташа\картинки, рисунки\КАРТИНКИ\Cliparts\Person\Women\BUSINESS\NC01.WM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6500826" y="4714884"/>
            <a:ext cx="1384279" cy="16200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2857488" y="1928802"/>
            <a:ext cx="3500462" cy="29238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relaxedInset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Monotype Corsiva" pitchFamily="66" charset="0"/>
              </a:rPr>
              <a:t>«Профессия врача - подвиг. Она требует самоотверженности, чистоты духа и чистоты помыслов» </a:t>
            </a:r>
          </a:p>
          <a:p>
            <a:pPr algn="r"/>
            <a:r>
              <a:rPr lang="ru-RU" sz="2400" b="1" dirty="0" smtClean="0">
                <a:ln w="11430"/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Monotype Corsiva" pitchFamily="66" charset="0"/>
              </a:rPr>
              <a:t>А. П. Чехов</a:t>
            </a:r>
            <a:endParaRPr lang="ru-RU" sz="2400" b="1" dirty="0">
              <a:ln w="11430"/>
              <a:solidFill>
                <a:srgbClr val="FF00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7170" name="Picture 2" descr="C:\Documents and Settings\Кузьмины\Рабочий стол\Новая папка (2)\Наташа\КЛИПАРТЫ - АНИМЕ\3cddeae17c77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28662" y="4429132"/>
            <a:ext cx="1381124" cy="1381124"/>
          </a:xfrm>
          <a:prstGeom prst="rect">
            <a:avLst/>
          </a:prstGeom>
          <a:noFill/>
        </p:spPr>
      </p:pic>
      <p:pic>
        <p:nvPicPr>
          <p:cNvPr id="21" name="Picture 2" descr="C:\Documents and Settings\Кузьмины\Рабочий стол\Новая папка (2)\Наташа\КЛИПАРТЫ - АНИМЕ\3cddeae17c77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6858016" y="714356"/>
            <a:ext cx="1381124" cy="1381124"/>
          </a:xfrm>
          <a:prstGeom prst="rect">
            <a:avLst/>
          </a:prstGeom>
          <a:noFill/>
        </p:spPr>
      </p:pic>
      <p:pic>
        <p:nvPicPr>
          <p:cNvPr id="11" name="Picture 8" descr="J015351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10800000">
            <a:off x="0" y="5029200"/>
            <a:ext cx="1830387" cy="1828800"/>
          </a:xfrm>
          <a:prstGeom prst="rect">
            <a:avLst/>
          </a:prstGeom>
          <a:noFill/>
        </p:spPr>
      </p:pic>
      <p:pic>
        <p:nvPicPr>
          <p:cNvPr id="13" name="Picture 8" descr="J015351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10800000" flipH="1">
            <a:off x="7313613" y="5029200"/>
            <a:ext cx="1830387" cy="1828800"/>
          </a:xfrm>
          <a:prstGeom prst="rect">
            <a:avLst/>
          </a:prstGeom>
          <a:noFill/>
        </p:spPr>
      </p:pic>
      <p:pic>
        <p:nvPicPr>
          <p:cNvPr id="14" name="Picture 8" descr="J015351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10800000" flipV="1">
            <a:off x="0" y="0"/>
            <a:ext cx="1830387" cy="1828800"/>
          </a:xfrm>
          <a:prstGeom prst="rect">
            <a:avLst/>
          </a:prstGeom>
          <a:noFill/>
        </p:spPr>
      </p:pic>
      <p:pic>
        <p:nvPicPr>
          <p:cNvPr id="15" name="Picture 8" descr="J015351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10800000" flipH="1" flipV="1">
            <a:off x="7313613" y="0"/>
            <a:ext cx="1830387" cy="18288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 decel="100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800" decel="100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800" decel="100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800" decel="100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Кузьмины\Рабочий стол\Новая папка (2)\Наташа\КАРТИНКИ-ПРОФ\art196.jpg"/>
          <p:cNvPicPr>
            <a:picLocks noChangeAspect="1" noChangeArrowheads="1"/>
          </p:cNvPicPr>
          <p:nvPr/>
        </p:nvPicPr>
        <p:blipFill>
          <a:blip r:embed="rId2"/>
          <a:srcRect b="4749"/>
          <a:stretch>
            <a:fillRect/>
          </a:stretch>
        </p:blipFill>
        <p:spPr bwMode="auto">
          <a:xfrm>
            <a:off x="6215074" y="1142984"/>
            <a:ext cx="2630767" cy="1714512"/>
          </a:xfrm>
          <a:prstGeom prst="rect">
            <a:avLst/>
          </a:prstGeom>
          <a:noFill/>
          <a:ln w="63500"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</p:pic>
      <p:pic>
        <p:nvPicPr>
          <p:cNvPr id="4" name="Picture 8" descr="D:\Наташа\картинки, рисунки\картинки 2\школа, дети\2ю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4500570"/>
            <a:ext cx="2399999" cy="1800000"/>
          </a:xfrm>
          <a:prstGeom prst="rect">
            <a:avLst/>
          </a:prstGeom>
          <a:noFill/>
          <a:ln w="63500"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</p:pic>
      <p:sp>
        <p:nvSpPr>
          <p:cNvPr id="5" name="TextBox 4"/>
          <p:cNvSpPr txBox="1"/>
          <p:nvPr/>
        </p:nvSpPr>
        <p:spPr>
          <a:xfrm>
            <a:off x="357158" y="928671"/>
            <a:ext cx="550072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latin typeface="Bookman Old Style" pitchFamily="18" charset="0"/>
              </a:rPr>
              <a:t> Профессия учителя одна из самых уважаемых, почетных и ответственных профессий. Можно сказать, что учитель создает будущее страны, т.к. от его </a:t>
            </a:r>
            <a:r>
              <a:rPr lang="ru-RU" sz="2000" b="1" spc="-100" dirty="0" smtClean="0">
                <a:latin typeface="Bookman Old Style" pitchFamily="18" charset="0"/>
              </a:rPr>
              <a:t>труда во многом зависит разносторонность</a:t>
            </a:r>
            <a:r>
              <a:rPr lang="ru-RU" sz="2000" b="1" dirty="0" smtClean="0">
                <a:latin typeface="Bookman Old Style" pitchFamily="18" charset="0"/>
              </a:rPr>
              <a:t> </a:t>
            </a:r>
            <a:r>
              <a:rPr lang="ru-RU" sz="2000" b="1" spc="-60" dirty="0" smtClean="0">
                <a:latin typeface="Bookman Old Style" pitchFamily="18" charset="0"/>
              </a:rPr>
              <a:t>развития знаний молодого поколения,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214290"/>
            <a:ext cx="616431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extrusionH="57150" contourW="6350" prstMaterial="plastic">
              <a:bevelT w="20320" h="20320" prst="slop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600" b="1" cap="all" dirty="0" smtClean="0">
                <a:ln>
                  <a:solidFill>
                    <a:srgbClr val="5F00EA"/>
                  </a:solidFill>
                </a:ln>
                <a:solidFill>
                  <a:srgbClr val="906EEE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Профессия  </a:t>
            </a:r>
            <a:r>
              <a:rPr lang="ru-RU" sz="4400" b="1" cap="all" dirty="0" smtClean="0">
                <a:ln/>
                <a:solidFill>
                  <a:schemeClr val="accent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 </a:t>
            </a:r>
            <a:r>
              <a:rPr lang="ru-RU" sz="4400" b="1" cap="all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учитель </a:t>
            </a:r>
            <a:endParaRPr lang="ru-RU" sz="4400" b="1" cap="all" spc="0" dirty="0">
              <a:ln>
                <a:solidFill>
                  <a:srgbClr val="C00000"/>
                </a:solidFill>
              </a:ln>
              <a:solidFill>
                <a:srgbClr val="FF0000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Arial Blac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14678" y="4429132"/>
            <a:ext cx="571504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1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man Old Style" pitchFamily="18" charset="0"/>
              </a:rPr>
              <a:t>Учитель</a:t>
            </a:r>
            <a:r>
              <a:rPr lang="ru-RU" sz="2100" b="1" i="1" dirty="0" smtClean="0">
                <a:solidFill>
                  <a:srgbClr val="0000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— профессия и должность в системе общего образования, возникшая вследствие выделения последнего в особую социальную функцию, состоящую в обучении учащихся.</a:t>
            </a:r>
            <a:endParaRPr lang="ru-RU" sz="2100" dirty="0"/>
          </a:p>
        </p:txBody>
      </p:sp>
      <p:sp>
        <p:nvSpPr>
          <p:cNvPr id="9" name="TextBox 8"/>
          <p:cNvSpPr txBox="1"/>
          <p:nvPr/>
        </p:nvSpPr>
        <p:spPr>
          <a:xfrm>
            <a:off x="357158" y="3071810"/>
            <a:ext cx="82868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latin typeface="Bookman Old Style" pitchFamily="18" charset="0"/>
              </a:rPr>
              <a:t>его убеждения, мировоззрение, нравственные качества</a:t>
            </a:r>
            <a:r>
              <a:rPr lang="ru-RU" sz="2000" dirty="0" smtClean="0">
                <a:latin typeface="Bookman Old Style" pitchFamily="18" charset="0"/>
              </a:rPr>
              <a:t>.</a:t>
            </a:r>
            <a:endParaRPr lang="ru-RU" sz="2000" dirty="0"/>
          </a:p>
        </p:txBody>
      </p:sp>
      <p:pic>
        <p:nvPicPr>
          <p:cNvPr id="33796" name="Picture 4" descr="C:\Documents and Settings\Кузьмины\Рабочий стол\Новая папка (2)\Наташа\КЛИПАРТЫ - АНИМЕ\a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3500438"/>
            <a:ext cx="540000" cy="864000"/>
          </a:xfrm>
          <a:prstGeom prst="rect">
            <a:avLst/>
          </a:prstGeom>
          <a:noFill/>
        </p:spPr>
      </p:pic>
      <p:pic>
        <p:nvPicPr>
          <p:cNvPr id="33798" name="Picture 6" descr="C:\Documents and Settings\Кузьмины\Рабочий стол\Новая папка (2)\Наташа\КЛИПАРТЫ - АНИМЕ\fc11d6f21cf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28794" y="3643314"/>
            <a:ext cx="4743450" cy="600075"/>
          </a:xfrm>
          <a:prstGeom prst="rect">
            <a:avLst/>
          </a:prstGeom>
          <a:noFill/>
        </p:spPr>
      </p:pic>
      <p:pic>
        <p:nvPicPr>
          <p:cNvPr id="33803" name="Picture 11" descr="C:\Documents and Settings\Кузьмины\Рабочий стол\Новая папка (2)\Наташа\КЛИПАРТЫ - АНИМЕ\5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58082" y="3500438"/>
            <a:ext cx="857256" cy="857256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6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25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5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500"/>
                            </p:stCondLst>
                            <p:childTnLst>
                              <p:par>
                                <p:cTn id="4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6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5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рямоугольник 28"/>
          <p:cNvSpPr/>
          <p:nvPr/>
        </p:nvSpPr>
        <p:spPr>
          <a:xfrm>
            <a:off x="3000364" y="2285992"/>
            <a:ext cx="3214710" cy="2308324"/>
          </a:xfrm>
          <a:prstGeom prst="rect">
            <a:avLst/>
          </a:prstGeom>
          <a:gradFill flip="none" rotWithShape="1">
            <a:gsLst>
              <a:gs pos="0">
                <a:schemeClr val="accent5">
                  <a:tint val="10000"/>
                  <a:satMod val="300000"/>
                </a:schemeClr>
              </a:gs>
              <a:gs pos="34000">
                <a:schemeClr val="accent5">
                  <a:tint val="13500"/>
                  <a:satMod val="250000"/>
                </a:schemeClr>
              </a:gs>
              <a:gs pos="100000">
                <a:schemeClr val="accent5">
                  <a:tint val="60000"/>
                  <a:satMod val="200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glow rad="139700">
              <a:schemeClr val="accent5">
                <a:satMod val="175000"/>
                <a:alpha val="40000"/>
              </a:schemeClr>
            </a:glow>
            <a:outerShdw dist="25400" dir="14700000" sx="4000" sy="4000" algn="t" rotWithShape="0">
              <a:srgbClr val="0000FF">
                <a:alpha val="5800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Monotype Corsiva" pitchFamily="66" charset="0"/>
              </a:rPr>
              <a:t>Профессия 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Monotype Corsiva" pitchFamily="66" charset="0"/>
              </a:rPr>
              <a:t>УЧИТЕЛЬ</a:t>
            </a:r>
          </a:p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Monotype Corsiva" pitchFamily="66" charset="0"/>
              </a:rPr>
              <a:t>Прекрасна, важна и нужна!</a:t>
            </a:r>
          </a:p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Monotype Corsiva" pitchFamily="66" charset="0"/>
              </a:rPr>
              <a:t>И каждый страны нашей житель</a:t>
            </a:r>
          </a:p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Monotype Corsiva" pitchFamily="66" charset="0"/>
              </a:rPr>
              <a:t>Считает: “почетна она”!</a:t>
            </a:r>
          </a:p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Monotype Corsiva" pitchFamily="66" charset="0"/>
              </a:rPr>
              <a:t>Учитель за руку из детства </a:t>
            </a:r>
          </a:p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Monotype Corsiva" pitchFamily="66" charset="0"/>
              </a:rPr>
              <a:t>В мир взрослых детишек ведет,</a:t>
            </a:r>
          </a:p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Monotype Corsiva" pitchFamily="66" charset="0"/>
              </a:rPr>
              <a:t>И дарит им знаний наследство,</a:t>
            </a:r>
          </a:p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Monotype Corsiva" pitchFamily="66" charset="0"/>
              </a:rPr>
              <a:t>И ставит студентам "зачет".</a:t>
            </a:r>
          </a:p>
        </p:txBody>
      </p:sp>
      <p:pic>
        <p:nvPicPr>
          <p:cNvPr id="5122" name="Picture 2" descr="C:\Documents and Settings\Кузьмины\Рабочий стол\Новая папка (2)\Наташа\КЛИПАРТЫ - АНИМЕ\021ae867020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1024" y="285728"/>
            <a:ext cx="839884" cy="1044000"/>
          </a:xfrm>
          <a:prstGeom prst="rect">
            <a:avLst/>
          </a:prstGeom>
          <a:noFill/>
        </p:spPr>
      </p:pic>
      <p:pic>
        <p:nvPicPr>
          <p:cNvPr id="5129" name="Picture 9" descr="C:\Documents and Settings\Кузьмины\Рабочий стол\Новая папка (2)\Наташа\КЛИПАРТЫ - АНИМЕ\c27c5437272f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5715016"/>
            <a:ext cx="1022401" cy="756000"/>
          </a:xfrm>
          <a:prstGeom prst="rect">
            <a:avLst/>
          </a:prstGeom>
          <a:noFill/>
        </p:spPr>
      </p:pic>
      <p:pic>
        <p:nvPicPr>
          <p:cNvPr id="5133" name="Picture 13" descr="C:\Documents and Settings\Кузьмины\Рабочий стол\Новая папка (2)\Наташа\КАРТИНКИ-УЧЕБА\prof4.gif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8001024" y="5786454"/>
            <a:ext cx="780544" cy="6480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/>
            </a:outerShdw>
          </a:effectLst>
        </p:spPr>
      </p:pic>
      <p:pic>
        <p:nvPicPr>
          <p:cNvPr id="35" name="Picture 18" descr="J029975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357158" y="428604"/>
            <a:ext cx="916811" cy="756000"/>
          </a:xfrm>
          <a:prstGeom prst="rect">
            <a:avLst/>
          </a:prstGeom>
          <a:noFill/>
        </p:spPr>
      </p:pic>
      <p:pic>
        <p:nvPicPr>
          <p:cNvPr id="36" name="Picture 18" descr="C:\Documents and Settings\Кузьмины\Рабочий стол\Новая папка (2)\Наташа\КАРТИНКИ-ПРОФ\1254684014_build_pep-1.jpg"/>
          <p:cNvPicPr>
            <a:picLocks noChangeAspect="1" noChangeArrowheads="1"/>
          </p:cNvPicPr>
          <p:nvPr/>
        </p:nvPicPr>
        <p:blipFill>
          <a:blip r:embed="rId6"/>
          <a:srcRect l="15000" t="33000" r="68500" b="33999"/>
          <a:stretch>
            <a:fillRect/>
          </a:stretch>
        </p:blipFill>
        <p:spPr bwMode="auto">
          <a:xfrm>
            <a:off x="1643042" y="1285860"/>
            <a:ext cx="720000" cy="1440000"/>
          </a:xfrm>
          <a:prstGeom prst="round2DiagRect">
            <a:avLst/>
          </a:prstGeom>
          <a:noFill/>
          <a:effectLst>
            <a:glow rad="101600">
              <a:srgbClr val="0000FF">
                <a:alpha val="40000"/>
              </a:srgbClr>
            </a:glow>
          </a:effectLst>
        </p:spPr>
      </p:pic>
      <p:pic>
        <p:nvPicPr>
          <p:cNvPr id="37" name="Picture 18" descr="C:\Documents and Settings\Кузьмины\Рабочий стол\Новая папка (2)\Наташа\КАРТИНКИ-ПРОФ\1254684014_build_pep-1.jpg"/>
          <p:cNvPicPr>
            <a:picLocks noChangeAspect="1" noChangeArrowheads="1"/>
          </p:cNvPicPr>
          <p:nvPr/>
        </p:nvPicPr>
        <p:blipFill>
          <a:blip r:embed="rId6"/>
          <a:srcRect l="61501" t="32835" r="23499" b="34329"/>
          <a:stretch>
            <a:fillRect/>
          </a:stretch>
        </p:blipFill>
        <p:spPr bwMode="auto">
          <a:xfrm>
            <a:off x="1571604" y="4143380"/>
            <a:ext cx="654544" cy="1440000"/>
          </a:xfrm>
          <a:prstGeom prst="round2DiagRect">
            <a:avLst/>
          </a:prstGeom>
          <a:noFill/>
          <a:effectLst>
            <a:glow rad="101600">
              <a:srgbClr val="0000FF">
                <a:alpha val="40000"/>
              </a:srgbClr>
            </a:glow>
          </a:effectLst>
        </p:spPr>
      </p:pic>
      <p:pic>
        <p:nvPicPr>
          <p:cNvPr id="38" name="Picture 18" descr="C:\Documents and Settings\Кузьмины\Рабочий стол\Новая папка (2)\Наташа\КАРТИНКИ-ПРОФ\1254684014_build_pep-1.jpg"/>
          <p:cNvPicPr>
            <a:picLocks noChangeAspect="1" noChangeArrowheads="1"/>
          </p:cNvPicPr>
          <p:nvPr/>
        </p:nvPicPr>
        <p:blipFill>
          <a:blip r:embed="rId6"/>
          <a:srcRect l="61501" r="24999" b="67164"/>
          <a:stretch>
            <a:fillRect/>
          </a:stretch>
        </p:blipFill>
        <p:spPr bwMode="auto">
          <a:xfrm>
            <a:off x="2928926" y="357166"/>
            <a:ext cx="589092" cy="1440000"/>
          </a:xfrm>
          <a:prstGeom prst="round2DiagRect">
            <a:avLst/>
          </a:prstGeom>
          <a:noFill/>
          <a:effectLst>
            <a:glow rad="101600">
              <a:srgbClr val="0000FF">
                <a:alpha val="40000"/>
              </a:srgbClr>
            </a:glow>
          </a:effectLst>
        </p:spPr>
      </p:pic>
      <p:pic>
        <p:nvPicPr>
          <p:cNvPr id="39" name="Picture 18" descr="C:\Documents and Settings\Кузьмины\Рабочий стол\Новая папка (2)\Наташа\КАРТИНКИ-ПРОФ\1254684014_build_pep-1.jpg"/>
          <p:cNvPicPr>
            <a:picLocks noChangeAspect="1" noChangeArrowheads="1"/>
          </p:cNvPicPr>
          <p:nvPr/>
        </p:nvPicPr>
        <p:blipFill>
          <a:blip r:embed="rId6"/>
          <a:srcRect l="16500" t="64500" r="65500"/>
          <a:stretch>
            <a:fillRect/>
          </a:stretch>
        </p:blipFill>
        <p:spPr bwMode="auto">
          <a:xfrm>
            <a:off x="4214810" y="285728"/>
            <a:ext cx="730155" cy="1440000"/>
          </a:xfrm>
          <a:prstGeom prst="round2DiagRect">
            <a:avLst/>
          </a:prstGeom>
          <a:noFill/>
          <a:effectLst>
            <a:glow rad="101600">
              <a:srgbClr val="0000FF">
                <a:alpha val="40000"/>
              </a:srgbClr>
            </a:glow>
          </a:effectLst>
        </p:spPr>
      </p:pic>
      <p:pic>
        <p:nvPicPr>
          <p:cNvPr id="40" name="Picture 18" descr="C:\Documents and Settings\Кузьмины\Рабочий стол\Новая папка (2)\Наташа\КАРТИНКИ-ПРОФ\1254684014_build_pep-1.jpg"/>
          <p:cNvPicPr>
            <a:picLocks noChangeAspect="1" noChangeArrowheads="1"/>
          </p:cNvPicPr>
          <p:nvPr/>
        </p:nvPicPr>
        <p:blipFill>
          <a:blip r:embed="rId6"/>
          <a:srcRect l="82501" t="37500" b="26499"/>
          <a:stretch>
            <a:fillRect/>
          </a:stretch>
        </p:blipFill>
        <p:spPr bwMode="auto">
          <a:xfrm>
            <a:off x="5572132" y="357166"/>
            <a:ext cx="699974" cy="1440000"/>
          </a:xfrm>
          <a:prstGeom prst="round2DiagRect">
            <a:avLst/>
          </a:prstGeom>
          <a:noFill/>
          <a:effectLst>
            <a:glow rad="101600">
              <a:srgbClr val="0000FF">
                <a:alpha val="40000"/>
              </a:srgbClr>
            </a:glow>
          </a:effectLst>
        </p:spPr>
      </p:pic>
      <p:pic>
        <p:nvPicPr>
          <p:cNvPr id="41" name="Picture 5" descr="D:\РИСУНКИ для МАШИ\отправка презентаций\ПРОФЕССИИ\ПОВАР.JPG"/>
          <p:cNvPicPr>
            <a:picLocks noChangeAspect="1" noChangeArrowheads="1"/>
          </p:cNvPicPr>
          <p:nvPr/>
        </p:nvPicPr>
        <p:blipFill>
          <a:blip r:embed="rId7" cstate="print"/>
          <a:srcRect l="30057" r="34582"/>
          <a:stretch>
            <a:fillRect/>
          </a:stretch>
        </p:blipFill>
        <p:spPr>
          <a:xfrm>
            <a:off x="6786578" y="1214422"/>
            <a:ext cx="679259" cy="1440000"/>
          </a:xfrm>
          <a:prstGeom prst="round2DiagRect">
            <a:avLst/>
          </a:prstGeom>
          <a:noFill/>
          <a:ln/>
          <a:effectLst>
            <a:glow rad="101600">
              <a:srgbClr val="0000FF">
                <a:alpha val="40000"/>
              </a:srgbClr>
            </a:glow>
          </a:effectLst>
        </p:spPr>
      </p:pic>
      <p:pic>
        <p:nvPicPr>
          <p:cNvPr id="54" name="Picture 5" descr="D:\РИСУНКИ для МАШИ\отправка презентаций\ПРОФЕССИИ\СЛЕСАРЬ.JPG"/>
          <p:cNvPicPr>
            <a:picLocks noChangeAspect="1" noChangeArrowheads="1"/>
          </p:cNvPicPr>
          <p:nvPr/>
        </p:nvPicPr>
        <p:blipFill>
          <a:blip r:embed="rId8" cstate="print"/>
          <a:srcRect l="29229" r="29863"/>
          <a:stretch>
            <a:fillRect/>
          </a:stretch>
        </p:blipFill>
        <p:spPr>
          <a:xfrm>
            <a:off x="642910" y="2714620"/>
            <a:ext cx="785818" cy="1440000"/>
          </a:xfrm>
          <a:prstGeom prst="round2DiagRect">
            <a:avLst/>
          </a:prstGeom>
          <a:noFill/>
          <a:ln/>
          <a:effectLst>
            <a:glow rad="101600">
              <a:srgbClr val="0000FF">
                <a:alpha val="40000"/>
              </a:srgbClr>
            </a:glow>
          </a:effectLst>
        </p:spPr>
      </p:pic>
      <p:pic>
        <p:nvPicPr>
          <p:cNvPr id="55" name="Picture 5" descr="D:\РИСУНКИ для МАШИ\отправка презентаций\ПРОФЕССИИ\ФЕРМЕР.JPG"/>
          <p:cNvPicPr>
            <a:picLocks noChangeAspect="1" noChangeArrowheads="1"/>
          </p:cNvPicPr>
          <p:nvPr/>
        </p:nvPicPr>
        <p:blipFill>
          <a:blip r:embed="rId9" cstate="print"/>
          <a:srcRect l="25557" r="26983"/>
          <a:stretch>
            <a:fillRect/>
          </a:stretch>
        </p:blipFill>
        <p:spPr>
          <a:xfrm>
            <a:off x="4214810" y="5143512"/>
            <a:ext cx="911665" cy="1440000"/>
          </a:xfrm>
          <a:prstGeom prst="round2DiagRect">
            <a:avLst/>
          </a:prstGeom>
          <a:noFill/>
          <a:ln/>
          <a:effectLst>
            <a:glow rad="101600">
              <a:srgbClr val="0000FF">
                <a:alpha val="40000"/>
              </a:srgbClr>
            </a:glow>
          </a:effectLst>
        </p:spPr>
      </p:pic>
      <p:pic>
        <p:nvPicPr>
          <p:cNvPr id="56" name="Picture 5" descr="D:\РИСУНКИ для МАШИ\отправка презентаций\ПРОФЕССИИ\ПЕКАРЬ.JPG"/>
          <p:cNvPicPr>
            <a:picLocks noChangeAspect="1" noChangeArrowheads="1"/>
          </p:cNvPicPr>
          <p:nvPr/>
        </p:nvPicPr>
        <p:blipFill>
          <a:blip r:embed="rId10" cstate="print"/>
          <a:srcRect l="25483" r="33608"/>
          <a:stretch>
            <a:fillRect/>
          </a:stretch>
        </p:blipFill>
        <p:spPr>
          <a:xfrm>
            <a:off x="7786710" y="2571744"/>
            <a:ext cx="785818" cy="1440000"/>
          </a:xfrm>
          <a:prstGeom prst="round2DiagRect">
            <a:avLst/>
          </a:prstGeom>
          <a:noFill/>
          <a:ln/>
          <a:effectLst>
            <a:glow rad="101600">
              <a:srgbClr val="0000FF">
                <a:alpha val="40000"/>
              </a:srgbClr>
            </a:glow>
          </a:effectLst>
        </p:spPr>
      </p:pic>
      <p:pic>
        <p:nvPicPr>
          <p:cNvPr id="58" name="Picture 5" descr="D:\РИСУНКИ для МАШИ\отправка презентаций\ПРОФЕССИИ\ОФИЦИАНТ.JPG"/>
          <p:cNvPicPr>
            <a:picLocks noChangeAspect="1" noChangeArrowheads="1"/>
          </p:cNvPicPr>
          <p:nvPr/>
        </p:nvPicPr>
        <p:blipFill>
          <a:blip r:embed="rId11" cstate="print"/>
          <a:srcRect l="31235" r="30588"/>
          <a:stretch>
            <a:fillRect/>
          </a:stretch>
        </p:blipFill>
        <p:spPr>
          <a:xfrm>
            <a:off x="5786446" y="5072074"/>
            <a:ext cx="733341" cy="1440000"/>
          </a:xfrm>
          <a:prstGeom prst="round2DiagRect">
            <a:avLst/>
          </a:prstGeom>
          <a:noFill/>
          <a:ln/>
          <a:effectLst>
            <a:glow rad="101600">
              <a:srgbClr val="0000FF">
                <a:alpha val="40000"/>
              </a:srgbClr>
            </a:glow>
          </a:effectLst>
        </p:spPr>
      </p:pic>
      <p:pic>
        <p:nvPicPr>
          <p:cNvPr id="59" name="Picture 5" descr="D:\РИСУНКИ для МАШИ\отправка презентаций\ПРОФЕССИИ\НОСИЛЬЩИК.JPG"/>
          <p:cNvPicPr>
            <a:picLocks noChangeAspect="1" noChangeArrowheads="1"/>
          </p:cNvPicPr>
          <p:nvPr/>
        </p:nvPicPr>
        <p:blipFill>
          <a:blip r:embed="rId12" cstate="print"/>
          <a:srcRect l="25484" r="33105"/>
          <a:stretch>
            <a:fillRect/>
          </a:stretch>
        </p:blipFill>
        <p:spPr>
          <a:xfrm>
            <a:off x="2714612" y="5072074"/>
            <a:ext cx="795472" cy="1440000"/>
          </a:xfrm>
          <a:prstGeom prst="round2DiagRect">
            <a:avLst/>
          </a:prstGeom>
          <a:noFill/>
          <a:ln/>
          <a:effectLst>
            <a:glow rad="101600">
              <a:srgbClr val="0000FF">
                <a:alpha val="40000"/>
              </a:srgbClr>
            </a:glow>
          </a:effectLst>
        </p:spPr>
      </p:pic>
      <p:pic>
        <p:nvPicPr>
          <p:cNvPr id="60" name="Picture 5" descr="D:\РИСУНКИ для МАШИ\отправка презентаций\ПРОФЕССИИ\БАЛЕРИНА.JPG"/>
          <p:cNvPicPr>
            <a:picLocks noChangeAspect="1" noChangeArrowheads="1"/>
          </p:cNvPicPr>
          <p:nvPr/>
        </p:nvPicPr>
        <p:blipFill>
          <a:blip r:embed="rId13" cstate="print"/>
          <a:srcRect l="27765" r="34058"/>
          <a:stretch>
            <a:fillRect/>
          </a:stretch>
        </p:blipFill>
        <p:spPr>
          <a:xfrm>
            <a:off x="6929454" y="4286256"/>
            <a:ext cx="733340" cy="1440000"/>
          </a:xfrm>
          <a:prstGeom prst="round2DiagRect">
            <a:avLst/>
          </a:prstGeom>
          <a:noFill/>
          <a:ln/>
          <a:effectLst>
            <a:glow rad="101600">
              <a:srgbClr val="0000FF">
                <a:alpha val="40000"/>
              </a:srgbClr>
            </a:glow>
          </a:effectLst>
        </p:spPr>
      </p:pic>
      <p:pic>
        <p:nvPicPr>
          <p:cNvPr id="5140" name="Picture 20" descr="C:\Documents and Settings\Кузьмины\Рабочий стол\Новая папка (2)\Наташа\КЛИПАРТЫ - АНИМЕ\BD02354.WMF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5868997"/>
            <a:ext cx="984654" cy="989003"/>
          </a:xfrm>
          <a:prstGeom prst="rect">
            <a:avLst/>
          </a:prstGeom>
          <a:noFill/>
        </p:spPr>
      </p:pic>
      <p:pic>
        <p:nvPicPr>
          <p:cNvPr id="68" name="Picture 20" descr="C:\Documents and Settings\Кузьмины\Рабочий стол\Новая папка (2)\Наташа\КЛИПАРТЫ - АНИМЕ\BD02354.WMF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 flipH="1">
            <a:off x="8159346" y="5868997"/>
            <a:ext cx="984654" cy="989003"/>
          </a:xfrm>
          <a:prstGeom prst="rect">
            <a:avLst/>
          </a:prstGeom>
          <a:noFill/>
        </p:spPr>
      </p:pic>
      <p:pic>
        <p:nvPicPr>
          <p:cNvPr id="69" name="Picture 20" descr="C:\Documents and Settings\Кузьмины\Рабочий стол\Новая папка (2)\Наташа\КЛИПАРТЫ - АНИМЕ\BD02354.WMF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 flipH="1" flipV="1">
            <a:off x="8159346" y="0"/>
            <a:ext cx="984654" cy="989003"/>
          </a:xfrm>
          <a:prstGeom prst="rect">
            <a:avLst/>
          </a:prstGeom>
          <a:noFill/>
        </p:spPr>
      </p:pic>
      <p:pic>
        <p:nvPicPr>
          <p:cNvPr id="70" name="Picture 20" descr="C:\Documents and Settings\Кузьмины\Рабочий стол\Новая папка (2)\Наташа\КЛИПАРТЫ - АНИМЕ\BD02354.WMF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 flipV="1">
            <a:off x="0" y="0"/>
            <a:ext cx="984654" cy="989003"/>
          </a:xfrm>
          <a:prstGeom prst="rect">
            <a:avLst/>
          </a:prstGeom>
          <a:noFill/>
        </p:spPr>
      </p:pic>
      <p:cxnSp>
        <p:nvCxnSpPr>
          <p:cNvPr id="73" name="Прямая со стрелкой 72"/>
          <p:cNvCxnSpPr/>
          <p:nvPr/>
        </p:nvCxnSpPr>
        <p:spPr>
          <a:xfrm rot="5400000" flipH="1" flipV="1">
            <a:off x="3144034" y="1999446"/>
            <a:ext cx="285752" cy="1588"/>
          </a:xfrm>
          <a:prstGeom prst="straightConnector1">
            <a:avLst/>
          </a:prstGeom>
          <a:ln w="44450">
            <a:solidFill>
              <a:srgbClr val="38BAF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 стрелкой 73"/>
          <p:cNvCxnSpPr/>
          <p:nvPr/>
        </p:nvCxnSpPr>
        <p:spPr>
          <a:xfrm rot="5400000" flipH="1" flipV="1">
            <a:off x="4429918" y="1999446"/>
            <a:ext cx="285752" cy="1588"/>
          </a:xfrm>
          <a:prstGeom prst="straightConnector1">
            <a:avLst/>
          </a:prstGeom>
          <a:ln w="44450">
            <a:solidFill>
              <a:srgbClr val="38BAF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 стрелкой 74"/>
          <p:cNvCxnSpPr/>
          <p:nvPr/>
        </p:nvCxnSpPr>
        <p:spPr>
          <a:xfrm rot="5400000" flipH="1" flipV="1">
            <a:off x="5715802" y="1999446"/>
            <a:ext cx="285752" cy="1588"/>
          </a:xfrm>
          <a:prstGeom prst="straightConnector1">
            <a:avLst/>
          </a:prstGeom>
          <a:ln w="44450">
            <a:solidFill>
              <a:srgbClr val="38BAF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 стрелкой 75"/>
          <p:cNvCxnSpPr/>
          <p:nvPr/>
        </p:nvCxnSpPr>
        <p:spPr>
          <a:xfrm rot="16200000" flipH="1">
            <a:off x="3001158" y="4856966"/>
            <a:ext cx="285752" cy="1588"/>
          </a:xfrm>
          <a:prstGeom prst="straightConnector1">
            <a:avLst/>
          </a:prstGeom>
          <a:ln w="44450">
            <a:solidFill>
              <a:srgbClr val="38BAF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 стрелкой 76"/>
          <p:cNvCxnSpPr/>
          <p:nvPr/>
        </p:nvCxnSpPr>
        <p:spPr>
          <a:xfrm rot="16200000" flipH="1">
            <a:off x="4501356" y="4928404"/>
            <a:ext cx="285752" cy="1588"/>
          </a:xfrm>
          <a:prstGeom prst="straightConnector1">
            <a:avLst/>
          </a:prstGeom>
          <a:ln w="44450">
            <a:solidFill>
              <a:srgbClr val="38BAF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 стрелкой 77"/>
          <p:cNvCxnSpPr/>
          <p:nvPr/>
        </p:nvCxnSpPr>
        <p:spPr>
          <a:xfrm rot="16200000" flipH="1">
            <a:off x="5858678" y="4856966"/>
            <a:ext cx="285752" cy="1588"/>
          </a:xfrm>
          <a:prstGeom prst="straightConnector1">
            <a:avLst/>
          </a:prstGeom>
          <a:ln w="44450">
            <a:solidFill>
              <a:srgbClr val="38BAF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 стрелкой 78"/>
          <p:cNvCxnSpPr/>
          <p:nvPr/>
        </p:nvCxnSpPr>
        <p:spPr>
          <a:xfrm flipH="1">
            <a:off x="2501092" y="4428338"/>
            <a:ext cx="285752" cy="1588"/>
          </a:xfrm>
          <a:prstGeom prst="straightConnector1">
            <a:avLst/>
          </a:prstGeom>
          <a:ln w="44450">
            <a:solidFill>
              <a:srgbClr val="38BAF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 стрелкой 79"/>
          <p:cNvCxnSpPr/>
          <p:nvPr/>
        </p:nvCxnSpPr>
        <p:spPr>
          <a:xfrm flipH="1">
            <a:off x="2143108" y="3500438"/>
            <a:ext cx="285752" cy="1588"/>
          </a:xfrm>
          <a:prstGeom prst="straightConnector1">
            <a:avLst/>
          </a:prstGeom>
          <a:ln w="44450">
            <a:solidFill>
              <a:srgbClr val="38BAF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 стрелкой 80"/>
          <p:cNvCxnSpPr/>
          <p:nvPr/>
        </p:nvCxnSpPr>
        <p:spPr>
          <a:xfrm flipH="1">
            <a:off x="2571736" y="2428868"/>
            <a:ext cx="285752" cy="1588"/>
          </a:xfrm>
          <a:prstGeom prst="straightConnector1">
            <a:avLst/>
          </a:prstGeom>
          <a:ln w="44450">
            <a:solidFill>
              <a:srgbClr val="38BAF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 стрелкой 81"/>
          <p:cNvCxnSpPr/>
          <p:nvPr/>
        </p:nvCxnSpPr>
        <p:spPr>
          <a:xfrm rot="10800000" flipH="1" flipV="1">
            <a:off x="6858016" y="3357562"/>
            <a:ext cx="288000" cy="11112"/>
          </a:xfrm>
          <a:prstGeom prst="straightConnector1">
            <a:avLst/>
          </a:prstGeom>
          <a:ln w="44450">
            <a:solidFill>
              <a:srgbClr val="38BAF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 стрелкой 83"/>
          <p:cNvCxnSpPr/>
          <p:nvPr/>
        </p:nvCxnSpPr>
        <p:spPr>
          <a:xfrm rot="10800000" flipH="1" flipV="1">
            <a:off x="6429388" y="4429132"/>
            <a:ext cx="288000" cy="11112"/>
          </a:xfrm>
          <a:prstGeom prst="straightConnector1">
            <a:avLst/>
          </a:prstGeom>
          <a:ln w="44450">
            <a:solidFill>
              <a:srgbClr val="38BAF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 стрелкой 84"/>
          <p:cNvCxnSpPr/>
          <p:nvPr/>
        </p:nvCxnSpPr>
        <p:spPr>
          <a:xfrm rot="10800000" flipH="1" flipV="1">
            <a:off x="6357950" y="2428868"/>
            <a:ext cx="288000" cy="11112"/>
          </a:xfrm>
          <a:prstGeom prst="straightConnector1">
            <a:avLst/>
          </a:prstGeom>
          <a:ln w="44450">
            <a:solidFill>
              <a:srgbClr val="38BAF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 advClick="0" advTm="1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фонн"/>
          <p:cNvPicPr preferRelativeResize="0">
            <a:picLocks noChangeArrowheads="1"/>
          </p:cNvPicPr>
          <p:nvPr/>
        </p:nvPicPr>
        <p:blipFill>
          <a:blip r:embed="rId2"/>
          <a:srcRect l="4179" t="5437" r="81197" b="75535"/>
          <a:stretch>
            <a:fillRect/>
          </a:stretch>
        </p:blipFill>
        <p:spPr bwMode="auto">
          <a:xfrm>
            <a:off x="0" y="0"/>
            <a:ext cx="1080000" cy="1080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285984" y="2214554"/>
            <a:ext cx="4643470" cy="2554545"/>
          </a:xfrm>
          <a:prstGeom prst="rect">
            <a:avLst/>
          </a:prstGeom>
          <a:noFill/>
          <a:ln w="63500">
            <a:gradFill flip="none" rotWithShape="1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/>
                <a:solidFill>
                  <a:srgbClr val="0000FF"/>
                </a:solidFill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И в строительстве, и в  медицине, и в педагогике,  как и практически в любой другой профессии, определяющими качествами являются ответственность, порядочность, трудолюбие, любовь к своему делу. </a:t>
            </a:r>
          </a:p>
        </p:txBody>
      </p:sp>
      <p:pic>
        <p:nvPicPr>
          <p:cNvPr id="4" name="Рисунок 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428604"/>
            <a:ext cx="1629094" cy="1260000"/>
          </a:xfrm>
          <a:prstGeom prst="rect">
            <a:avLst/>
          </a:prstGeom>
          <a:noFill/>
          <a:ln w="50800">
            <a:gradFill flip="none" rotWithShape="1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path path="circle">
                <a:fillToRect l="100000" t="100000"/>
              </a:path>
              <a:tileRect r="-100000" b="-100000"/>
            </a:gradFill>
            <a:miter lim="800000"/>
            <a:headEnd/>
            <a:tailEnd/>
          </a:ln>
        </p:spPr>
      </p:pic>
      <p:pic>
        <p:nvPicPr>
          <p:cNvPr id="5" name="Picture 7" descr="H:\Новая папка (2)\doctor3.jpg"/>
          <p:cNvPicPr>
            <a:picLocks noChangeAspect="1" noChangeArrowheads="1"/>
          </p:cNvPicPr>
          <p:nvPr/>
        </p:nvPicPr>
        <p:blipFill>
          <a:blip r:embed="rId4"/>
          <a:srcRect r="7463"/>
          <a:stretch>
            <a:fillRect/>
          </a:stretch>
        </p:blipFill>
        <p:spPr bwMode="auto">
          <a:xfrm>
            <a:off x="214282" y="2786058"/>
            <a:ext cx="1643074" cy="1260000"/>
          </a:xfrm>
          <a:prstGeom prst="rect">
            <a:avLst/>
          </a:prstGeom>
          <a:noFill/>
          <a:ln w="50800">
            <a:gradFill flip="none" rotWithShape="1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</p:pic>
      <p:pic>
        <p:nvPicPr>
          <p:cNvPr id="9" name="Picture 6" descr="фонн"/>
          <p:cNvPicPr preferRelativeResize="0">
            <a:picLocks noChangeArrowheads="1"/>
          </p:cNvPicPr>
          <p:nvPr/>
        </p:nvPicPr>
        <p:blipFill>
          <a:blip r:embed="rId2"/>
          <a:srcRect l="4179" t="5437" r="81197" b="75535"/>
          <a:stretch>
            <a:fillRect/>
          </a:stretch>
        </p:blipFill>
        <p:spPr bwMode="auto">
          <a:xfrm flipH="1">
            <a:off x="8064000" y="0"/>
            <a:ext cx="1080000" cy="1080000"/>
          </a:xfrm>
          <a:prstGeom prst="rect">
            <a:avLst/>
          </a:prstGeom>
          <a:noFill/>
        </p:spPr>
      </p:pic>
      <p:pic>
        <p:nvPicPr>
          <p:cNvPr id="10" name="Picture 6" descr="фонн"/>
          <p:cNvPicPr preferRelativeResize="0">
            <a:picLocks noChangeArrowheads="1"/>
          </p:cNvPicPr>
          <p:nvPr/>
        </p:nvPicPr>
        <p:blipFill>
          <a:blip r:embed="rId2"/>
          <a:srcRect l="4179" t="5437" r="81197" b="75535"/>
          <a:stretch>
            <a:fillRect/>
          </a:stretch>
        </p:blipFill>
        <p:spPr bwMode="auto">
          <a:xfrm flipH="1" flipV="1">
            <a:off x="8064000" y="5778000"/>
            <a:ext cx="1080000" cy="1080000"/>
          </a:xfrm>
          <a:prstGeom prst="rect">
            <a:avLst/>
          </a:prstGeom>
          <a:noFill/>
        </p:spPr>
      </p:pic>
      <p:pic>
        <p:nvPicPr>
          <p:cNvPr id="11" name="Picture 6" descr="фонн"/>
          <p:cNvPicPr preferRelativeResize="0">
            <a:picLocks noChangeArrowheads="1"/>
          </p:cNvPicPr>
          <p:nvPr/>
        </p:nvPicPr>
        <p:blipFill>
          <a:blip r:embed="rId2"/>
          <a:srcRect l="4179" t="5437" r="81197" b="75535"/>
          <a:stretch>
            <a:fillRect/>
          </a:stretch>
        </p:blipFill>
        <p:spPr bwMode="auto">
          <a:xfrm flipV="1">
            <a:off x="0" y="5786454"/>
            <a:ext cx="1080000" cy="1080000"/>
          </a:xfrm>
          <a:prstGeom prst="rect">
            <a:avLst/>
          </a:prstGeom>
          <a:noFill/>
        </p:spPr>
      </p:pic>
      <p:pic>
        <p:nvPicPr>
          <p:cNvPr id="1027" name="Picture 3" descr="D:\Наташа\картинки, рисунки\картинки 2\специальности\165341_8868-800x600.jpg"/>
          <p:cNvPicPr>
            <a:picLocks noChangeAspect="1" noChangeArrowheads="1"/>
          </p:cNvPicPr>
          <p:nvPr/>
        </p:nvPicPr>
        <p:blipFill>
          <a:blip r:embed="rId5" cstate="print"/>
          <a:srcRect r="12956"/>
          <a:stretch>
            <a:fillRect/>
          </a:stretch>
        </p:blipFill>
        <p:spPr bwMode="auto">
          <a:xfrm>
            <a:off x="7286644" y="2714620"/>
            <a:ext cx="1632347" cy="1260000"/>
          </a:xfrm>
          <a:prstGeom prst="rect">
            <a:avLst/>
          </a:prstGeom>
          <a:noFill/>
          <a:ln w="50800">
            <a:gradFill flip="none" rotWithShape="1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</p:pic>
      <p:pic>
        <p:nvPicPr>
          <p:cNvPr id="1028" name="Picture 4" descr="D:\Наташа\картинки, рисунки\картинки 2\специальности\1212091410_fan2022890.jpg"/>
          <p:cNvPicPr>
            <a:picLocks noChangeAspect="1" noChangeArrowheads="1"/>
          </p:cNvPicPr>
          <p:nvPr/>
        </p:nvPicPr>
        <p:blipFill>
          <a:blip r:embed="rId6"/>
          <a:srcRect r="9376"/>
          <a:stretch>
            <a:fillRect/>
          </a:stretch>
        </p:blipFill>
        <p:spPr bwMode="auto">
          <a:xfrm>
            <a:off x="3786182" y="5286388"/>
            <a:ext cx="1728000" cy="1269913"/>
          </a:xfrm>
          <a:prstGeom prst="rect">
            <a:avLst/>
          </a:prstGeom>
          <a:noFill/>
          <a:ln w="50800">
            <a:gradFill flip="none" rotWithShape="1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</p:pic>
      <p:pic>
        <p:nvPicPr>
          <p:cNvPr id="1030" name="Picture 6" descr="D:\Наташа\картинки, рисунки\картинки 2\специальности\профессии\Новая папка\i6.jpe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2700000">
            <a:off x="6990171" y="617462"/>
            <a:ext cx="1672254" cy="1260000"/>
          </a:xfrm>
          <a:prstGeom prst="rect">
            <a:avLst/>
          </a:prstGeom>
          <a:noFill/>
          <a:ln w="50800">
            <a:gradFill flip="none" rotWithShape="1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</p:pic>
      <p:pic>
        <p:nvPicPr>
          <p:cNvPr id="1031" name="Picture 7" descr="D:\Наташа\картинки, рисунки\картинки 2\специальности\профессии\Новая папка\ва.jpeg"/>
          <p:cNvPicPr>
            <a:picLocks noChangeAspect="1" noChangeArrowheads="1"/>
          </p:cNvPicPr>
          <p:nvPr/>
        </p:nvPicPr>
        <p:blipFill>
          <a:blip r:embed="rId8"/>
          <a:srcRect l="7792"/>
          <a:stretch>
            <a:fillRect/>
          </a:stretch>
        </p:blipFill>
        <p:spPr bwMode="auto">
          <a:xfrm rot="2323882">
            <a:off x="493993" y="5033798"/>
            <a:ext cx="1690660" cy="1260000"/>
          </a:xfrm>
          <a:prstGeom prst="rect">
            <a:avLst/>
          </a:prstGeom>
          <a:noFill/>
          <a:ln w="50800">
            <a:gradFill flip="none" rotWithShape="1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</p:pic>
      <p:pic>
        <p:nvPicPr>
          <p:cNvPr id="1033" name="Picture 9" descr="D:\Наташа\картинки, рисунки\картинки 2\специальности\профессии\7.jpe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19418184">
            <a:off x="6915016" y="4978073"/>
            <a:ext cx="1783565" cy="1260000"/>
          </a:xfrm>
          <a:prstGeom prst="rect">
            <a:avLst/>
          </a:prstGeom>
          <a:noFill/>
          <a:ln w="50800">
            <a:gradFill flip="none" rotWithShape="1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</p:pic>
      <p:pic>
        <p:nvPicPr>
          <p:cNvPr id="1034" name="Picture 10" descr="D:\Наташа\картинки, рисунки\картинки 2\специальности\профессии\КАРТИНКИ-ПРОФ\410[1]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19224384">
            <a:off x="428596" y="714356"/>
            <a:ext cx="1910902" cy="1260000"/>
          </a:xfrm>
          <a:prstGeom prst="rect">
            <a:avLst/>
          </a:prstGeom>
          <a:noFill/>
          <a:ln w="50800">
            <a:gradFill flip="none" rotWithShape="1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</p:pic>
      <p:cxnSp>
        <p:nvCxnSpPr>
          <p:cNvPr id="22" name="Прямая со стрелкой 21"/>
          <p:cNvCxnSpPr/>
          <p:nvPr/>
        </p:nvCxnSpPr>
        <p:spPr>
          <a:xfrm rot="5400000">
            <a:off x="4501356" y="1928008"/>
            <a:ext cx="285752" cy="1588"/>
          </a:xfrm>
          <a:prstGeom prst="straightConnector1">
            <a:avLst/>
          </a:prstGeom>
          <a:ln w="50800">
            <a:gradFill flip="none" rotWithShape="1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path path="circle">
                <a:fillToRect l="100000" t="100000"/>
              </a:path>
              <a:tileRect r="-100000" b="-100000"/>
            </a:gra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16200000" flipV="1">
            <a:off x="4572794" y="4999842"/>
            <a:ext cx="285752" cy="1588"/>
          </a:xfrm>
          <a:prstGeom prst="straightConnector1">
            <a:avLst/>
          </a:prstGeom>
          <a:ln w="50800">
            <a:gradFill flip="none" rotWithShape="1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path path="circle">
                <a:fillToRect l="100000" t="100000"/>
              </a:path>
              <a:tileRect r="-100000" b="-100000"/>
            </a:gra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2700000">
            <a:off x="1887508" y="2029598"/>
            <a:ext cx="285752" cy="1588"/>
          </a:xfrm>
          <a:prstGeom prst="straightConnector1">
            <a:avLst/>
          </a:prstGeom>
          <a:ln w="50800">
            <a:gradFill flip="none" rotWithShape="1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path path="circle">
                <a:fillToRect l="100000" t="100000"/>
              </a:path>
              <a:tileRect r="-100000" b="-100000"/>
            </a:gra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2700000" flipH="1" flipV="1">
            <a:off x="7031044" y="4958556"/>
            <a:ext cx="285752" cy="1588"/>
          </a:xfrm>
          <a:prstGeom prst="straightConnector1">
            <a:avLst/>
          </a:prstGeom>
          <a:ln w="50800">
            <a:gradFill flip="none" rotWithShape="1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path path="circle">
                <a:fillToRect l="100000" t="100000"/>
              </a:path>
              <a:tileRect r="-100000" b="-100000"/>
            </a:gra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rot="18900000" flipH="1" flipV="1">
            <a:off x="7031044" y="1958160"/>
            <a:ext cx="285752" cy="1588"/>
          </a:xfrm>
          <a:prstGeom prst="straightConnector1">
            <a:avLst/>
          </a:prstGeom>
          <a:ln w="50800">
            <a:gradFill flip="none" rotWithShape="1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path path="circle">
                <a:fillToRect l="100000" t="100000"/>
              </a:path>
              <a:tileRect r="-100000" b="-100000"/>
            </a:gra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rot="8100000" flipH="1">
            <a:off x="1887508" y="4958556"/>
            <a:ext cx="285752" cy="1588"/>
          </a:xfrm>
          <a:prstGeom prst="straightConnector1">
            <a:avLst/>
          </a:prstGeom>
          <a:ln w="50800">
            <a:gradFill flip="none" rotWithShape="1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path path="circle">
                <a:fillToRect l="100000" t="100000"/>
              </a:path>
              <a:tileRect r="-100000" b="-100000"/>
            </a:gra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rot="10800000">
            <a:off x="6929454" y="3500438"/>
            <a:ext cx="285752" cy="1588"/>
          </a:xfrm>
          <a:prstGeom prst="straightConnector1">
            <a:avLst/>
          </a:prstGeom>
          <a:ln w="50800">
            <a:gradFill flip="none" rotWithShape="1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path path="circle">
                <a:fillToRect l="100000" t="100000"/>
              </a:path>
              <a:tileRect r="-100000" b="-100000"/>
            </a:gra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rot="10800000" flipH="1">
            <a:off x="1928794" y="3429000"/>
            <a:ext cx="285752" cy="1588"/>
          </a:xfrm>
          <a:prstGeom prst="straightConnector1">
            <a:avLst/>
          </a:prstGeom>
          <a:ln w="50800">
            <a:gradFill flip="none" rotWithShape="1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path path="circle">
                <a:fillToRect l="100000" t="100000"/>
              </a:path>
              <a:tileRect r="-100000" b="-100000"/>
            </a:gra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5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Наташа\картинки, рисунки\картинки 2\картинки просто\клипартыф\s505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29520" y="357166"/>
            <a:ext cx="1195389" cy="1346263"/>
          </a:xfrm>
          <a:prstGeom prst="rect">
            <a:avLst/>
          </a:prstGeom>
          <a:noFill/>
        </p:spPr>
      </p:pic>
      <p:pic>
        <p:nvPicPr>
          <p:cNvPr id="4100" name="Picture 4" descr="D:\Наташа\картинки, рисунки\картинки 2\картинки просто\клипартыф\s10689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57166"/>
            <a:ext cx="1500198" cy="1344517"/>
          </a:xfrm>
          <a:prstGeom prst="rect">
            <a:avLst/>
          </a:prstGeom>
          <a:noFill/>
        </p:spPr>
      </p:pic>
      <p:pic>
        <p:nvPicPr>
          <p:cNvPr id="4101" name="Picture 5" descr="D:\Наташа\картинки, рисунки\картинки 2\картинки просто\клипартыф\s3958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29520" y="5214950"/>
            <a:ext cx="1304925" cy="1238250"/>
          </a:xfrm>
          <a:prstGeom prst="rect">
            <a:avLst/>
          </a:prstGeom>
          <a:noFill/>
        </p:spPr>
      </p:pic>
      <p:pic>
        <p:nvPicPr>
          <p:cNvPr id="4102" name="Picture 6" descr="D:\Наташа\картинки, рисунки\картинки 2\картинки просто\клипартыф\КЛИПАРТЫ - АНИМЕ\BD02374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778000"/>
            <a:ext cx="1080000" cy="1080000"/>
          </a:xfrm>
          <a:prstGeom prst="rect">
            <a:avLst/>
          </a:prstGeom>
          <a:noFill/>
        </p:spPr>
      </p:pic>
      <p:pic>
        <p:nvPicPr>
          <p:cNvPr id="4103" name="Picture 7" descr="D:\Наташа\картинки, рисунки\картинки 2\картинки просто\image010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472" y="5000636"/>
            <a:ext cx="1487167" cy="1362078"/>
          </a:xfrm>
          <a:prstGeom prst="rect">
            <a:avLst/>
          </a:prstGeom>
          <a:noFill/>
        </p:spPr>
      </p:pic>
      <p:pic>
        <p:nvPicPr>
          <p:cNvPr id="15" name="Picture 6" descr="D:\Наташа\картинки, рисунки\картинки 2\картинки просто\клипартыф\КЛИПАРТЫ - АНИМЕ\BD02374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064000" y="5778000"/>
            <a:ext cx="1080000" cy="1080000"/>
          </a:xfrm>
          <a:prstGeom prst="rect">
            <a:avLst/>
          </a:prstGeom>
          <a:noFill/>
        </p:spPr>
      </p:pic>
      <p:pic>
        <p:nvPicPr>
          <p:cNvPr id="16" name="Picture 6" descr="D:\Наташа\картинки, рисунки\картинки 2\картинки просто\клипартыф\КЛИПАРТЫ - АНИМЕ\BD02374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V="1">
            <a:off x="0" y="0"/>
            <a:ext cx="1080000" cy="1080000"/>
          </a:xfrm>
          <a:prstGeom prst="rect">
            <a:avLst/>
          </a:prstGeom>
          <a:noFill/>
        </p:spPr>
      </p:pic>
      <p:pic>
        <p:nvPicPr>
          <p:cNvPr id="19" name="Picture 6" descr="D:\Наташа\картинки, рисунки\картинки 2\картинки просто\клипартыф\КЛИПАРТЫ - АНИМЕ\BD02374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 flipV="1">
            <a:off x="8064000" y="0"/>
            <a:ext cx="1080000" cy="1080000"/>
          </a:xfrm>
          <a:prstGeom prst="rect">
            <a:avLst/>
          </a:prstGeom>
          <a:noFill/>
        </p:spPr>
      </p:pic>
      <p:sp>
        <p:nvSpPr>
          <p:cNvPr id="24" name="Прямоугольник 23"/>
          <p:cNvSpPr/>
          <p:nvPr/>
        </p:nvSpPr>
        <p:spPr>
          <a:xfrm>
            <a:off x="4700475" y="3786190"/>
            <a:ext cx="18473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2400" b="1" cap="none" spc="200" dirty="0">
              <a:ln w="9525">
                <a:solidFill>
                  <a:srgbClr val="0000FF"/>
                </a:solidFill>
              </a:ln>
              <a:solidFill>
                <a:srgbClr val="00B0F0"/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214414" y="2285992"/>
            <a:ext cx="676339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3175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СПАСИБО ЗА ВНИМАНИЕ !</a:t>
            </a:r>
            <a:endParaRPr lang="ru-RU" sz="4400" b="1" dirty="0">
              <a:ln w="3175">
                <a:solidFill>
                  <a:srgbClr val="0000FF"/>
                </a:solidFill>
              </a:ln>
              <a:solidFill>
                <a:srgbClr val="0000FF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spd="med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70" decel="100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770" decel="100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Наташа\картинки, рисунки\картинки 2\грамоты, дипломы, гербы, портр презиид\3698235.jpg"/>
          <p:cNvPicPr>
            <a:picLocks noChangeAspect="1" noChangeArrowheads="1"/>
          </p:cNvPicPr>
          <p:nvPr/>
        </p:nvPicPr>
        <p:blipFill>
          <a:blip r:embed="rId3" cstate="print"/>
          <a:srcRect l="23235" r="9965"/>
          <a:stretch>
            <a:fillRect/>
          </a:stretch>
        </p:blipFill>
        <p:spPr bwMode="auto">
          <a:xfrm>
            <a:off x="4953519" y="928670"/>
            <a:ext cx="900000" cy="900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57150" cap="sq">
            <a:solidFill>
              <a:srgbClr val="A5A5FD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2051" name="Picture 3" descr="D:\Наташа\кнопки\img8.jp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 l="10248" r="11180"/>
          <a:stretch>
            <a:fillRect/>
          </a:stretch>
        </p:blipFill>
        <p:spPr bwMode="auto">
          <a:xfrm>
            <a:off x="7143770" y="928670"/>
            <a:ext cx="940913" cy="900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57150" cap="sq">
            <a:solidFill>
              <a:srgbClr val="A5A5FD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2052" name="Picture 4" descr="D:\Наташа\кнопки\img6.jpg"/>
          <p:cNvPicPr>
            <a:picLocks noChangeAspect="1" noChangeArrowheads="1"/>
          </p:cNvPicPr>
          <p:nvPr/>
        </p:nvPicPr>
        <p:blipFill>
          <a:blip r:embed="rId5"/>
          <a:srcRect l="8296" r="14274"/>
          <a:stretch>
            <a:fillRect/>
          </a:stretch>
        </p:blipFill>
        <p:spPr bwMode="auto">
          <a:xfrm>
            <a:off x="428601" y="928670"/>
            <a:ext cx="936416" cy="900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57150" cap="sq">
            <a:solidFill>
              <a:srgbClr val="A5A5FD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2055" name="Picture 7" descr="D:\Наташа\картинки, рисунки\картинки 2\грамоты, дипломы, гербы, портр презиид\300469646.jpg"/>
          <p:cNvPicPr preferRelativeResize="0"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55268" y="928670"/>
            <a:ext cx="1008000" cy="900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57150" cap="sq">
            <a:solidFill>
              <a:srgbClr val="A5A5FD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285720" y="2214554"/>
            <a:ext cx="835824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u="none" strike="noStrike" cap="none" normalizeH="0" dirty="0" smtClean="0">
                <a:ln>
                  <a:noFill/>
                </a:ln>
                <a:solidFill>
                  <a:srgbClr val="4116B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Города, как люди, имеют   свою судьбу, свой характер. Прокопьевск напоминает  работящего крепкого человека, который с детства стал хорошим помощником в большой семье. </a:t>
            </a:r>
            <a:endParaRPr kumimoji="0" lang="ru-RU" sz="2800" b="1" u="none" strike="noStrike" cap="none" normalizeH="0" dirty="0" smtClean="0">
              <a:ln>
                <a:noFill/>
              </a:ln>
              <a:solidFill>
                <a:srgbClr val="4116B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026" name="Picture 2" descr="C:\Documents and Settings\Кузьмины\Рабочий стол\Новая папка (2)\Наташа\КАРТИНКИ-ПРОФ\0_5a39_d623914c_XL.jpg"/>
          <p:cNvPicPr>
            <a:picLocks noChangeAspect="1" noChangeArrowheads="1"/>
          </p:cNvPicPr>
          <p:nvPr/>
        </p:nvPicPr>
        <p:blipFill>
          <a:blip r:embed="rId7" cstate="print"/>
          <a:srcRect l="7813" r="16250"/>
          <a:stretch>
            <a:fillRect/>
          </a:stretch>
        </p:blipFill>
        <p:spPr bwMode="auto">
          <a:xfrm>
            <a:off x="642910" y="5238763"/>
            <a:ext cx="911256" cy="900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57150" cap="sq">
            <a:solidFill>
              <a:srgbClr val="A5A5FD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027" name="Picture 3" descr="C:\Documents and Settings\Кузьмины\Рабочий стол\Новая папка (2)\Наташа\КАРТИНКИ-ПРОФ\1be2c814c8ee024c6e098658bf4bfd77_l.jpg"/>
          <p:cNvPicPr>
            <a:picLocks noChangeAspect="1" noChangeArrowheads="1"/>
          </p:cNvPicPr>
          <p:nvPr/>
        </p:nvPicPr>
        <p:blipFill>
          <a:blip r:embed="rId8" cstate="print"/>
          <a:srcRect l="14375" r="18125"/>
          <a:stretch>
            <a:fillRect/>
          </a:stretch>
        </p:blipFill>
        <p:spPr bwMode="auto">
          <a:xfrm>
            <a:off x="2838373" y="5262576"/>
            <a:ext cx="908418" cy="900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57150" cap="sq">
            <a:solidFill>
              <a:srgbClr val="A5A5FD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029" name="Picture 5" descr="C:\Documents and Settings\Кузьмины\Рабочий стол\Новая папка (2)\Наташа\КАРТИНКИ-ПРОФ\29.jpe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030998" y="5286388"/>
            <a:ext cx="900000" cy="900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57150" cap="sq">
            <a:solidFill>
              <a:srgbClr val="A5A5FD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030" name="Picture 6" descr="C:\Documents and Settings\Кузьмины\Рабочий стол\Новая папка (2)\Наташа\КАРТИНКИ-ПРОФ\7022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215206" y="5286388"/>
            <a:ext cx="936188" cy="900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57150" cap="sq">
            <a:solidFill>
              <a:srgbClr val="A5A5FD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6" name="Picture 6" descr="D:\Наташа\картинки, рисунки\картинки 2\картинки просто\клипарты 22.02\8a47785976db.png"/>
          <p:cNvPicPr>
            <a:picLocks noChangeAspect="1" noChangeArrowheads="1"/>
          </p:cNvPicPr>
          <p:nvPr/>
        </p:nvPicPr>
        <p:blipFill>
          <a:blip r:embed="rId11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l="56033" b="40471"/>
          <a:stretch>
            <a:fillRect/>
          </a:stretch>
        </p:blipFill>
        <p:spPr bwMode="auto">
          <a:xfrm>
            <a:off x="8864006" y="0"/>
            <a:ext cx="279994" cy="360000"/>
          </a:xfrm>
          <a:prstGeom prst="rect">
            <a:avLst/>
          </a:prstGeom>
          <a:noFill/>
        </p:spPr>
      </p:pic>
      <p:pic>
        <p:nvPicPr>
          <p:cNvPr id="18" name="Picture 6" descr="D:\Наташа\картинки, рисунки\картинки 2\картинки просто\клипарты 22.02\8a47785976db.png"/>
          <p:cNvPicPr>
            <a:picLocks noChangeAspect="1" noChangeArrowheads="1"/>
          </p:cNvPicPr>
          <p:nvPr/>
        </p:nvPicPr>
        <p:blipFill>
          <a:blip r:embed="rId12" cstate="print"/>
          <a:srcRect t="6615" r="50000" b="47083"/>
          <a:stretch>
            <a:fillRect/>
          </a:stretch>
        </p:blipFill>
        <p:spPr bwMode="auto">
          <a:xfrm>
            <a:off x="8784000" y="6543000"/>
            <a:ext cx="360000" cy="315000"/>
          </a:xfrm>
          <a:prstGeom prst="rect">
            <a:avLst/>
          </a:prstGeom>
          <a:noFill/>
        </p:spPr>
      </p:pic>
      <p:pic>
        <p:nvPicPr>
          <p:cNvPr id="19" name="Picture 6" descr="D:\Наташа\картинки, рисунки\картинки 2\картинки просто\клипарты 22.02\8a47785976db.png"/>
          <p:cNvPicPr>
            <a:picLocks noChangeAspect="1" noChangeArrowheads="1"/>
          </p:cNvPicPr>
          <p:nvPr/>
        </p:nvPicPr>
        <p:blipFill>
          <a:blip r:embed="rId11" cstate="print"/>
          <a:srcRect l="56033" b="40471"/>
          <a:stretch>
            <a:fillRect/>
          </a:stretch>
        </p:blipFill>
        <p:spPr bwMode="auto">
          <a:xfrm>
            <a:off x="0" y="6533992"/>
            <a:ext cx="279993" cy="360000"/>
          </a:xfrm>
          <a:prstGeom prst="rect">
            <a:avLst/>
          </a:prstGeom>
          <a:noFill/>
        </p:spPr>
      </p:pic>
      <p:pic>
        <p:nvPicPr>
          <p:cNvPr id="20" name="Picture 6" descr="D:\Наташа\картинки, рисунки\картинки 2\картинки просто\клипарты 22.02\8a47785976db.png"/>
          <p:cNvPicPr>
            <a:picLocks noChangeAspect="1" noChangeArrowheads="1"/>
          </p:cNvPicPr>
          <p:nvPr/>
        </p:nvPicPr>
        <p:blipFill>
          <a:blip r:embed="rId12" cstate="print"/>
          <a:srcRect t="6615" r="50000" b="47083"/>
          <a:stretch>
            <a:fillRect/>
          </a:stretch>
        </p:blipFill>
        <p:spPr bwMode="auto">
          <a:xfrm>
            <a:off x="3" y="0"/>
            <a:ext cx="360000" cy="315001"/>
          </a:xfrm>
          <a:prstGeom prst="rect">
            <a:avLst/>
          </a:prstGeom>
          <a:noFill/>
        </p:spPr>
      </p:pic>
      <p:pic>
        <p:nvPicPr>
          <p:cNvPr id="3079" name="Picture 7" descr="D:\Наташа\картинки, рисунки\картинки 2\картинки просто\клипарты 22.02\0372c46a0f0b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 flipV="1">
            <a:off x="214282" y="3429000"/>
            <a:ext cx="1053506" cy="1023938"/>
          </a:xfrm>
          <a:prstGeom prst="rect">
            <a:avLst/>
          </a:prstGeom>
          <a:noFill/>
        </p:spPr>
      </p:pic>
      <p:pic>
        <p:nvPicPr>
          <p:cNvPr id="23" name="Picture 7" descr="D:\Наташа\картинки, рисунки\картинки 2\картинки просто\клипарты 22.02\0372c46a0f0b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 flipH="1" flipV="1">
            <a:off x="7715272" y="3429000"/>
            <a:ext cx="1053506" cy="1023938"/>
          </a:xfrm>
          <a:prstGeom prst="rect">
            <a:avLst/>
          </a:prstGeom>
          <a:noFill/>
        </p:spPr>
      </p:pic>
      <p:pic>
        <p:nvPicPr>
          <p:cNvPr id="24" name="Picture 7" descr="D:\Наташа\картинки, рисунки\картинки 2\картинки просто\клипарты 22.02\0372c46a0f0b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14282" y="2143116"/>
            <a:ext cx="1053506" cy="1023938"/>
          </a:xfrm>
          <a:prstGeom prst="rect">
            <a:avLst/>
          </a:prstGeom>
          <a:noFill/>
        </p:spPr>
      </p:pic>
      <p:pic>
        <p:nvPicPr>
          <p:cNvPr id="25" name="Picture 7" descr="D:\Наташа\картинки, рисунки\картинки 2\картинки просто\клипарты 22.02\0372c46a0f0b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 flipH="1">
            <a:off x="7715272" y="2143116"/>
            <a:ext cx="1053506" cy="1023938"/>
          </a:xfrm>
          <a:prstGeom prst="rect">
            <a:avLst/>
          </a:prstGeom>
          <a:noFill/>
        </p:spPr>
      </p:pic>
      <p:pic>
        <p:nvPicPr>
          <p:cNvPr id="3081" name="Picture 9" descr="D:\Наташа\картинки, рисунки\картинки 2\картинки просто\клипарты 22.02\292027143fc6.png"/>
          <p:cNvPicPr>
            <a:picLocks noChangeAspect="1" noChangeArrowheads="1"/>
          </p:cNvPicPr>
          <p:nvPr/>
        </p:nvPicPr>
        <p:blipFill>
          <a:blip r:embed="rId14" cstate="print"/>
          <a:srcRect t="69454"/>
          <a:stretch>
            <a:fillRect/>
          </a:stretch>
        </p:blipFill>
        <p:spPr bwMode="auto">
          <a:xfrm>
            <a:off x="1643042" y="1285860"/>
            <a:ext cx="658795" cy="219934"/>
          </a:xfrm>
          <a:prstGeom prst="rect">
            <a:avLst/>
          </a:prstGeom>
          <a:noFill/>
        </p:spPr>
      </p:pic>
      <p:pic>
        <p:nvPicPr>
          <p:cNvPr id="28" name="Picture 9" descr="D:\Наташа\картинки, рисунки\картинки 2\картинки просто\клипарты 22.02\292027143fc6.png"/>
          <p:cNvPicPr>
            <a:picLocks noChangeAspect="1" noChangeArrowheads="1"/>
          </p:cNvPicPr>
          <p:nvPr/>
        </p:nvPicPr>
        <p:blipFill>
          <a:blip r:embed="rId14" cstate="print"/>
          <a:srcRect b="70237"/>
          <a:stretch>
            <a:fillRect/>
          </a:stretch>
        </p:blipFill>
        <p:spPr bwMode="auto">
          <a:xfrm>
            <a:off x="4000496" y="1285860"/>
            <a:ext cx="658795" cy="214290"/>
          </a:xfrm>
          <a:prstGeom prst="rect">
            <a:avLst/>
          </a:prstGeom>
          <a:noFill/>
        </p:spPr>
      </p:pic>
      <p:pic>
        <p:nvPicPr>
          <p:cNvPr id="30" name="Picture 9" descr="D:\Наташа\картинки, рисунки\картинки 2\картинки просто\клипарты 22.02\292027143fc6.png"/>
          <p:cNvPicPr>
            <a:picLocks noChangeAspect="1" noChangeArrowheads="1"/>
          </p:cNvPicPr>
          <p:nvPr/>
        </p:nvPicPr>
        <p:blipFill>
          <a:blip r:embed="rId14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69454"/>
          <a:stretch>
            <a:fillRect/>
          </a:stretch>
        </p:blipFill>
        <p:spPr bwMode="auto">
          <a:xfrm>
            <a:off x="6143636" y="1285860"/>
            <a:ext cx="658795" cy="219934"/>
          </a:xfrm>
          <a:prstGeom prst="rect">
            <a:avLst/>
          </a:prstGeom>
          <a:noFill/>
        </p:spPr>
      </p:pic>
      <p:pic>
        <p:nvPicPr>
          <p:cNvPr id="31" name="Picture 9" descr="D:\Наташа\картинки, рисунки\картинки 2\картинки просто\клипарты 22.02\292027143fc6.png"/>
          <p:cNvPicPr>
            <a:picLocks noChangeAspect="1" noChangeArrowheads="1"/>
          </p:cNvPicPr>
          <p:nvPr/>
        </p:nvPicPr>
        <p:blipFill>
          <a:blip r:embed="rId14" cstate="print"/>
          <a:srcRect t="69454"/>
          <a:stretch>
            <a:fillRect/>
          </a:stretch>
        </p:blipFill>
        <p:spPr bwMode="auto">
          <a:xfrm>
            <a:off x="6215074" y="5500702"/>
            <a:ext cx="658795" cy="219934"/>
          </a:xfrm>
          <a:prstGeom prst="rect">
            <a:avLst/>
          </a:prstGeom>
          <a:noFill/>
        </p:spPr>
      </p:pic>
      <p:pic>
        <p:nvPicPr>
          <p:cNvPr id="32" name="Picture 9" descr="D:\Наташа\картинки, рисунки\картинки 2\картинки просто\клипарты 22.02\292027143fc6.png"/>
          <p:cNvPicPr>
            <a:picLocks noChangeAspect="1" noChangeArrowheads="1"/>
          </p:cNvPicPr>
          <p:nvPr/>
        </p:nvPicPr>
        <p:blipFill>
          <a:blip r:embed="rId14" cstate="print"/>
          <a:srcRect b="70237"/>
          <a:stretch>
            <a:fillRect/>
          </a:stretch>
        </p:blipFill>
        <p:spPr bwMode="auto">
          <a:xfrm>
            <a:off x="4071934" y="5500702"/>
            <a:ext cx="658795" cy="214290"/>
          </a:xfrm>
          <a:prstGeom prst="rect">
            <a:avLst/>
          </a:prstGeom>
          <a:noFill/>
        </p:spPr>
      </p:pic>
      <p:pic>
        <p:nvPicPr>
          <p:cNvPr id="33" name="Picture 9" descr="D:\Наташа\картинки, рисунки\картинки 2\картинки просто\клипарты 22.02\292027143fc6.png"/>
          <p:cNvPicPr>
            <a:picLocks noChangeAspect="1" noChangeArrowheads="1"/>
          </p:cNvPicPr>
          <p:nvPr/>
        </p:nvPicPr>
        <p:blipFill>
          <a:blip r:embed="rId14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69454"/>
          <a:stretch>
            <a:fillRect/>
          </a:stretch>
        </p:blipFill>
        <p:spPr bwMode="auto">
          <a:xfrm>
            <a:off x="1857356" y="5429264"/>
            <a:ext cx="658795" cy="219934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spd="med"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205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3000" fill="hold"/>
                                        <p:tgtEl>
                                          <p:spTgt spid="205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3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3000" fill="hold"/>
                                        <p:tgtEl>
                                          <p:spTgt spid="10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3000" fill="hold"/>
                                        <p:tgtEl>
                                          <p:spTgt spid="10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3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10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7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1000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1000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000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6" grpId="1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Наташа\кнопки\i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702" y="4572008"/>
            <a:ext cx="2143140" cy="203416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00B0F0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050" name="Picture 2" descr="C:\Documents and Settings\Кузьмины\Рабочий стол\Новая папка (2)\Наташа\КАРТИНКИ-ПРОФ\0923bbfb9292c021a49b1f1763f1e723.jpeg"/>
          <p:cNvPicPr>
            <a:picLocks noChangeAspect="1" noChangeArrowheads="1"/>
          </p:cNvPicPr>
          <p:nvPr/>
        </p:nvPicPr>
        <p:blipFill>
          <a:blip r:embed="rId3"/>
          <a:srcRect l="14000" t="17241"/>
          <a:stretch>
            <a:fillRect/>
          </a:stretch>
        </p:blipFill>
        <p:spPr bwMode="auto">
          <a:xfrm>
            <a:off x="428596" y="1071546"/>
            <a:ext cx="2953389" cy="2088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00B0F0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500002" y="1142984"/>
            <a:ext cx="835827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ea typeface="Times New Roman" pitchFamily="18" charset="0"/>
                <a:cs typeface="Segoe UI" pitchFamily="34" charset="0"/>
              </a:rPr>
              <a:t>                             </a:t>
            </a: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Times New Roman" pitchFamily="18" charset="0"/>
                <a:cs typeface="Segoe UI" pitchFamily="34" charset="0"/>
              </a:rPr>
              <a:t>Свою первую и основную              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Times New Roman" pitchFamily="18" charset="0"/>
                <a:cs typeface="Segoe UI" pitchFamily="34" charset="0"/>
              </a:rPr>
              <a:t>                                в  жизни  профессию, 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Times New Roman" pitchFamily="18" charset="0"/>
                <a:cs typeface="Segoe UI" pitchFamily="34" charset="0"/>
              </a:rPr>
              <a:t>                             шахтёрскую, он приобрёл     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Times New Roman" pitchFamily="18" charset="0"/>
                <a:cs typeface="Segoe UI" pitchFamily="34" charset="0"/>
              </a:rPr>
              <a:t>                                 с  момента рождения.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Times New Roman" pitchFamily="18" charset="0"/>
                <a:cs typeface="Segoe UI" pitchFamily="34" charset="0"/>
              </a:rPr>
              <a:t>                            Труд шахтёра очень тяжёлый, но и очень почётен.  Шахтёры  своим   трудом прославили родной город. Жемчужиной Кузбасса  называют  город                              горняков – Прокопьевск.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43042" y="5011341"/>
            <a:ext cx="4500594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4116B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Слышен грохот под землей –</a:t>
            </a:r>
          </a:p>
          <a:p>
            <a:pPr algn="ctr"/>
            <a:r>
              <a:rPr lang="ru-RU" sz="2400" b="1" dirty="0" smtClean="0">
                <a:solidFill>
                  <a:srgbClr val="4116B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Рудокоп пошел в забой.</a:t>
            </a:r>
          </a:p>
          <a:p>
            <a:pPr algn="ctr"/>
            <a:r>
              <a:rPr lang="ru-RU" sz="2400" b="1" dirty="0" smtClean="0">
                <a:solidFill>
                  <a:srgbClr val="4116B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Без работы, без труда</a:t>
            </a:r>
          </a:p>
          <a:p>
            <a:pPr algn="ctr"/>
            <a:r>
              <a:rPr lang="ru-RU" sz="2400" b="1" dirty="0" smtClean="0">
                <a:solidFill>
                  <a:srgbClr val="4116B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Не появится руда</a:t>
            </a:r>
            <a:endParaRPr lang="ru-RU" sz="2400" b="1" dirty="0" smtClean="0">
              <a:solidFill>
                <a:srgbClr val="4116B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Segoe UI" pitchFamily="34" charset="0"/>
            </a:endParaRPr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285728"/>
            <a:ext cx="668689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extrusionH="57150" contourW="6350" prstMaterial="plastic">
              <a:bevelT w="20320" h="20320" prst="slop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600" b="1" cap="all" dirty="0" smtClean="0">
                <a:ln>
                  <a:solidFill>
                    <a:srgbClr val="5F00EA"/>
                  </a:solidFill>
                </a:ln>
                <a:solidFill>
                  <a:srgbClr val="906EEE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Профессия</a:t>
            </a:r>
            <a:r>
              <a:rPr lang="ru-RU" sz="4400" b="1" cap="all" dirty="0" smtClean="0">
                <a:ln/>
                <a:solidFill>
                  <a:schemeClr val="accent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   </a:t>
            </a:r>
            <a:r>
              <a:rPr lang="ru-RU" sz="4400" b="1" cap="all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ш</a:t>
            </a:r>
            <a:r>
              <a:rPr lang="ru-RU" sz="4400" b="1" cap="all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 а </a:t>
            </a:r>
            <a:r>
              <a:rPr lang="ru-RU" sz="4400" b="1" cap="all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х</a:t>
            </a:r>
            <a:r>
              <a:rPr lang="ru-RU" sz="4400" b="1" cap="all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 т е </a:t>
            </a:r>
            <a:r>
              <a:rPr lang="ru-RU" sz="4400" b="1" cap="all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р</a:t>
            </a:r>
            <a:endParaRPr lang="ru-RU" sz="4400" b="1" cap="all" spc="0" dirty="0">
              <a:ln>
                <a:solidFill>
                  <a:srgbClr val="C00000"/>
                </a:solidFill>
              </a:ln>
              <a:solidFill>
                <a:srgbClr val="FF0000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Arial Black" pitchFamily="34" charset="0"/>
            </a:endParaRPr>
          </a:p>
        </p:txBody>
      </p:sp>
      <p:pic>
        <p:nvPicPr>
          <p:cNvPr id="8" name="Picture 1" descr="C:\Documents and Settings\Кузьмины\Рабочий стол\Новая папка (2)\prof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5429264"/>
            <a:ext cx="812800" cy="8128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6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7" name="Picture 13" descr="D:\Наташа\картинки, рисунки\картинки 2\грамоты, дипломы, гербы, портр презиид\прокопьевск11\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500306"/>
            <a:ext cx="2331000" cy="1260000"/>
          </a:xfrm>
          <a:prstGeom prst="rect">
            <a:avLst/>
          </a:prstGeom>
          <a:noFill/>
          <a:ln w="76200" cmpd="sng">
            <a:gradFill flip="none" rotWithShape="1">
              <a:gsLst>
                <a:gs pos="0">
                  <a:srgbClr val="3399FF"/>
                </a:gs>
                <a:gs pos="16000">
                  <a:srgbClr val="00CCCC"/>
                </a:gs>
                <a:gs pos="47000">
                  <a:srgbClr val="9999FF"/>
                </a:gs>
                <a:gs pos="60001">
                  <a:srgbClr val="2E6792"/>
                </a:gs>
                <a:gs pos="71001">
                  <a:srgbClr val="3333CC"/>
                </a:gs>
                <a:gs pos="81000">
                  <a:srgbClr val="1170FF"/>
                </a:gs>
                <a:gs pos="100000">
                  <a:srgbClr val="006699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</p:pic>
      <p:pic>
        <p:nvPicPr>
          <p:cNvPr id="6156" name="Picture 12" descr="D:\Наташа\картинки, рисунки\картинки 2\грамоты, дипломы, гербы, портр презиид\прокопьевск11\1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2428868"/>
            <a:ext cx="2331000" cy="1260000"/>
          </a:xfrm>
          <a:prstGeom prst="rect">
            <a:avLst/>
          </a:prstGeom>
          <a:noFill/>
          <a:ln w="76200" cmpd="sng">
            <a:gradFill flip="none" rotWithShape="1">
              <a:gsLst>
                <a:gs pos="0">
                  <a:srgbClr val="3399FF"/>
                </a:gs>
                <a:gs pos="16000">
                  <a:srgbClr val="00CCCC"/>
                </a:gs>
                <a:gs pos="47000">
                  <a:srgbClr val="9999FF"/>
                </a:gs>
                <a:gs pos="60001">
                  <a:srgbClr val="2E6792"/>
                </a:gs>
                <a:gs pos="71001">
                  <a:srgbClr val="3333CC"/>
                </a:gs>
                <a:gs pos="81000">
                  <a:srgbClr val="1170FF"/>
                </a:gs>
                <a:gs pos="100000">
                  <a:srgbClr val="006699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</p:pic>
      <p:pic>
        <p:nvPicPr>
          <p:cNvPr id="6155" name="Picture 11" descr="D:\Наташа\картинки, рисунки\картинки 2\грамоты, дипломы, гербы, портр презиид\прокопьевск11\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5214950"/>
            <a:ext cx="2331000" cy="1260000"/>
          </a:xfrm>
          <a:prstGeom prst="rect">
            <a:avLst/>
          </a:prstGeom>
          <a:noFill/>
          <a:ln w="82550">
            <a:gradFill flip="none" rotWithShape="1">
              <a:gsLst>
                <a:gs pos="0">
                  <a:srgbClr val="3399FF"/>
                </a:gs>
                <a:gs pos="16000">
                  <a:srgbClr val="00CCCC"/>
                </a:gs>
                <a:gs pos="47000">
                  <a:srgbClr val="9999FF"/>
                </a:gs>
                <a:gs pos="60001">
                  <a:srgbClr val="2E6792"/>
                </a:gs>
                <a:gs pos="71001">
                  <a:srgbClr val="3333CC"/>
                </a:gs>
                <a:gs pos="81000">
                  <a:srgbClr val="1170FF"/>
                </a:gs>
                <a:gs pos="100000">
                  <a:srgbClr val="006699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</p:pic>
      <p:pic>
        <p:nvPicPr>
          <p:cNvPr id="6158" name="Picture 14" descr="D:\Наташа\картинки, рисунки\картинки 2\грамоты, дипломы, гербы, портр презиид\прокопьевск11\3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00826" y="5214950"/>
            <a:ext cx="2331000" cy="1260000"/>
          </a:xfrm>
          <a:prstGeom prst="rect">
            <a:avLst/>
          </a:prstGeom>
          <a:noFill/>
          <a:ln w="76200" cmpd="sng">
            <a:gradFill>
              <a:gsLst>
                <a:gs pos="0">
                  <a:srgbClr val="3399FF"/>
                </a:gs>
                <a:gs pos="16000">
                  <a:srgbClr val="00CCCC"/>
                </a:gs>
                <a:gs pos="47000">
                  <a:srgbClr val="9999FF"/>
                </a:gs>
                <a:gs pos="60001">
                  <a:srgbClr val="2E6792"/>
                </a:gs>
                <a:gs pos="71001">
                  <a:srgbClr val="3333CC"/>
                </a:gs>
                <a:gs pos="81000">
                  <a:srgbClr val="1170FF"/>
                </a:gs>
                <a:gs pos="100000">
                  <a:srgbClr val="006699"/>
                </a:gs>
              </a:gsLst>
              <a:lin ang="5400000" scaled="0"/>
            </a:gradFill>
          </a:ln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357158" y="285728"/>
            <a:ext cx="828680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Прокопьевск  это крупный                      индустриальный центр. Наряду с угольной промышленностью развивается машиностроительная, лёгкая, пищевая.</a:t>
            </a:r>
            <a:endParaRPr kumimoji="0" lang="ru-RU" sz="2400" b="1" i="0" u="none" strike="noStrike" normalizeH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 flip="none" rotWithShape="1">
                <a:gsLst>
                  <a:gs pos="0">
                    <a:srgbClr val="000082"/>
                  </a:gs>
                  <a:gs pos="13000">
                    <a:srgbClr val="0047FF"/>
                  </a:gs>
                  <a:gs pos="28000">
                    <a:srgbClr val="000082"/>
                  </a:gs>
                  <a:gs pos="42999">
                    <a:srgbClr val="0047FF"/>
                  </a:gs>
                  <a:gs pos="58000">
                    <a:srgbClr val="000082"/>
                  </a:gs>
                  <a:gs pos="72000">
                    <a:srgbClr val="0047FF"/>
                  </a:gs>
                  <a:gs pos="87000">
                    <a:srgbClr val="000082"/>
                  </a:gs>
                  <a:gs pos="100000">
                    <a:srgbClr val="0047FF"/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Bookman Old Style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Город растёт, строится и развивается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gradFill flip="none" rotWithShape="1"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ru-RU" sz="2400" b="0" i="0" u="none" strike="noStrike" cap="none" normalizeH="0" dirty="0" smtClean="0">
              <a:ln>
                <a:noFill/>
              </a:ln>
              <a:gradFill flip="none" rotWithShape="1">
                <a:gsLst>
                  <a:gs pos="0">
                    <a:srgbClr val="000082"/>
                  </a:gs>
                  <a:gs pos="13000">
                    <a:srgbClr val="0047FF"/>
                  </a:gs>
                  <a:gs pos="28000">
                    <a:srgbClr val="000082"/>
                  </a:gs>
                  <a:gs pos="42999">
                    <a:srgbClr val="0047FF"/>
                  </a:gs>
                  <a:gs pos="58000">
                    <a:srgbClr val="000082"/>
                  </a:gs>
                  <a:gs pos="72000">
                    <a:srgbClr val="0047FF"/>
                  </a:gs>
                  <a:gs pos="87000">
                    <a:srgbClr val="000082"/>
                  </a:gs>
                  <a:gs pos="100000">
                    <a:srgbClr val="0047FF"/>
                  </a:gs>
                </a:gsLst>
                <a:path path="circle">
                  <a:fillToRect l="100000" t="100000"/>
                </a:path>
                <a:tileRect r="-100000" b="-100000"/>
              </a:gradFill>
              <a:effectLst/>
              <a:latin typeface="Bookman Old Style" pitchFamily="18" charset="0"/>
            </a:endParaRPr>
          </a:p>
        </p:txBody>
      </p:sp>
      <p:pic>
        <p:nvPicPr>
          <p:cNvPr id="6148" name="Picture 4" descr="C:\Documents and Settings\Кузьмины\Рабочий стол\Новая папка (2)\Наташа\КАРТИНКИ-ПРОФ\8f3d4b9f1da0.png"/>
          <p:cNvPicPr>
            <a:picLocks noChangeAspect="1" noChangeArrowheads="1"/>
          </p:cNvPicPr>
          <p:nvPr/>
        </p:nvPicPr>
        <p:blipFill>
          <a:blip r:embed="rId6"/>
          <a:srcRect l="1721" t="46747" r="66876" b="11421"/>
          <a:stretch>
            <a:fillRect/>
          </a:stretch>
        </p:blipFill>
        <p:spPr bwMode="auto">
          <a:xfrm>
            <a:off x="2928926" y="3500438"/>
            <a:ext cx="3214710" cy="2157819"/>
          </a:xfrm>
          <a:prstGeom prst="rect">
            <a:avLst/>
          </a:prstGeom>
          <a:noFill/>
          <a:ln w="88900" cap="rnd" cmpd="sng">
            <a:gradFill flip="none"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  <a:tileRect r="-100000" b="-100000"/>
            </a:gradFill>
            <a:prstDash val="solid"/>
          </a:ln>
        </p:spPr>
      </p:pic>
      <p:pic>
        <p:nvPicPr>
          <p:cNvPr id="8" name="Picture 18" descr="mw03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5720" y="214290"/>
            <a:ext cx="596904" cy="576000"/>
          </a:xfrm>
          <a:prstGeom prst="rect">
            <a:avLst/>
          </a:prstGeom>
          <a:noFill/>
        </p:spPr>
      </p:pic>
      <p:pic>
        <p:nvPicPr>
          <p:cNvPr id="9" name="Picture 4" descr="AG00038_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072462" y="214290"/>
            <a:ext cx="802566" cy="540000"/>
          </a:xfrm>
          <a:prstGeom prst="rect">
            <a:avLst/>
          </a:prstGeom>
          <a:noFill/>
        </p:spPr>
      </p:pic>
      <p:pic>
        <p:nvPicPr>
          <p:cNvPr id="10" name="Picture 20" descr="05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8143900" y="1571612"/>
            <a:ext cx="810000" cy="540000"/>
          </a:xfrm>
          <a:prstGeom prst="rect">
            <a:avLst/>
          </a:prstGeom>
          <a:noFill/>
        </p:spPr>
      </p:pic>
      <p:pic>
        <p:nvPicPr>
          <p:cNvPr id="2050" name="Picture 2" descr="C:\Documents and Settings\Кузьмины\Рабочий стол\Новая папка (3)\peopls94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flipH="1">
            <a:off x="0" y="1714488"/>
            <a:ext cx="952500" cy="59055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20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20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2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20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Documents and Settings\Кузьмины\Рабочий стол\Новая папка (2)\Наташа\КАРТИНКИ-ПРОФ\stroitel__na_glavnuyu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071546"/>
            <a:ext cx="1716459" cy="1620000"/>
          </a:xfrm>
          <a:prstGeom prst="round2DiagRect">
            <a:avLst/>
          </a:prstGeom>
          <a:noFill/>
          <a:ln w="63500"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571472" y="928670"/>
            <a:ext cx="8215370" cy="4678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1800000"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ln>
                  <a:solidFill>
                    <a:srgbClr val="5826E6"/>
                  </a:solidFill>
                </a:ln>
                <a:latin typeface="Bookman Old Style" pitchFamily="18" charset="0"/>
                <a:cs typeface="Times New Roman" pitchFamily="18" charset="0"/>
              </a:rPr>
              <a:t>Строитель - профессия, которая никогда не выйдет из моды, потому что людям всегда нужно, чтобы кто-то строил и ремонтировал их уютные жилища.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none" strike="noStrike" cap="none" normalizeH="0" baseline="0" dirty="0" smtClean="0">
                <a:ln>
                  <a:solidFill>
                    <a:srgbClr val="5826E6"/>
                  </a:solidFill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                    Красота города, облик его улиц и площадей </a:t>
            </a:r>
            <a:r>
              <a:rPr lang="ru-RU" sz="2000" b="1" dirty="0" smtClean="0">
                <a:ln>
                  <a:solidFill>
                    <a:srgbClr val="5826E6"/>
                  </a:solidFill>
                </a:ln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                           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none" strike="noStrike" cap="none" normalizeH="0" baseline="0" dirty="0" smtClean="0">
                <a:ln>
                  <a:solidFill>
                    <a:srgbClr val="5826E6"/>
                  </a:solidFill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                    зависит также от работы строителей.</a:t>
            </a:r>
          </a:p>
          <a:p>
            <a:pPr algn="just"/>
            <a:endParaRPr lang="ru-RU" sz="2000" b="1" dirty="0" smtClean="0">
              <a:ln>
                <a:solidFill>
                  <a:srgbClr val="5826E6"/>
                </a:solidFill>
              </a:ln>
              <a:latin typeface="Bookman Old Style" pitchFamily="18" charset="0"/>
              <a:ea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n>
                  <a:solidFill>
                    <a:srgbClr val="5826E6"/>
                  </a:solidFill>
                </a:ln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n w="10541" cmpd="sng">
                  <a:solidFill>
                    <a:srgbClr val="38BAF4"/>
                  </a:solidFill>
                  <a:prstDash val="solid"/>
                </a:ln>
                <a:solidFill>
                  <a:srgbClr val="0000FF"/>
                </a:solidFill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ПРОФЕССИИ, СВЯЗАННЫЕ СО СТРОИТЕЛЬСТВОМ: </a:t>
            </a:r>
          </a:p>
          <a:p>
            <a:r>
              <a:rPr lang="ru-RU" sz="2000" b="1" dirty="0" smtClean="0">
                <a:ln>
                  <a:solidFill>
                    <a:srgbClr val="5826E6"/>
                  </a:solidFill>
                </a:ln>
                <a:latin typeface="Bookman Old Style" pitchFamily="18" charset="0"/>
                <a:cs typeface="Times New Roman" pitchFamily="18" charset="0"/>
              </a:rPr>
              <a:t>-инженеры-строители, архитекторы, прорабы, </a:t>
            </a:r>
          </a:p>
          <a:p>
            <a:r>
              <a:rPr lang="ru-RU" sz="2000" b="1" dirty="0" smtClean="0">
                <a:ln>
                  <a:solidFill>
                    <a:srgbClr val="5826E6"/>
                  </a:solidFill>
                </a:ln>
                <a:latin typeface="Bookman Old Style" pitchFamily="18" charset="0"/>
                <a:cs typeface="Times New Roman" pitchFamily="18" charset="0"/>
              </a:rPr>
              <a:t>-рабочие-специалисты: </a:t>
            </a:r>
          </a:p>
          <a:p>
            <a:r>
              <a:rPr lang="ru-RU" sz="2000" b="1" dirty="0" smtClean="0">
                <a:ln>
                  <a:solidFill>
                    <a:srgbClr val="5826E6"/>
                  </a:solidFill>
                </a:ln>
                <a:latin typeface="Bookman Old Style" pitchFamily="18" charset="0"/>
                <a:cs typeface="Times New Roman" pitchFamily="18" charset="0"/>
              </a:rPr>
              <a:t>*столяры                     *плотники</a:t>
            </a:r>
          </a:p>
          <a:p>
            <a:r>
              <a:rPr lang="ru-RU" sz="2000" b="1" dirty="0" smtClean="0">
                <a:ln>
                  <a:solidFill>
                    <a:srgbClr val="5826E6"/>
                  </a:solidFill>
                </a:ln>
                <a:latin typeface="Bookman Old Style" pitchFamily="18" charset="0"/>
                <a:cs typeface="Times New Roman" pitchFamily="18" charset="0"/>
              </a:rPr>
              <a:t>*арматурщики            *плиточники</a:t>
            </a:r>
          </a:p>
          <a:p>
            <a:r>
              <a:rPr lang="ru-RU" sz="2000" b="1" dirty="0" smtClean="0">
                <a:ln>
                  <a:solidFill>
                    <a:srgbClr val="5826E6"/>
                  </a:solidFill>
                </a:ln>
                <a:latin typeface="Bookman Old Style" pitchFamily="18" charset="0"/>
                <a:cs typeface="Times New Roman" pitchFamily="18" charset="0"/>
              </a:rPr>
              <a:t>*отделочники              *каменщики</a:t>
            </a:r>
          </a:p>
          <a:p>
            <a:r>
              <a:rPr lang="ru-RU" sz="2000" b="1" dirty="0" smtClean="0">
                <a:ln>
                  <a:solidFill>
                    <a:srgbClr val="5826E6"/>
                  </a:solidFill>
                </a:ln>
                <a:latin typeface="Bookman Old Style" pitchFamily="18" charset="0"/>
                <a:cs typeface="Times New Roman" pitchFamily="18" charset="0"/>
              </a:rPr>
              <a:t>*бетонщики и д.р.       *кровельщик</a:t>
            </a:r>
            <a:endParaRPr lang="ru-RU" sz="2000" b="1" dirty="0" smtClean="0">
              <a:ln>
                <a:solidFill>
                  <a:srgbClr val="5826E6"/>
                </a:solidFill>
              </a:ln>
              <a:latin typeface="Bookman Old Style" pitchFamily="18" charset="0"/>
              <a:ea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n>
                  <a:solidFill>
                    <a:srgbClr val="5826E6"/>
                  </a:solidFill>
                </a:ln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800" b="0" i="0" u="none" strike="noStrike" cap="none" normalizeH="0" baseline="0" dirty="0" smtClean="0">
              <a:ln>
                <a:solidFill>
                  <a:srgbClr val="5826E6"/>
                </a:solidFill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214290"/>
            <a:ext cx="698024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extrusionH="57150" contourW="6350" prstMaterial="plastic">
              <a:bevelT w="20320" h="20320" prst="slop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600" b="1" cap="all" dirty="0" smtClean="0">
                <a:ln>
                  <a:solidFill>
                    <a:srgbClr val="5F00EA"/>
                  </a:solidFill>
                </a:ln>
                <a:solidFill>
                  <a:srgbClr val="906EEE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Профессия  </a:t>
            </a:r>
            <a:r>
              <a:rPr lang="ru-RU" sz="4400" b="1" cap="all" dirty="0" smtClean="0">
                <a:ln/>
                <a:solidFill>
                  <a:schemeClr val="accent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 </a:t>
            </a:r>
            <a:r>
              <a:rPr lang="ru-RU" sz="4400" b="1" cap="all" spc="10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строитель</a:t>
            </a:r>
            <a:endParaRPr lang="ru-RU" sz="4400" b="1" cap="all" spc="100" dirty="0">
              <a:ln>
                <a:solidFill>
                  <a:srgbClr val="C00000"/>
                </a:solidFill>
              </a:ln>
              <a:solidFill>
                <a:srgbClr val="FF0000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Arial Black" pitchFamily="34" charset="0"/>
            </a:endParaRPr>
          </a:p>
        </p:txBody>
      </p:sp>
      <p:pic>
        <p:nvPicPr>
          <p:cNvPr id="1028" name="Picture 4" descr="C:\Documents and Settings\Кузьмины\Рабочий стол\Новая папка (2)\Наташа\КАРТИНКИ-ПРОФ\news_10988.jpg"/>
          <p:cNvPicPr>
            <a:picLocks noChangeAspect="1" noChangeArrowheads="1"/>
          </p:cNvPicPr>
          <p:nvPr/>
        </p:nvPicPr>
        <p:blipFill>
          <a:blip r:embed="rId4"/>
          <a:srcRect l="11906"/>
          <a:stretch>
            <a:fillRect/>
          </a:stretch>
        </p:blipFill>
        <p:spPr bwMode="auto">
          <a:xfrm>
            <a:off x="6858016" y="4714884"/>
            <a:ext cx="1902823" cy="1620000"/>
          </a:xfrm>
          <a:prstGeom prst="round2DiagRect">
            <a:avLst/>
          </a:prstGeom>
          <a:noFill/>
          <a:ln w="76200"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</p:pic>
      <p:pic>
        <p:nvPicPr>
          <p:cNvPr id="1033" name="Picture 9" descr="C:\Documents and Settings\Кузьмины\Рабочий стол\Новая папка (2)\s0750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147810" flipH="1">
            <a:off x="1785918" y="6000768"/>
            <a:ext cx="468000" cy="468000"/>
          </a:xfrm>
          <a:prstGeom prst="rect">
            <a:avLst/>
          </a:prstGeom>
          <a:noFill/>
        </p:spPr>
      </p:pic>
      <p:pic>
        <p:nvPicPr>
          <p:cNvPr id="1034" name="Picture 10" descr="C:\Documents and Settings\Кузьмины\Рабочий стол\Новая папка (2)\s0722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86050" y="6072206"/>
            <a:ext cx="468000" cy="468000"/>
          </a:xfrm>
          <a:prstGeom prst="rect">
            <a:avLst/>
          </a:prstGeom>
          <a:noFill/>
        </p:spPr>
      </p:pic>
      <p:pic>
        <p:nvPicPr>
          <p:cNvPr id="1035" name="Picture 11" descr="C:\Documents and Settings\Кузьмины\Рабочий стол\Новая папка (2)\s0817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857620" y="6072206"/>
            <a:ext cx="468000" cy="468000"/>
          </a:xfrm>
          <a:prstGeom prst="rect">
            <a:avLst/>
          </a:prstGeom>
          <a:noFill/>
        </p:spPr>
      </p:pic>
      <p:pic>
        <p:nvPicPr>
          <p:cNvPr id="1036" name="Picture 12" descr="C:\Documents and Settings\Кузьмины\Рабочий стол\Новая папка (2)\s0768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929190" y="6000768"/>
            <a:ext cx="468000" cy="468000"/>
          </a:xfrm>
          <a:prstGeom prst="rect">
            <a:avLst/>
          </a:prstGeom>
          <a:noFill/>
        </p:spPr>
      </p:pic>
      <p:pic>
        <p:nvPicPr>
          <p:cNvPr id="1037" name="Picture 13" descr="C:\Documents and Settings\Кузьмины\Рабочий стол\Новая папка (2)\s11638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1200000">
            <a:off x="857224" y="5929330"/>
            <a:ext cx="111272" cy="576000"/>
          </a:xfrm>
          <a:prstGeom prst="rect">
            <a:avLst/>
          </a:prstGeom>
          <a:noFill/>
        </p:spPr>
      </p:pic>
      <p:pic>
        <p:nvPicPr>
          <p:cNvPr id="1038" name="Picture 14" descr="C:\Documents and Settings\Кузьмины\Рабочий стол\Новая папка (2)\s9486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857884" y="5857892"/>
            <a:ext cx="785818" cy="785818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1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"/>
                            </p:stCondLst>
                            <p:childTnLst>
                              <p:par>
                                <p:cTn id="72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4" dur="20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/>
      <p:bldP spid="3" grpId="5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" name="Picture 20" descr="C:\Documents and Settings\Кузьмины\Рабочий стол\Новая папка (2)\Наташа\КАРТИНКИ-ПРОФ\70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3786190"/>
            <a:ext cx="1851430" cy="1440000"/>
          </a:xfrm>
          <a:prstGeom prst="rect">
            <a:avLst/>
          </a:prstGeom>
          <a:noFill/>
          <a:ln w="50800">
            <a:gradFill flip="none" rotWithShape="1">
              <a:gsLst>
                <a:gs pos="0">
                  <a:srgbClr val="3399FF"/>
                </a:gs>
                <a:gs pos="16000">
                  <a:srgbClr val="00CCCC"/>
                </a:gs>
                <a:gs pos="47000">
                  <a:srgbClr val="9999FF"/>
                </a:gs>
                <a:gs pos="60001">
                  <a:srgbClr val="2E6792"/>
                </a:gs>
                <a:gs pos="71001">
                  <a:srgbClr val="3333CC"/>
                </a:gs>
                <a:gs pos="81000">
                  <a:srgbClr val="1170FF"/>
                </a:gs>
                <a:gs pos="100000">
                  <a:srgbClr val="006699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</p:pic>
      <p:pic>
        <p:nvPicPr>
          <p:cNvPr id="2070" name="Picture 22" descr="C:\Documents and Settings\Кузьмины\Рабочий стол\Новая папка (2)\Наташа\КАРТИНКИ-ПРОФ\max_soz03.jpg"/>
          <p:cNvPicPr>
            <a:picLocks noChangeAspect="1" noChangeArrowheads="1"/>
          </p:cNvPicPr>
          <p:nvPr/>
        </p:nvPicPr>
        <p:blipFill>
          <a:blip r:embed="rId3" cstate="print"/>
          <a:srcRect b="13390"/>
          <a:stretch>
            <a:fillRect/>
          </a:stretch>
        </p:blipFill>
        <p:spPr bwMode="auto">
          <a:xfrm>
            <a:off x="2857488" y="2214554"/>
            <a:ext cx="1142283" cy="1476000"/>
          </a:xfrm>
          <a:prstGeom prst="rect">
            <a:avLst/>
          </a:prstGeom>
          <a:noFill/>
          <a:ln w="50800">
            <a:gradFill flip="none" rotWithShape="1">
              <a:gsLst>
                <a:gs pos="0">
                  <a:srgbClr val="3399FF"/>
                </a:gs>
                <a:gs pos="16000">
                  <a:srgbClr val="00CCCC"/>
                </a:gs>
                <a:gs pos="47000">
                  <a:srgbClr val="9999FF"/>
                </a:gs>
                <a:gs pos="60001">
                  <a:srgbClr val="2E6792"/>
                </a:gs>
                <a:gs pos="71001">
                  <a:srgbClr val="3333CC"/>
                </a:gs>
                <a:gs pos="81000">
                  <a:srgbClr val="1170FF"/>
                </a:gs>
                <a:gs pos="100000">
                  <a:srgbClr val="006699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</p:pic>
      <p:pic>
        <p:nvPicPr>
          <p:cNvPr id="37" name="Picture 3" descr="H:\Новая папка (2)\маляр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2214554"/>
            <a:ext cx="1266999" cy="1547438"/>
          </a:xfrm>
          <a:prstGeom prst="rect">
            <a:avLst/>
          </a:prstGeom>
          <a:noFill/>
          <a:ln w="50800">
            <a:solidFill>
              <a:srgbClr val="5826E6"/>
            </a:solidFill>
            <a:miter lim="800000"/>
            <a:headEnd/>
            <a:tailEnd/>
          </a:ln>
        </p:spPr>
      </p:pic>
      <p:pic>
        <p:nvPicPr>
          <p:cNvPr id="2062" name="Picture 14" descr="D:\Наташа\картинки, рисунки\картинки 2\грамоты, дипломы, гербы, портр презиид\прокопьевск11\Blagoustroystvo_Kuzbassa_sq250.jpg"/>
          <p:cNvPicPr>
            <a:picLocks noChangeAspect="1" noChangeArrowheads="1"/>
          </p:cNvPicPr>
          <p:nvPr/>
        </p:nvPicPr>
        <p:blipFill>
          <a:blip r:embed="rId5"/>
          <a:srcRect b="20624"/>
          <a:stretch>
            <a:fillRect/>
          </a:stretch>
        </p:blipFill>
        <p:spPr bwMode="auto">
          <a:xfrm>
            <a:off x="6786578" y="3000372"/>
            <a:ext cx="2122184" cy="126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5400">
            <a:gradFill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5400000" scaled="0"/>
            </a:gra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2" name="Picture 4" descr="C:\Documents and Settings\Кузьмины\Рабочий стол\Новая папка (2)\Наташа\прокопьевск\4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1151509">
            <a:off x="6072198" y="5357826"/>
            <a:ext cx="2331000" cy="126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5400">
            <a:gradFill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5400000" scaled="0"/>
            </a:gra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6" name="Picture 8" descr="D:\Наташа\картинки, рисунки\картинки 2\грамоты, дипломы, гербы, портр презиид\прокопьевск11\36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415370">
            <a:off x="1000100" y="5357826"/>
            <a:ext cx="2331000" cy="126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5400">
            <a:gradFill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5400000" scaled="0"/>
            </a:gra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63" name="Picture 15" descr="D:\Наташа\картинки, рисунки\картинки 2\грамоты, дипломы, гербы, портр презиид\прокопьевск11\gorod_5.jpg"/>
          <p:cNvPicPr>
            <a:picLocks noChangeAspect="1" noChangeArrowheads="1"/>
          </p:cNvPicPr>
          <p:nvPr/>
        </p:nvPicPr>
        <p:blipFill>
          <a:blip r:embed="rId8"/>
          <a:srcRect b="20624"/>
          <a:stretch>
            <a:fillRect/>
          </a:stretch>
        </p:blipFill>
        <p:spPr bwMode="auto">
          <a:xfrm rot="20866664">
            <a:off x="357158" y="714356"/>
            <a:ext cx="2308439" cy="1224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5400">
            <a:gradFill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5400000" scaled="0"/>
            </a:gra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7" name="Picture 9" descr="D:\Наташа\картинки, рисунки\картинки 2\грамоты, дипломы, гербы, портр презиид\прокопьевск11\43.jpg"/>
          <p:cNvPicPr preferRelativeResize="0">
            <a:picLocks noChangeArrowheads="1"/>
          </p:cNvPicPr>
          <p:nvPr/>
        </p:nvPicPr>
        <p:blipFill>
          <a:blip r:embed="rId9"/>
          <a:srcRect r="23722"/>
          <a:stretch>
            <a:fillRect/>
          </a:stretch>
        </p:blipFill>
        <p:spPr bwMode="auto">
          <a:xfrm>
            <a:off x="285720" y="3000372"/>
            <a:ext cx="2304000" cy="126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5400">
            <a:gradFill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5400000" scaled="0"/>
            </a:gra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0" name="Picture 2" descr="C:\Documents and Settings\Кузьмины\Рабочий стол\Новая папка (2)\Наташа\прокопьевск\2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663500">
            <a:off x="6572264" y="714356"/>
            <a:ext cx="2331000" cy="126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5400">
            <a:gradFill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5400000" scaled="0"/>
            </a:gra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72" name="Picture 24" descr="C:\Documents and Settings\Кузьмины\Рабочий стол\Новая папка (2)\Наташа\КАРТИНКИ-ПРОФ\s_433.jpg"/>
          <p:cNvPicPr>
            <a:picLocks noChangeAspect="1" noChangeArrowheads="1"/>
          </p:cNvPicPr>
          <p:nvPr/>
        </p:nvPicPr>
        <p:blipFill>
          <a:blip r:embed="rId11" cstate="print"/>
          <a:srcRect r="11254" b="5741"/>
          <a:stretch>
            <a:fillRect/>
          </a:stretch>
        </p:blipFill>
        <p:spPr bwMode="auto">
          <a:xfrm>
            <a:off x="2857488" y="3786190"/>
            <a:ext cx="1714512" cy="1416336"/>
          </a:xfrm>
          <a:prstGeom prst="rect">
            <a:avLst/>
          </a:prstGeom>
          <a:noFill/>
          <a:ln w="50800">
            <a:gradFill flip="none" rotWithShape="1">
              <a:gsLst>
                <a:gs pos="0">
                  <a:srgbClr val="3399FF"/>
                </a:gs>
                <a:gs pos="16000">
                  <a:srgbClr val="00CCCC"/>
                </a:gs>
                <a:gs pos="47000">
                  <a:srgbClr val="9999FF"/>
                </a:gs>
                <a:gs pos="60001">
                  <a:srgbClr val="2E6792"/>
                </a:gs>
                <a:gs pos="71001">
                  <a:srgbClr val="3333CC"/>
                </a:gs>
                <a:gs pos="81000">
                  <a:srgbClr val="1170FF"/>
                </a:gs>
                <a:gs pos="100000">
                  <a:srgbClr val="006699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</p:pic>
      <p:pic>
        <p:nvPicPr>
          <p:cNvPr id="2060" name="Picture 12" descr="D:\Наташа\картинки, рисунки\картинки 2\грамоты, дипломы, гербы, портр презиид\прокопьевск11\2555.jpeg"/>
          <p:cNvPicPr>
            <a:picLocks noChangeAspect="1" noChangeArrowheads="1"/>
          </p:cNvPicPr>
          <p:nvPr/>
        </p:nvPicPr>
        <p:blipFill>
          <a:blip r:embed="rId12"/>
          <a:stretch>
            <a:fillRect/>
          </a:stretch>
        </p:blipFill>
        <p:spPr bwMode="auto">
          <a:xfrm>
            <a:off x="4000496" y="2214554"/>
            <a:ext cx="1428760" cy="1896584"/>
          </a:xfrm>
          <a:prstGeom prst="rect">
            <a:avLst/>
          </a:prstGeom>
          <a:ln w="50800"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8" name="TextBox 37"/>
          <p:cNvSpPr txBox="1"/>
          <p:nvPr/>
        </p:nvSpPr>
        <p:spPr>
          <a:xfrm>
            <a:off x="2857488" y="428604"/>
            <a:ext cx="35004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Каждый город, каждый дом</a:t>
            </a:r>
          </a:p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Создан радостным трудом.</a:t>
            </a:r>
          </a:p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Без работы, без труда</a:t>
            </a:r>
          </a:p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Не построить города.</a:t>
            </a:r>
            <a:endParaRPr lang="ru-RU" sz="24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43" name="Стрелка углом 42"/>
          <p:cNvSpPr/>
          <p:nvPr/>
        </p:nvSpPr>
        <p:spPr>
          <a:xfrm rot="5400000" flipH="1" flipV="1">
            <a:off x="2214548" y="2143115"/>
            <a:ext cx="357190" cy="357191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43750"/>
            </a:avLst>
          </a:prstGeom>
          <a:solidFill>
            <a:srgbClr val="38BA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5" name="Стрелка углом 44"/>
          <p:cNvSpPr/>
          <p:nvPr/>
        </p:nvSpPr>
        <p:spPr>
          <a:xfrm rot="5400000">
            <a:off x="6715140" y="2571744"/>
            <a:ext cx="357190" cy="357191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43750"/>
            </a:avLst>
          </a:prstGeom>
          <a:solidFill>
            <a:srgbClr val="38BA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6" name="Стрелка углом 45"/>
          <p:cNvSpPr/>
          <p:nvPr/>
        </p:nvSpPr>
        <p:spPr>
          <a:xfrm rot="16200000" flipV="1">
            <a:off x="6715140" y="2214553"/>
            <a:ext cx="357190" cy="357191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43750"/>
            </a:avLst>
          </a:prstGeom>
          <a:solidFill>
            <a:srgbClr val="38BA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7" name="Стрелка углом 46"/>
          <p:cNvSpPr/>
          <p:nvPr/>
        </p:nvSpPr>
        <p:spPr>
          <a:xfrm rot="16200000" flipH="1">
            <a:off x="2214547" y="2500306"/>
            <a:ext cx="357190" cy="357191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43750"/>
            </a:avLst>
          </a:prstGeom>
          <a:solidFill>
            <a:srgbClr val="38BA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8" name="Стрелка углом 47"/>
          <p:cNvSpPr/>
          <p:nvPr/>
        </p:nvSpPr>
        <p:spPr>
          <a:xfrm rot="5400000" flipH="1" flipV="1">
            <a:off x="2214547" y="4357693"/>
            <a:ext cx="357190" cy="357191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43750"/>
            </a:avLst>
          </a:prstGeom>
          <a:solidFill>
            <a:srgbClr val="38BA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9" name="Стрелка углом 48"/>
          <p:cNvSpPr/>
          <p:nvPr/>
        </p:nvSpPr>
        <p:spPr>
          <a:xfrm rot="16200000" flipH="1">
            <a:off x="2214547" y="4714884"/>
            <a:ext cx="357190" cy="357191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43750"/>
            </a:avLst>
          </a:prstGeom>
          <a:solidFill>
            <a:srgbClr val="38BA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0" name="Стрелка углом 49"/>
          <p:cNvSpPr/>
          <p:nvPr/>
        </p:nvSpPr>
        <p:spPr>
          <a:xfrm rot="16200000" flipV="1">
            <a:off x="6786578" y="4357693"/>
            <a:ext cx="357190" cy="357191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43750"/>
            </a:avLst>
          </a:prstGeom>
          <a:solidFill>
            <a:srgbClr val="38BA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1" name="Стрелка углом 50"/>
          <p:cNvSpPr/>
          <p:nvPr/>
        </p:nvSpPr>
        <p:spPr>
          <a:xfrm rot="5400000">
            <a:off x="6786578" y="4714884"/>
            <a:ext cx="357190" cy="357191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43750"/>
            </a:avLst>
          </a:prstGeom>
          <a:solidFill>
            <a:srgbClr val="38BA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2" name="Стрелка углом 51"/>
          <p:cNvSpPr/>
          <p:nvPr/>
        </p:nvSpPr>
        <p:spPr>
          <a:xfrm rot="10800000">
            <a:off x="4357686" y="5572140"/>
            <a:ext cx="357190" cy="357191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43750"/>
            </a:avLst>
          </a:prstGeom>
          <a:solidFill>
            <a:srgbClr val="38BA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3" name="Стрелка углом 52"/>
          <p:cNvSpPr/>
          <p:nvPr/>
        </p:nvSpPr>
        <p:spPr>
          <a:xfrm rot="10800000" flipH="1">
            <a:off x="4714876" y="5572140"/>
            <a:ext cx="357190" cy="357191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43750"/>
            </a:avLst>
          </a:prstGeom>
          <a:solidFill>
            <a:srgbClr val="38BA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4" name="Picture 7" descr="C:\Documents and Settings\Кузьмины\Рабочий стол\Новая папка (2)\Наташа\КЛИПАРТЫ - АНИМЕ\BD01398.WMF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 flipH="1">
            <a:off x="8572528" y="6215082"/>
            <a:ext cx="500066" cy="538876"/>
          </a:xfrm>
          <a:prstGeom prst="rect">
            <a:avLst/>
          </a:prstGeom>
          <a:noFill/>
        </p:spPr>
      </p:pic>
      <p:pic>
        <p:nvPicPr>
          <p:cNvPr id="55" name="Picture 7" descr="C:\Documents and Settings\Кузьмины\Рабочий стол\Новая папка (2)\Наташа\КЛИПАРТЫ - АНИМЕ\BD01398.WMF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 flipV="1">
            <a:off x="142844" y="142852"/>
            <a:ext cx="480002" cy="500066"/>
          </a:xfrm>
          <a:prstGeom prst="rect">
            <a:avLst/>
          </a:prstGeom>
          <a:noFill/>
        </p:spPr>
      </p:pic>
      <p:pic>
        <p:nvPicPr>
          <p:cNvPr id="26" name="Picture 7" descr="C:\Documents and Settings\Кузьмины\Рабочий стол\Новая папка (2)\Наташа\КЛИПАРТЫ - АНИМЕ\BD01398.WMF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 flipH="1" flipV="1">
            <a:off x="8501090" y="142852"/>
            <a:ext cx="500066" cy="538876"/>
          </a:xfrm>
          <a:prstGeom prst="rect">
            <a:avLst/>
          </a:prstGeom>
          <a:noFill/>
        </p:spPr>
      </p:pic>
      <p:pic>
        <p:nvPicPr>
          <p:cNvPr id="27" name="Picture 7" descr="C:\Documents and Settings\Кузьмины\Рабочий стол\Новая папка (2)\Наташа\КЛИПАРТЫ - АНИМЕ\BD01398.WMF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42844" y="6215082"/>
            <a:ext cx="500066" cy="538876"/>
          </a:xfrm>
          <a:prstGeom prst="rect">
            <a:avLst/>
          </a:prstGeom>
          <a:noFill/>
        </p:spPr>
      </p:pic>
      <p:pic>
        <p:nvPicPr>
          <p:cNvPr id="28" name="Picture 33" descr="C:\Documents and Settings\Кузьмины\Рабочий стол\Новая папка (2)\Наташа\КЛИПАРТЫ - АНИМЕ\картинки, человечки\943.gif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7643834" y="2285992"/>
            <a:ext cx="414375" cy="468000"/>
          </a:xfrm>
          <a:prstGeom prst="rect">
            <a:avLst/>
          </a:prstGeom>
          <a:noFill/>
        </p:spPr>
      </p:pic>
      <p:pic>
        <p:nvPicPr>
          <p:cNvPr id="29" name="Picture 19" descr="C:\Documents and Settings\Кузьмины\Рабочий стол\Новая папка (2)\Наташа\КАРТИНКИ-ПРОФ\8f3d4b9f1da0.png"/>
          <p:cNvPicPr>
            <a:picLocks noChangeAspect="1" noChangeArrowheads="1"/>
          </p:cNvPicPr>
          <p:nvPr/>
        </p:nvPicPr>
        <p:blipFill>
          <a:blip r:embed="rId15" cstate="print"/>
          <a:srcRect l="31641" t="4651" r="42578" b="48837"/>
          <a:stretch>
            <a:fillRect/>
          </a:stretch>
        </p:blipFill>
        <p:spPr bwMode="auto">
          <a:xfrm>
            <a:off x="7715272" y="4500570"/>
            <a:ext cx="593993" cy="540000"/>
          </a:xfrm>
          <a:prstGeom prst="rect">
            <a:avLst/>
          </a:prstGeom>
          <a:noFill/>
        </p:spPr>
      </p:pic>
      <p:pic>
        <p:nvPicPr>
          <p:cNvPr id="30" name="Picture 36" descr="D:\Наташа\картинки, рисунки\КАРТИНКИ\Cliparts\Person\Men\BUSINESS\NP24.WMF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1285852" y="2214554"/>
            <a:ext cx="469938" cy="540000"/>
          </a:xfrm>
          <a:prstGeom prst="rect">
            <a:avLst/>
          </a:prstGeom>
          <a:noFill/>
        </p:spPr>
      </p:pic>
      <p:pic>
        <p:nvPicPr>
          <p:cNvPr id="31" name="Picture 35" descr="D:\Наташа\картинки, рисунки\КАРТИНКИ\Cliparts\Person\Men\BUSINESS\NP18.WMF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 flipH="1">
            <a:off x="1214414" y="4429132"/>
            <a:ext cx="406581" cy="612000"/>
          </a:xfrm>
          <a:prstGeom prst="rect">
            <a:avLst/>
          </a:prstGeom>
          <a:noFill/>
        </p:spPr>
      </p:pic>
      <p:pic>
        <p:nvPicPr>
          <p:cNvPr id="32" name="Picture 34" descr="D:\Наташа\картинки, рисунки\КАРТИНКИ\Cliparts\Person\Men\BUSINESS\NP04.WMF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4357686" y="6143644"/>
            <a:ext cx="709238" cy="540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1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0" y="214290"/>
            <a:ext cx="712451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extrusionH="57150" contourW="6350" prstMaterial="plastic">
              <a:bevelT w="20320" h="20320" prst="slop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600" b="1" cap="all" dirty="0" smtClean="0">
                <a:ln>
                  <a:solidFill>
                    <a:srgbClr val="5F00EA"/>
                  </a:solidFill>
                </a:ln>
                <a:solidFill>
                  <a:srgbClr val="906EEE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Профессия  </a:t>
            </a:r>
            <a:r>
              <a:rPr lang="ru-RU" sz="4400" b="1" cap="all" dirty="0" smtClean="0">
                <a:ln/>
                <a:solidFill>
                  <a:schemeClr val="accent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 </a:t>
            </a:r>
            <a:r>
              <a:rPr lang="ru-RU" sz="4400" b="1" cap="all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с л е с а </a:t>
            </a:r>
            <a:r>
              <a:rPr lang="ru-RU" sz="4400" b="1" cap="all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р</a:t>
            </a:r>
            <a:r>
              <a:rPr lang="ru-RU" sz="4400" b="1" cap="all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 </a:t>
            </a:r>
            <a:r>
              <a:rPr lang="ru-RU" sz="4400" b="1" cap="all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ь</a:t>
            </a:r>
            <a:endParaRPr lang="ru-RU" sz="4400" b="1" cap="all" spc="0" dirty="0">
              <a:ln>
                <a:solidFill>
                  <a:srgbClr val="C00000"/>
                </a:solidFill>
              </a:ln>
              <a:solidFill>
                <a:srgbClr val="FF0000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4348" y="1000108"/>
            <a:ext cx="8001056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16000" algn="just"/>
            <a:r>
              <a:rPr lang="ru-RU" sz="2000" b="1" dirty="0" smtClean="0">
                <a:latin typeface="Bookman Old Style" pitchFamily="18" charset="0"/>
              </a:rPr>
              <a:t>Сегодня нет ни одного предприятия, более того, ни одного здания, которое могло бы нормально функционировать без помощи слесаря. Слесаря занимаются сборкой и эксплуатацией и ремонтом различных видов техники.</a:t>
            </a:r>
          </a:p>
          <a:p>
            <a:pPr algn="ctr"/>
            <a:endParaRPr lang="ru-RU" sz="2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Bookman Old Style" pitchFamily="18" charset="0"/>
            </a:endParaRPr>
          </a:p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man Old Style" pitchFamily="18" charset="0"/>
              </a:rPr>
              <a:t>В зависимости от вида слесарных работ и профиля самого предприятия, существуют различные специальности,  например: </a:t>
            </a:r>
          </a:p>
          <a:p>
            <a:pPr marL="360000"/>
            <a:r>
              <a:rPr lang="ru-RU" sz="2000" b="1" dirty="0" smtClean="0">
                <a:latin typeface="Bookman Old Style" pitchFamily="18" charset="0"/>
              </a:rPr>
              <a:t>*слесарь-лекальщик        *слесарь </a:t>
            </a:r>
            <a:r>
              <a:rPr lang="ru-RU" sz="2000" b="1" dirty="0" err="1" smtClean="0">
                <a:latin typeface="Bookman Old Style" pitchFamily="18" charset="0"/>
              </a:rPr>
              <a:t>КИПиА</a:t>
            </a:r>
            <a:r>
              <a:rPr lang="ru-RU" sz="2000" b="1" dirty="0" smtClean="0">
                <a:latin typeface="Bookman Old Style" pitchFamily="18" charset="0"/>
              </a:rPr>
              <a:t>,                          *слесарь-сантехник        *слесарь-ремонтник </a:t>
            </a:r>
          </a:p>
          <a:p>
            <a:pPr marL="360000"/>
            <a:r>
              <a:rPr lang="ru-RU" sz="2000" b="1" dirty="0" smtClean="0">
                <a:latin typeface="Bookman Old Style" pitchFamily="18" charset="0"/>
              </a:rPr>
              <a:t>*слесарь-электрик                      </a:t>
            </a:r>
          </a:p>
          <a:p>
            <a:pPr marL="360000"/>
            <a:r>
              <a:rPr lang="ru-RU" sz="2000" b="1" dirty="0" smtClean="0">
                <a:latin typeface="Bookman Old Style" pitchFamily="18" charset="0"/>
              </a:rPr>
              <a:t>*слесарь-инструментальщик</a:t>
            </a:r>
          </a:p>
          <a:p>
            <a:pPr marL="360000"/>
            <a:r>
              <a:rPr lang="ru-RU" sz="2000" b="1" dirty="0" smtClean="0">
                <a:latin typeface="Bookman Old Style" pitchFamily="18" charset="0"/>
              </a:rPr>
              <a:t>*слесарь механосборочных работ </a:t>
            </a:r>
          </a:p>
          <a:p>
            <a:pPr marL="360000"/>
            <a:r>
              <a:rPr lang="ru-RU" sz="2000" b="1" dirty="0" smtClean="0">
                <a:latin typeface="Bookman Old Style" pitchFamily="18" charset="0"/>
              </a:rPr>
              <a:t>*слесарь по ремонту технологического </a:t>
            </a:r>
          </a:p>
          <a:p>
            <a:pPr marL="360000"/>
            <a:r>
              <a:rPr lang="ru-RU" sz="2000" b="1" dirty="0" smtClean="0">
                <a:latin typeface="Bookman Old Style" pitchFamily="18" charset="0"/>
              </a:rPr>
              <a:t>  оборудования и другие.</a:t>
            </a:r>
            <a:endParaRPr lang="ru-RU" sz="2000" dirty="0" smtClean="0"/>
          </a:p>
        </p:txBody>
      </p:sp>
      <p:pic>
        <p:nvPicPr>
          <p:cNvPr id="7" name="Picture 4" descr="C:\Documents and Settings\Кузьмины\Рабочий стол\Новая папка (2)\Наташа\КАРТИНКИ-ПРОФ\17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72396" y="4929198"/>
            <a:ext cx="1216092" cy="1584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63500" cap="sq">
            <a:gradFill flip="none" rotWithShape="1">
              <a:gsLst>
                <a:gs pos="0">
                  <a:srgbClr val="3399FF"/>
                </a:gs>
                <a:gs pos="16000">
                  <a:srgbClr val="00CCCC"/>
                </a:gs>
                <a:gs pos="47000">
                  <a:srgbClr val="9999FF"/>
                </a:gs>
                <a:gs pos="60001">
                  <a:srgbClr val="2E6792"/>
                </a:gs>
                <a:gs pos="71001">
                  <a:srgbClr val="3333CC"/>
                </a:gs>
                <a:gs pos="81000">
                  <a:srgbClr val="1170FF"/>
                </a:gs>
                <a:gs pos="100000">
                  <a:srgbClr val="006699"/>
                </a:gs>
              </a:gsLst>
              <a:lin ang="5400000" scaled="0"/>
              <a:tileRect r="-100000" b="-100000"/>
            </a:gra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285720" y="1000108"/>
            <a:ext cx="1357322" cy="1800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63500" cap="sq">
            <a:gradFill flip="none" rotWithShape="1">
              <a:gsLst>
                <a:gs pos="0">
                  <a:srgbClr val="3399FF"/>
                </a:gs>
                <a:gs pos="16000">
                  <a:srgbClr val="00CCCC"/>
                </a:gs>
                <a:gs pos="47000">
                  <a:srgbClr val="9999FF"/>
                </a:gs>
                <a:gs pos="60001">
                  <a:srgbClr val="2E6792"/>
                </a:gs>
                <a:gs pos="71001">
                  <a:srgbClr val="3333CC"/>
                </a:gs>
                <a:gs pos="81000">
                  <a:srgbClr val="1170FF"/>
                </a:gs>
                <a:gs pos="100000">
                  <a:srgbClr val="006699"/>
                </a:gs>
              </a:gsLst>
              <a:path path="circle">
                <a:fillToRect l="100000" t="100000"/>
              </a:path>
              <a:tileRect r="-100000" b="-100000"/>
            </a:gra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4" name="Picture 2" descr="C:\Documents and Settings\Кузьмины\Рабочий стол\Новая папка (2)\Наташа\КЛИПАРТЫ - АНИМЕ\клипарты разные\zvezd21.png"/>
          <p:cNvPicPr>
            <a:picLocks noChangeAspect="1" noChangeArrowheads="1"/>
          </p:cNvPicPr>
          <p:nvPr/>
        </p:nvPicPr>
        <p:blipFill>
          <a:blip r:embed="rId4" cstate="print"/>
          <a:srcRect l="18750" t="22048"/>
          <a:stretch>
            <a:fillRect/>
          </a:stretch>
        </p:blipFill>
        <p:spPr bwMode="auto">
          <a:xfrm rot="16200000">
            <a:off x="-981039" y="4267131"/>
            <a:ext cx="2786083" cy="252564"/>
          </a:xfrm>
          <a:prstGeom prst="rect">
            <a:avLst/>
          </a:prstGeom>
          <a:noFill/>
        </p:spPr>
      </p:pic>
      <p:pic>
        <p:nvPicPr>
          <p:cNvPr id="8" name="Picture 2" descr="C:\Documents and Settings\Кузьмины\Рабочий стол\Новая папка (2)\Наташа\КЛИПАРТЫ - АНИМЕ\клипарты разные\zvezd2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6200000">
            <a:off x="7019825" y="2338497"/>
            <a:ext cx="3572282" cy="324000"/>
          </a:xfrm>
          <a:prstGeom prst="rect">
            <a:avLst/>
          </a:prstGeom>
          <a:noFill/>
        </p:spPr>
      </p:pic>
      <p:pic>
        <p:nvPicPr>
          <p:cNvPr id="1027" name="Picture 3" descr="C:\Documents and Settings\Кузьмины\Рабочий стол\Новая папка (3)\qesg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6191250"/>
            <a:ext cx="885825" cy="666750"/>
          </a:xfrm>
          <a:prstGeom prst="rect">
            <a:avLst/>
          </a:prstGeom>
          <a:noFill/>
        </p:spPr>
      </p:pic>
      <p:pic>
        <p:nvPicPr>
          <p:cNvPr id="1028" name="Picture 4" descr="D:\Наташа\картинки, рисунки\картинки 2\картинки просто\клипарты 22.02\2f28eff6d12f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358214" y="214290"/>
            <a:ext cx="423348" cy="360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05EDD7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2571736" y="428604"/>
            <a:ext cx="3929090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spc="300" dirty="0" smtClean="0">
                <a:ln w="1143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 Black" pitchFamily="34" charset="0"/>
              </a:rPr>
              <a:t> </a:t>
            </a:r>
            <a:r>
              <a:rPr lang="ru-RU" sz="3600" b="1" dirty="0" smtClean="0">
                <a:ln w="31550" cmpd="sng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Monotype Corsiva" pitchFamily="66" charset="0"/>
              </a:rPr>
              <a:t>С Л Е С А Р Ь</a:t>
            </a:r>
            <a:endParaRPr lang="ru-RU" sz="3600" b="1" spc="300" dirty="0" smtClean="0">
              <a:ln w="31550" cmpd="sng">
                <a:solidFill>
                  <a:srgbClr val="FF0000"/>
                </a:solidFill>
                <a:prstDash val="solid"/>
              </a:ln>
              <a:solidFill>
                <a:srgbClr val="C0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Monotype Corsiva" pitchFamily="66" charset="0"/>
            </a:endParaRPr>
          </a:p>
          <a:p>
            <a:pPr algn="ctr"/>
            <a:endParaRPr lang="ru-RU" sz="2800" b="1" dirty="0" smtClean="0">
              <a:latin typeface="Arial Black" pitchFamily="34" charset="0"/>
            </a:endParaRPr>
          </a:p>
          <a:p>
            <a:pPr algn="ctr"/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Мне нужны такие вещи:</a:t>
            </a:r>
          </a:p>
          <a:p>
            <a:pPr algn="ctr"/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Молоток,</a:t>
            </a:r>
          </a:p>
          <a:p>
            <a:pPr algn="ctr"/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Тиски</a:t>
            </a:r>
          </a:p>
          <a:p>
            <a:pPr algn="ctr"/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И клещи,</a:t>
            </a:r>
          </a:p>
          <a:p>
            <a:pPr algn="ctr"/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Ключ,</a:t>
            </a:r>
          </a:p>
          <a:p>
            <a:pPr algn="ctr"/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Напильник</a:t>
            </a:r>
          </a:p>
          <a:p>
            <a:pPr algn="ctr"/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И ножовка,</a:t>
            </a:r>
          </a:p>
          <a:p>
            <a:pPr algn="ctr"/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А всего нужней —</a:t>
            </a:r>
          </a:p>
          <a:p>
            <a:pPr algn="ctr"/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Сноровка!</a:t>
            </a:r>
            <a:endParaRPr lang="ru-RU" sz="28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2050" name="Picture 2" descr="C:\Documents and Settings\Кузьмины\Рабочий стол\Новая папка (2)\Наташа\КАРТИНКИ-ПРОФ\0_5a39_d623914c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455158"/>
            <a:ext cx="2160002" cy="1620000"/>
          </a:xfrm>
          <a:prstGeom prst="rect">
            <a:avLst/>
          </a:prstGeom>
          <a:noFill/>
          <a:ln w="44450">
            <a:gradFill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lin ang="5400000" scaled="0"/>
            </a:gradFill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</p:spPr>
      </p:pic>
      <p:pic>
        <p:nvPicPr>
          <p:cNvPr id="2052" name="Picture 4" descr="C:\Documents and Settings\Кузьмины\Рабочий стол\Новая папка (2)\Наташа\КАРТИНКИ-ПРОФ\17.jpeg"/>
          <p:cNvPicPr>
            <a:picLocks noChangeAspect="1" noChangeArrowheads="1"/>
          </p:cNvPicPr>
          <p:nvPr/>
        </p:nvPicPr>
        <p:blipFill>
          <a:blip r:embed="rId3"/>
          <a:srcRect t="9587" b="26496"/>
          <a:stretch>
            <a:fillRect/>
          </a:stretch>
        </p:blipFill>
        <p:spPr bwMode="auto">
          <a:xfrm>
            <a:off x="357158" y="4429132"/>
            <a:ext cx="2287662" cy="1904557"/>
          </a:xfrm>
          <a:prstGeom prst="rect">
            <a:avLst/>
          </a:prstGeom>
          <a:noFill/>
          <a:ln w="44450">
            <a:gradFill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lin ang="5400000" scaled="0"/>
            </a:gra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2053" name="Picture 5" descr="C:\Documents and Settings\Кузьмины\Рабочий стол\Новая папка (2)\Наташа\КАРТИНКИ-ПРОФ\1212091410_fan202289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7950" y="2571744"/>
            <a:ext cx="2412000" cy="1606392"/>
          </a:xfrm>
          <a:prstGeom prst="rect">
            <a:avLst/>
          </a:prstGeom>
          <a:noFill/>
          <a:ln w="44450">
            <a:gradFill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lin ang="5400000" scaled="0"/>
            </a:gra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5" cstate="print"/>
          <a:srcRect r="9090"/>
          <a:stretch>
            <a:fillRect/>
          </a:stretch>
        </p:blipFill>
        <p:spPr bwMode="auto">
          <a:xfrm>
            <a:off x="500034" y="428604"/>
            <a:ext cx="2143135" cy="1620000"/>
          </a:xfrm>
          <a:prstGeom prst="rect">
            <a:avLst/>
          </a:prstGeom>
          <a:noFill/>
          <a:ln w="44450"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lin ang="5400000" scaled="0"/>
              <a:tileRect/>
            </a:gradFill>
            <a:miter lim="800000"/>
            <a:headEnd/>
            <a:tailE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57950" y="428604"/>
            <a:ext cx="2412000" cy="1602838"/>
          </a:xfrm>
          <a:prstGeom prst="rect">
            <a:avLst/>
          </a:prstGeom>
          <a:noFill/>
          <a:ln w="44450">
            <a:gradFill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lin ang="5400000" scaled="0"/>
            </a:gradFill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6" descr="D:\Наташа\картинки, рисунки\КАРТИНКИ\Cliparts\Tools\W09.WM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28926" y="1000108"/>
            <a:ext cx="433894" cy="360000"/>
          </a:xfrm>
          <a:prstGeom prst="rect">
            <a:avLst/>
          </a:prstGeom>
          <a:noFill/>
        </p:spPr>
      </p:pic>
      <p:pic>
        <p:nvPicPr>
          <p:cNvPr id="2055" name="Picture 7" descr="D:\Наташа\картинки, рисунки\КАРТИНКИ\Cliparts\Tools\W14.WM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929322" y="928670"/>
            <a:ext cx="272123" cy="540000"/>
          </a:xfrm>
          <a:prstGeom prst="rect">
            <a:avLst/>
          </a:prstGeom>
          <a:noFill/>
        </p:spPr>
      </p:pic>
      <p:pic>
        <p:nvPicPr>
          <p:cNvPr id="2059" name="Picture 11" descr="D:\Наташа\картинки, рисунки\картинки 2\специальности\410[1]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357950" y="4857760"/>
            <a:ext cx="2412000" cy="1590412"/>
          </a:xfrm>
          <a:prstGeom prst="rect">
            <a:avLst/>
          </a:prstGeom>
          <a:noFill/>
          <a:ln w="44450"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</p:pic>
      <p:pic>
        <p:nvPicPr>
          <p:cNvPr id="2060" name="Picture 12" descr="C:\Documents and Settings\Кузьмины\Рабочий стол\Новая папка (2)\Наташа\КЛИПАРТЫ - АНИМЕ\BD02354.WMF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flipV="1">
            <a:off x="0" y="0"/>
            <a:ext cx="860196" cy="864000"/>
          </a:xfrm>
          <a:prstGeom prst="rect">
            <a:avLst/>
          </a:prstGeom>
          <a:noFill/>
        </p:spPr>
      </p:pic>
      <p:pic>
        <p:nvPicPr>
          <p:cNvPr id="22" name="Picture 12" descr="C:\Documents and Settings\Кузьмины\Рабочий стол\Новая папка (2)\Наташа\КЛИПАРТЫ - АНИМЕ\BD02354.WMF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flipH="1">
            <a:off x="8283804" y="5994000"/>
            <a:ext cx="860196" cy="864000"/>
          </a:xfrm>
          <a:prstGeom prst="rect">
            <a:avLst/>
          </a:prstGeom>
          <a:noFill/>
        </p:spPr>
      </p:pic>
      <p:pic>
        <p:nvPicPr>
          <p:cNvPr id="2064" name="Picture 16" descr="C:\Documents and Settings\Кузьмины\Рабочий стол\Новая папка (2)\Наташа\КЛИПАРТЫ - АНИМЕ\клипарты разные\line12.gif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500430" y="1142984"/>
            <a:ext cx="2428892" cy="115372"/>
          </a:xfrm>
          <a:prstGeom prst="rect">
            <a:avLst/>
          </a:prstGeom>
          <a:noFill/>
        </p:spPr>
      </p:pic>
      <p:pic>
        <p:nvPicPr>
          <p:cNvPr id="2" name="Picture 2" descr="C:\Documents and Settings\Кузьмины\Рабочий стол\Новая папка (3)\peopls167.gif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071934" y="5520750"/>
            <a:ext cx="1071570" cy="789578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800" decel="1000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800" decel="1000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800" decel="100000" fill="hold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800" decel="100000" fill="hold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800" decel="100000" fill="hold"/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800" decel="100000" fill="hold"/>
                                        <p:tgtEl>
                                          <p:spTgt spid="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800" decel="100000" fill="hold"/>
                                        <p:tgtEl>
                                          <p:spTgt spid="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800" decel="100000" fill="hold"/>
                                        <p:tgtEl>
                                          <p:spTgt spid="2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2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2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800" decel="100000" fill="hold"/>
                                        <p:tgtEl>
                                          <p:spTgt spid="2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900" decel="100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000"/>
                            </p:stCondLst>
                            <p:childTnLst>
                              <p:par>
                                <p:cTn id="7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decel="100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000"/>
                            </p:stCondLst>
                            <p:childTnLst>
                              <p:par>
                                <p:cTn id="9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900" decel="100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900" decel="100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C:\Documents and Settings\Кузьмины\Рабочий стол\Новая папка (2)\Наташа\КАРТИНКИ-ПРОФ\Professiya-ot-Boga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285720" y="1071546"/>
            <a:ext cx="1589991" cy="2071702"/>
          </a:xfrm>
          <a:prstGeom prst="rect">
            <a:avLst/>
          </a:prstGeom>
          <a:noFill/>
          <a:ln w="63500"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</p:pic>
      <p:sp>
        <p:nvSpPr>
          <p:cNvPr id="4" name="Прямоугольник 3"/>
          <p:cNvSpPr/>
          <p:nvPr/>
        </p:nvSpPr>
        <p:spPr>
          <a:xfrm>
            <a:off x="642910" y="214290"/>
            <a:ext cx="546220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extrusionH="57150" contourW="6350" prstMaterial="plastic">
              <a:bevelT w="20320" h="20320" prst="slop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600" b="1" cap="all" dirty="0" smtClean="0">
                <a:ln>
                  <a:solidFill>
                    <a:srgbClr val="5F00EA"/>
                  </a:solidFill>
                </a:ln>
                <a:solidFill>
                  <a:srgbClr val="906EEE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Профессия  </a:t>
            </a:r>
            <a:r>
              <a:rPr lang="ru-RU" sz="4400" b="1" cap="all" dirty="0" smtClean="0">
                <a:ln/>
                <a:solidFill>
                  <a:schemeClr val="accent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 </a:t>
            </a:r>
            <a:r>
              <a:rPr lang="ru-RU" sz="4400" b="1" cap="all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в </a:t>
            </a:r>
            <a:r>
              <a:rPr lang="ru-RU" sz="4400" b="1" cap="all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р</a:t>
            </a:r>
            <a:r>
              <a:rPr lang="ru-RU" sz="4400" b="1" cap="all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 а ч </a:t>
            </a:r>
            <a:endParaRPr lang="ru-RU" sz="4400" b="1" cap="all" spc="0" dirty="0">
              <a:ln>
                <a:solidFill>
                  <a:srgbClr val="C00000"/>
                </a:solidFill>
              </a:ln>
              <a:solidFill>
                <a:srgbClr val="FF0000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00232" y="1071546"/>
            <a:ext cx="70009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Arial Black" pitchFamily="34" charset="0"/>
              </a:rPr>
              <a:t>   В великом и неоплатном долгу все мы перед врачами, ведь благодаря им держится и движется мир. Врач - одна из самых благородных профессий. </a:t>
            </a:r>
          </a:p>
          <a:p>
            <a:pPr algn="just"/>
            <a:r>
              <a:rPr lang="ru-RU" dirty="0" smtClean="0">
                <a:latin typeface="Arial Black" pitchFamily="34" charset="0"/>
              </a:rPr>
              <a:t>    В руках врача находится человеческая жизнь.</a:t>
            </a:r>
          </a:p>
          <a:p>
            <a:pPr algn="just"/>
            <a:r>
              <a:rPr lang="ru-RU" b="1" spc="300" dirty="0" smtClean="0">
                <a:ln w="11430" cmpd="sng">
                  <a:solidFill>
                    <a:srgbClr val="5F00EA"/>
                  </a:solidFill>
                  <a:prstDash val="solid"/>
                  <a:miter lim="800000"/>
                </a:ln>
                <a:solidFill>
                  <a:srgbClr val="00008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 Black" pitchFamily="34" charset="0"/>
              </a:rPr>
              <a:t>Врач</a:t>
            </a:r>
            <a:r>
              <a:rPr lang="ru-RU" b="1" dirty="0" smtClean="0">
                <a:ln w="10541" cmpd="sng">
                  <a:solidFill>
                    <a:srgbClr val="0000FF"/>
                  </a:solidFill>
                  <a:prstDash val="solid"/>
                </a:ln>
                <a:solidFill>
                  <a:srgbClr val="000082"/>
                </a:solidFill>
                <a:latin typeface="Arial Black" pitchFamily="34" charset="0"/>
              </a:rPr>
              <a:t> </a:t>
            </a:r>
            <a:r>
              <a:rPr lang="ru-RU" dirty="0" smtClean="0">
                <a:solidFill>
                  <a:srgbClr val="000082"/>
                </a:solidFill>
                <a:latin typeface="Arial Black" pitchFamily="34" charset="0"/>
              </a:rPr>
              <a:t>— специалист с законченным высшим образованием в области медицины, занимающийся лечением больных.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7158" y="3286124"/>
            <a:ext cx="84296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rgbClr val="000082"/>
                </a:solidFill>
                <a:latin typeface="Arial Black" pitchFamily="34" charset="0"/>
              </a:rPr>
              <a:t> В обязанности врача также входит — предотвращение (профилактика), распознание (диагностика), а также лечение, заболеваний и травм. 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142976" y="4214818"/>
            <a:ext cx="528641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n w="10541" cmpd="sng">
                  <a:solidFill>
                    <a:srgbClr val="38BAF4"/>
                  </a:solidFill>
                  <a:prstDash val="solid"/>
                </a:ln>
                <a:solidFill>
                  <a:srgbClr val="0000FF"/>
                </a:solidFill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МЕДИЦИНСКИЕ СПЕЦИАЛЬНОСТИ:</a:t>
            </a:r>
          </a:p>
          <a:p>
            <a:r>
              <a:rPr lang="ru-RU" sz="2000" dirty="0" smtClean="0">
                <a:ln>
                  <a:solidFill>
                    <a:srgbClr val="5826E6"/>
                  </a:solidFill>
                </a:ln>
                <a:latin typeface="Arial" pitchFamily="34" charset="0"/>
              </a:rPr>
              <a:t>*терапевт                    *хирург</a:t>
            </a:r>
          </a:p>
          <a:p>
            <a:r>
              <a:rPr lang="ru-RU" sz="2000" dirty="0" smtClean="0">
                <a:ln>
                  <a:solidFill>
                    <a:srgbClr val="5826E6"/>
                  </a:solidFill>
                </a:ln>
                <a:latin typeface="Arial" pitchFamily="34" charset="0"/>
              </a:rPr>
              <a:t>*педиатр                      *стоматолог</a:t>
            </a:r>
          </a:p>
          <a:p>
            <a:r>
              <a:rPr lang="ru-RU" sz="2000" dirty="0" smtClean="0">
                <a:ln>
                  <a:solidFill>
                    <a:srgbClr val="5826E6"/>
                  </a:solidFill>
                </a:ln>
                <a:latin typeface="Arial" pitchFamily="34" charset="0"/>
              </a:rPr>
              <a:t>*провизор                    *психиатр</a:t>
            </a:r>
          </a:p>
          <a:p>
            <a:r>
              <a:rPr lang="ru-RU" sz="2000" dirty="0" smtClean="0">
                <a:ln>
                  <a:solidFill>
                    <a:srgbClr val="5826E6"/>
                  </a:solidFill>
                </a:ln>
                <a:latin typeface="Arial" pitchFamily="34" charset="0"/>
              </a:rPr>
              <a:t>*фармацевт                 *</a:t>
            </a:r>
            <a:r>
              <a:rPr lang="ru-RU" sz="2000" dirty="0" err="1" smtClean="0">
                <a:ln>
                  <a:solidFill>
                    <a:srgbClr val="5826E6"/>
                  </a:solidFill>
                </a:ln>
                <a:latin typeface="Arial" pitchFamily="34" charset="0"/>
              </a:rPr>
              <a:t>травмотолог</a:t>
            </a:r>
            <a:endParaRPr lang="ru-RU" sz="2000" dirty="0" smtClean="0">
              <a:ln>
                <a:solidFill>
                  <a:srgbClr val="5826E6"/>
                </a:solidFill>
              </a:ln>
              <a:latin typeface="Arial" pitchFamily="34" charset="0"/>
            </a:endParaRPr>
          </a:p>
          <a:p>
            <a:r>
              <a:rPr lang="ru-RU" sz="2000" dirty="0" smtClean="0">
                <a:ln>
                  <a:solidFill>
                    <a:srgbClr val="5826E6"/>
                  </a:solidFill>
                </a:ln>
                <a:latin typeface="Arial" pitchFamily="34" charset="0"/>
              </a:rPr>
              <a:t>*кардиолог                   *ортопед </a:t>
            </a:r>
          </a:p>
          <a:p>
            <a:r>
              <a:rPr lang="ru-RU" sz="2000" dirty="0" smtClean="0">
                <a:ln>
                  <a:solidFill>
                    <a:srgbClr val="5826E6"/>
                  </a:solidFill>
                </a:ln>
                <a:latin typeface="Arial" pitchFamily="34" charset="0"/>
              </a:rPr>
              <a:t>*акушерка                    *</a:t>
            </a:r>
            <a:r>
              <a:rPr lang="ru-RU" sz="2000" dirty="0" err="1" smtClean="0">
                <a:ln>
                  <a:solidFill>
                    <a:srgbClr val="5826E6"/>
                  </a:solidFill>
                </a:ln>
                <a:latin typeface="Arial" pitchFamily="34" charset="0"/>
              </a:rPr>
              <a:t>мед.сестра</a:t>
            </a:r>
            <a:r>
              <a:rPr lang="ru-RU" sz="2000" dirty="0" smtClean="0">
                <a:ln>
                  <a:solidFill>
                    <a:srgbClr val="5826E6"/>
                  </a:solidFill>
                </a:ln>
                <a:latin typeface="Arial" pitchFamily="34" charset="0"/>
              </a:rPr>
              <a:t> и др.</a:t>
            </a:r>
            <a:endParaRPr lang="ru-RU" dirty="0"/>
          </a:p>
        </p:txBody>
      </p:sp>
      <p:pic>
        <p:nvPicPr>
          <p:cNvPr id="9" name="Picture 1" descr="C:\Documents and Settings\Кузьмины\Рабочий стол\Новая папка (2)\Наташа\КЛИПАРТЫ - АНИМЕ\и55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4286256"/>
            <a:ext cx="2397476" cy="1985969"/>
          </a:xfrm>
          <a:prstGeom prst="rect">
            <a:avLst/>
          </a:prstGeom>
          <a:noFill/>
          <a:ln w="63500"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</p:pic>
      <p:pic>
        <p:nvPicPr>
          <p:cNvPr id="10" name="Picture 15" descr="doc0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500702"/>
            <a:ext cx="1062698" cy="1076322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3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9700"/>
                            </p:stCondLst>
                            <p:childTnLst>
                              <p:par>
                                <p:cTn id="3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1700"/>
                            </p:stCondLst>
                            <p:childTnLst>
                              <p:par>
                                <p:cTn id="5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9300"/>
                            </p:stCondLst>
                            <p:childTnLst>
                              <p:par>
                                <p:cTn id="5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7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2348</TotalTime>
  <Words>618</Words>
  <Application>Microsoft Office PowerPoint</Application>
  <PresentationFormat>Экран (4:3)</PresentationFormat>
  <Paragraphs>83</Paragraphs>
  <Slides>14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375</cp:revision>
  <dcterms:modified xsi:type="dcterms:W3CDTF">2019-02-05T07:19:01Z</dcterms:modified>
</cp:coreProperties>
</file>