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65" r:id="rId6"/>
    <p:sldId id="268" r:id="rId7"/>
    <p:sldId id="261" r:id="rId8"/>
    <p:sldId id="262" r:id="rId9"/>
    <p:sldId id="264" r:id="rId10"/>
    <p:sldId id="266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CC00"/>
    <a:srgbClr val="2035A0"/>
    <a:srgbClr val="951EA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43ACAF-DADC-427F-812D-5A51C657E09A}" type="doc">
      <dgm:prSet loTypeId="urn:microsoft.com/office/officeart/2005/8/layout/funnel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D9EF161F-B5D1-4BB5-882F-C541D5053B9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РАЗУМОМ И ВООБРАЖЕ-НИЕМ</a:t>
          </a:r>
          <a:endParaRPr lang="ru-RU" sz="1800" b="1" dirty="0">
            <a:solidFill>
              <a:schemeClr val="tx1"/>
            </a:solidFill>
          </a:endParaRPr>
        </a:p>
      </dgm:t>
    </dgm:pt>
    <dgm:pt modelId="{AF75C909-2BA3-4C53-AA84-ABC971F29A76}" type="parTrans" cxnId="{2348788D-E6C6-45F3-81D1-0C5E4662072A}">
      <dgm:prSet/>
      <dgm:spPr/>
      <dgm:t>
        <a:bodyPr/>
        <a:lstStyle/>
        <a:p>
          <a:endParaRPr lang="ru-RU"/>
        </a:p>
      </dgm:t>
    </dgm:pt>
    <dgm:pt modelId="{D42576BB-0F08-4FF5-9710-60118CC80BA0}" type="sibTrans" cxnId="{2348788D-E6C6-45F3-81D1-0C5E4662072A}">
      <dgm:prSet/>
      <dgm:spPr/>
      <dgm:t>
        <a:bodyPr/>
        <a:lstStyle/>
        <a:p>
          <a:endParaRPr lang="ru-RU"/>
        </a:p>
      </dgm:t>
    </dgm:pt>
    <dgm:pt modelId="{68013F12-CD69-49BE-93B8-D64D6AA441D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ЧУВСТВОМ ЯЗЫКА</a:t>
          </a:r>
          <a:endParaRPr lang="ru-RU" sz="2000" b="1" dirty="0">
            <a:solidFill>
              <a:schemeClr val="tx1"/>
            </a:solidFill>
          </a:endParaRPr>
        </a:p>
      </dgm:t>
    </dgm:pt>
    <dgm:pt modelId="{731B620D-C28C-40F6-B883-C3009658DE71}" type="parTrans" cxnId="{B3649B17-8560-4213-9BEB-B2F98195B5C0}">
      <dgm:prSet/>
      <dgm:spPr/>
      <dgm:t>
        <a:bodyPr/>
        <a:lstStyle/>
        <a:p>
          <a:endParaRPr lang="ru-RU"/>
        </a:p>
      </dgm:t>
    </dgm:pt>
    <dgm:pt modelId="{B3AEE739-B3F6-4136-9B55-76F89CA99AD3}" type="sibTrans" cxnId="{B3649B17-8560-4213-9BEB-B2F98195B5C0}">
      <dgm:prSet/>
      <dgm:spPr/>
      <dgm:t>
        <a:bodyPr/>
        <a:lstStyle/>
        <a:p>
          <a:endParaRPr lang="ru-RU"/>
        </a:p>
      </dgm:t>
    </dgm:pt>
    <dgm:pt modelId="{AD4D2873-DBCF-4E78-B779-0883FEB0F110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НА СЛУХ</a:t>
          </a:r>
          <a:endParaRPr lang="ru-RU" sz="2000" b="1" dirty="0">
            <a:solidFill>
              <a:schemeClr val="tx1"/>
            </a:solidFill>
          </a:endParaRPr>
        </a:p>
      </dgm:t>
    </dgm:pt>
    <dgm:pt modelId="{605389C0-3C24-4910-A7CE-3F3DECE91636}" type="parTrans" cxnId="{BC9DDD30-2922-486E-AFE3-B99EAE5E6640}">
      <dgm:prSet/>
      <dgm:spPr/>
      <dgm:t>
        <a:bodyPr/>
        <a:lstStyle/>
        <a:p>
          <a:endParaRPr lang="ru-RU"/>
        </a:p>
      </dgm:t>
    </dgm:pt>
    <dgm:pt modelId="{A9FD0CBD-5BA0-4303-9E47-2B3431DD6556}" type="sibTrans" cxnId="{BC9DDD30-2922-486E-AFE3-B99EAE5E6640}">
      <dgm:prSet/>
      <dgm:spPr/>
      <dgm:t>
        <a:bodyPr/>
        <a:lstStyle/>
        <a:p>
          <a:endParaRPr lang="ru-RU"/>
        </a:p>
      </dgm:t>
    </dgm:pt>
    <dgm:pt modelId="{B882451D-1FF2-4675-8B2A-ED1CA9219D53}">
      <dgm:prSet phldrT="[Текст]" custT="1"/>
      <dgm:spPr/>
      <dgm:t>
        <a:bodyPr/>
        <a:lstStyle/>
        <a:p>
          <a:r>
            <a:rPr lang="ru-RU" sz="2000" b="1" dirty="0" smtClean="0"/>
            <a:t>СПОСОБЫ ВОСПРИЯТИЯ</a:t>
          </a:r>
          <a:endParaRPr lang="ru-RU" sz="2000" b="1" dirty="0"/>
        </a:p>
      </dgm:t>
    </dgm:pt>
    <dgm:pt modelId="{34A6AEB5-AA8B-4BD8-8196-FC3F3C94AA55}" type="parTrans" cxnId="{FDC9A4E2-ADC7-48D0-87A9-501805E3E92F}">
      <dgm:prSet/>
      <dgm:spPr/>
      <dgm:t>
        <a:bodyPr/>
        <a:lstStyle/>
        <a:p>
          <a:endParaRPr lang="ru-RU"/>
        </a:p>
      </dgm:t>
    </dgm:pt>
    <dgm:pt modelId="{1316A2C7-8756-4E8A-AA16-7AE2BEA7653B}" type="sibTrans" cxnId="{FDC9A4E2-ADC7-48D0-87A9-501805E3E92F}">
      <dgm:prSet/>
      <dgm:spPr/>
      <dgm:t>
        <a:bodyPr/>
        <a:lstStyle/>
        <a:p>
          <a:endParaRPr lang="ru-RU"/>
        </a:p>
      </dgm:t>
    </dgm:pt>
    <dgm:pt modelId="{449A8C91-C5E2-4FAE-9A4F-8405CC5BD481}" type="pres">
      <dgm:prSet presAssocID="{9A43ACAF-DADC-427F-812D-5A51C657E09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89BCAB-C465-4CCB-B311-83FFF77FCE66}" type="pres">
      <dgm:prSet presAssocID="{9A43ACAF-DADC-427F-812D-5A51C657E09A}" presName="ellipse" presStyleLbl="trBgShp" presStyleIdx="0" presStyleCnt="1"/>
      <dgm:spPr/>
    </dgm:pt>
    <dgm:pt modelId="{6F986008-9973-47D4-BAEE-C4FDBFA06BE5}" type="pres">
      <dgm:prSet presAssocID="{9A43ACAF-DADC-427F-812D-5A51C657E09A}" presName="arrow1" presStyleLbl="fgShp" presStyleIdx="0" presStyleCnt="1"/>
      <dgm:spPr/>
    </dgm:pt>
    <dgm:pt modelId="{89CDD183-5973-496A-AD88-B5910BE2967D}" type="pres">
      <dgm:prSet presAssocID="{9A43ACAF-DADC-427F-812D-5A51C657E09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9A917D-6D2A-4A52-A527-3BC6232E4722}" type="pres">
      <dgm:prSet presAssocID="{68013F12-CD69-49BE-93B8-D64D6AA441D2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4A763A-E8C7-492E-8D75-B5A2DA32A9EA}" type="pres">
      <dgm:prSet presAssocID="{AD4D2873-DBCF-4E78-B779-0883FEB0F110}" presName="item2" presStyleLbl="node1" presStyleIdx="1" presStyleCnt="3" custScaleX="1120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9D1A32-9142-49B3-89CA-5A0113B0E2BF}" type="pres">
      <dgm:prSet presAssocID="{B882451D-1FF2-4675-8B2A-ED1CA9219D53}" presName="item3" presStyleLbl="node1" presStyleIdx="2" presStyleCnt="3" custScaleX="1101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C1D6E6-C3DE-4EBB-A2F1-E7159213EC86}" type="pres">
      <dgm:prSet presAssocID="{9A43ACAF-DADC-427F-812D-5A51C657E09A}" presName="funnel" presStyleLbl="trAlignAcc1" presStyleIdx="0" presStyleCnt="1"/>
      <dgm:spPr/>
    </dgm:pt>
  </dgm:ptLst>
  <dgm:cxnLst>
    <dgm:cxn modelId="{2348788D-E6C6-45F3-81D1-0C5E4662072A}" srcId="{9A43ACAF-DADC-427F-812D-5A51C657E09A}" destId="{D9EF161F-B5D1-4BB5-882F-C541D5053B94}" srcOrd="0" destOrd="0" parTransId="{AF75C909-2BA3-4C53-AA84-ABC971F29A76}" sibTransId="{D42576BB-0F08-4FF5-9710-60118CC80BA0}"/>
    <dgm:cxn modelId="{BC9DDD30-2922-486E-AFE3-B99EAE5E6640}" srcId="{9A43ACAF-DADC-427F-812D-5A51C657E09A}" destId="{AD4D2873-DBCF-4E78-B779-0883FEB0F110}" srcOrd="2" destOrd="0" parTransId="{605389C0-3C24-4910-A7CE-3F3DECE91636}" sibTransId="{A9FD0CBD-5BA0-4303-9E47-2B3431DD6556}"/>
    <dgm:cxn modelId="{E4A8383C-D294-4619-AEB0-80E805346C15}" type="presOf" srcId="{AD4D2873-DBCF-4E78-B779-0883FEB0F110}" destId="{459A917D-6D2A-4A52-A527-3BC6232E4722}" srcOrd="0" destOrd="0" presId="urn:microsoft.com/office/officeart/2005/8/layout/funnel1"/>
    <dgm:cxn modelId="{1323869D-FD25-4FF8-B71B-25F2A284EFC4}" type="presOf" srcId="{9A43ACAF-DADC-427F-812D-5A51C657E09A}" destId="{449A8C91-C5E2-4FAE-9A4F-8405CC5BD481}" srcOrd="0" destOrd="0" presId="urn:microsoft.com/office/officeart/2005/8/layout/funnel1"/>
    <dgm:cxn modelId="{CC901021-A67C-4447-8950-6EEE60BF2830}" type="presOf" srcId="{D9EF161F-B5D1-4BB5-882F-C541D5053B94}" destId="{EA9D1A32-9142-49B3-89CA-5A0113B0E2BF}" srcOrd="0" destOrd="0" presId="urn:microsoft.com/office/officeart/2005/8/layout/funnel1"/>
    <dgm:cxn modelId="{B3649B17-8560-4213-9BEB-B2F98195B5C0}" srcId="{9A43ACAF-DADC-427F-812D-5A51C657E09A}" destId="{68013F12-CD69-49BE-93B8-D64D6AA441D2}" srcOrd="1" destOrd="0" parTransId="{731B620D-C28C-40F6-B883-C3009658DE71}" sibTransId="{B3AEE739-B3F6-4136-9B55-76F89CA99AD3}"/>
    <dgm:cxn modelId="{2DB03A94-EA26-46FA-AC8A-BC226665BF05}" type="presOf" srcId="{B882451D-1FF2-4675-8B2A-ED1CA9219D53}" destId="{89CDD183-5973-496A-AD88-B5910BE2967D}" srcOrd="0" destOrd="0" presId="urn:microsoft.com/office/officeart/2005/8/layout/funnel1"/>
    <dgm:cxn modelId="{FDC9A4E2-ADC7-48D0-87A9-501805E3E92F}" srcId="{9A43ACAF-DADC-427F-812D-5A51C657E09A}" destId="{B882451D-1FF2-4675-8B2A-ED1CA9219D53}" srcOrd="3" destOrd="0" parTransId="{34A6AEB5-AA8B-4BD8-8196-FC3F3C94AA55}" sibTransId="{1316A2C7-8756-4E8A-AA16-7AE2BEA7653B}"/>
    <dgm:cxn modelId="{CB905087-D034-4DDF-A5D9-986E5F3D6AF4}" type="presOf" srcId="{68013F12-CD69-49BE-93B8-D64D6AA441D2}" destId="{664A763A-E8C7-492E-8D75-B5A2DA32A9EA}" srcOrd="0" destOrd="0" presId="urn:microsoft.com/office/officeart/2005/8/layout/funnel1"/>
    <dgm:cxn modelId="{E9B9A406-03A8-4C13-8EE2-C5AD9939C3D7}" type="presParOf" srcId="{449A8C91-C5E2-4FAE-9A4F-8405CC5BD481}" destId="{1689BCAB-C465-4CCB-B311-83FFF77FCE66}" srcOrd="0" destOrd="0" presId="urn:microsoft.com/office/officeart/2005/8/layout/funnel1"/>
    <dgm:cxn modelId="{1FAFC53F-FD55-47A5-9FEE-249EB648BA1A}" type="presParOf" srcId="{449A8C91-C5E2-4FAE-9A4F-8405CC5BD481}" destId="{6F986008-9973-47D4-BAEE-C4FDBFA06BE5}" srcOrd="1" destOrd="0" presId="urn:microsoft.com/office/officeart/2005/8/layout/funnel1"/>
    <dgm:cxn modelId="{1D701BA1-EAB3-48BE-B2D5-6C4347A4EC23}" type="presParOf" srcId="{449A8C91-C5E2-4FAE-9A4F-8405CC5BD481}" destId="{89CDD183-5973-496A-AD88-B5910BE2967D}" srcOrd="2" destOrd="0" presId="urn:microsoft.com/office/officeart/2005/8/layout/funnel1"/>
    <dgm:cxn modelId="{6883B10B-5D6B-489A-85A2-FDB1AEBDACD5}" type="presParOf" srcId="{449A8C91-C5E2-4FAE-9A4F-8405CC5BD481}" destId="{459A917D-6D2A-4A52-A527-3BC6232E4722}" srcOrd="3" destOrd="0" presId="urn:microsoft.com/office/officeart/2005/8/layout/funnel1"/>
    <dgm:cxn modelId="{96247BC5-566C-4DB2-BB19-26C453C4D0AF}" type="presParOf" srcId="{449A8C91-C5E2-4FAE-9A4F-8405CC5BD481}" destId="{664A763A-E8C7-492E-8D75-B5A2DA32A9EA}" srcOrd="4" destOrd="0" presId="urn:microsoft.com/office/officeart/2005/8/layout/funnel1"/>
    <dgm:cxn modelId="{0DC9EA6B-000E-487D-BAF7-0CDB44BEA2FC}" type="presParOf" srcId="{449A8C91-C5E2-4FAE-9A4F-8405CC5BD481}" destId="{EA9D1A32-9142-49B3-89CA-5A0113B0E2BF}" srcOrd="5" destOrd="0" presId="urn:microsoft.com/office/officeart/2005/8/layout/funnel1"/>
    <dgm:cxn modelId="{E5B40983-9C85-4B06-A7BB-773E9F11D449}" type="presParOf" srcId="{449A8C91-C5E2-4FAE-9A4F-8405CC5BD481}" destId="{3FC1D6E6-C3DE-4EBB-A2F1-E7159213EC86}" srcOrd="6" destOrd="0" presId="urn:microsoft.com/office/officeart/2005/8/layout/funnel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89BCAB-C465-4CCB-B311-83FFF77FCE66}">
      <dsp:nvSpPr>
        <dsp:cNvPr id="0" name=""/>
        <dsp:cNvSpPr/>
      </dsp:nvSpPr>
      <dsp:spPr>
        <a:xfrm>
          <a:off x="2116541" y="246684"/>
          <a:ext cx="4895735" cy="1700224"/>
        </a:xfrm>
        <a:prstGeom prst="ellipse">
          <a:avLst/>
        </a:prstGeom>
        <a:solidFill>
          <a:schemeClr val="accent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986008-9973-47D4-BAEE-C4FDBFA06BE5}">
      <dsp:nvSpPr>
        <dsp:cNvPr id="0" name=""/>
        <dsp:cNvSpPr/>
      </dsp:nvSpPr>
      <dsp:spPr>
        <a:xfrm>
          <a:off x="4097607" y="4409957"/>
          <a:ext cx="948785" cy="607223"/>
        </a:xfrm>
        <a:prstGeom prst="down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CDD183-5973-496A-AD88-B5910BE2967D}">
      <dsp:nvSpPr>
        <dsp:cNvPr id="0" name=""/>
        <dsp:cNvSpPr/>
      </dsp:nvSpPr>
      <dsp:spPr>
        <a:xfrm>
          <a:off x="2294913" y="4895735"/>
          <a:ext cx="4554172" cy="1138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СПОСОБЫ ВОСПРИЯТИЯ</a:t>
          </a:r>
          <a:endParaRPr lang="ru-RU" sz="2000" b="1" kern="1200" dirty="0"/>
        </a:p>
      </dsp:txBody>
      <dsp:txXfrm>
        <a:off x="2294913" y="4895735"/>
        <a:ext cx="4554172" cy="1138543"/>
      </dsp:txXfrm>
    </dsp:sp>
    <dsp:sp modelId="{459A917D-6D2A-4A52-A527-3BC6232E4722}">
      <dsp:nvSpPr>
        <dsp:cNvPr id="0" name=""/>
        <dsp:cNvSpPr/>
      </dsp:nvSpPr>
      <dsp:spPr>
        <a:xfrm>
          <a:off x="3896464" y="2078220"/>
          <a:ext cx="1707814" cy="170781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НА СЛУХ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4146568" y="2328324"/>
        <a:ext cx="1207606" cy="1207606"/>
      </dsp:txXfrm>
    </dsp:sp>
    <dsp:sp modelId="{664A763A-E8C7-492E-8D75-B5A2DA32A9EA}">
      <dsp:nvSpPr>
        <dsp:cNvPr id="0" name=""/>
        <dsp:cNvSpPr/>
      </dsp:nvSpPr>
      <dsp:spPr>
        <a:xfrm>
          <a:off x="2571737" y="796980"/>
          <a:ext cx="1913196" cy="1707814"/>
        </a:xfrm>
        <a:prstGeom prst="ellipse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ЧУВСТВОМ ЯЗЫКА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2851918" y="1047084"/>
        <a:ext cx="1352834" cy="1207606"/>
      </dsp:txXfrm>
    </dsp:sp>
    <dsp:sp modelId="{EA9D1A32-9142-49B3-89CA-5A0113B0E2BF}">
      <dsp:nvSpPr>
        <dsp:cNvPr id="0" name=""/>
        <dsp:cNvSpPr/>
      </dsp:nvSpPr>
      <dsp:spPr>
        <a:xfrm>
          <a:off x="4333129" y="384068"/>
          <a:ext cx="1881943" cy="1707814"/>
        </a:xfrm>
        <a:prstGeom prst="ellips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РАЗУМОМ И ВООБРАЖЕ-НИЕМ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4608733" y="634172"/>
        <a:ext cx="1330735" cy="1207606"/>
      </dsp:txXfrm>
    </dsp:sp>
    <dsp:sp modelId="{3FC1D6E6-C3DE-4EBB-A2F1-E7159213EC86}">
      <dsp:nvSpPr>
        <dsp:cNvPr id="0" name=""/>
        <dsp:cNvSpPr/>
      </dsp:nvSpPr>
      <dsp:spPr>
        <a:xfrm>
          <a:off x="1915399" y="37951"/>
          <a:ext cx="5313201" cy="4250561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814E-A50A-46B9-95C2-4E134B8347FB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960A-2D4E-4C26-8B1E-45A40A86D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814E-A50A-46B9-95C2-4E134B8347FB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960A-2D4E-4C26-8B1E-45A40A86D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814E-A50A-46B9-95C2-4E134B8347FB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960A-2D4E-4C26-8B1E-45A40A86D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814E-A50A-46B9-95C2-4E134B8347FB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960A-2D4E-4C26-8B1E-45A40A86D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814E-A50A-46B9-95C2-4E134B8347FB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960A-2D4E-4C26-8B1E-45A40A86D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814E-A50A-46B9-95C2-4E134B8347FB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960A-2D4E-4C26-8B1E-45A40A86D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814E-A50A-46B9-95C2-4E134B8347FB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960A-2D4E-4C26-8B1E-45A40A86D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814E-A50A-46B9-95C2-4E134B8347FB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960A-2D4E-4C26-8B1E-45A40A86D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814E-A50A-46B9-95C2-4E134B8347FB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960A-2D4E-4C26-8B1E-45A40A86D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814E-A50A-46B9-95C2-4E134B8347FB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960A-2D4E-4C26-8B1E-45A40A86D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814E-A50A-46B9-95C2-4E134B8347FB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960A-2D4E-4C26-8B1E-45A40A86D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B814E-A50A-46B9-95C2-4E134B8347FB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0960A-2D4E-4C26-8B1E-45A40A86D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789040"/>
            <a:ext cx="7772400" cy="182763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00FF"/>
                </a:solidFill>
              </a:rPr>
              <a:t>КАК ХУДОЖЕСТВЕННАЯ РЕЧЬ ВОЗДЕЙСТВУЕТ НА ЧУВСТВА </a:t>
            </a:r>
            <a:r>
              <a:rPr lang="ru-RU" sz="3200" b="1" dirty="0" smtClean="0">
                <a:solidFill>
                  <a:srgbClr val="0000FF"/>
                </a:solidFill>
              </a:rPr>
              <a:t>ЧИТАТЕЛЯ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684584" y="1367841"/>
            <a:ext cx="6400800" cy="2043130"/>
          </a:xfrm>
        </p:spPr>
        <p:txBody>
          <a:bodyPr>
            <a:noAutofit/>
          </a:bodyPr>
          <a:lstStyle/>
          <a:p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" name="Picture 4" descr="http://www.stihi.ru/pics/2015/05/03/58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5349437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57150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«А что есть чтение — как не разгадывание, толкование, извлечение тайного, оставшегося за строками, за пределом слов… Чтение — прежде всего — сотворчество». </a:t>
            </a:r>
          </a:p>
          <a:p>
            <a:pPr algn="r"/>
            <a:r>
              <a:rPr lang="ru-RU" sz="2800" b="1" dirty="0" smtClean="0"/>
              <a:t>М.Цветаева</a:t>
            </a:r>
            <a:endParaRPr lang="ru-RU" sz="2800" b="1" dirty="0"/>
          </a:p>
        </p:txBody>
      </p:sp>
      <p:pic>
        <p:nvPicPr>
          <p:cNvPr id="18434" name="Picture 2" descr="https://im0-tub-ru.yandex.net/i?id=8aadbb8addc45295c8d74dbef0c2183d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0"/>
            <a:ext cx="3000364" cy="45288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06008" y="2204864"/>
            <a:ext cx="57304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ea typeface="Calibri" panose="020F0502020204030204" pitchFamily="34" charset="0"/>
              </a:rPr>
              <a:t>«Прежде чем начать писать, я задаю себе три вопроса: </a:t>
            </a:r>
            <a:r>
              <a:rPr lang="ru-RU" sz="3200" b="1" i="1" dirty="0" smtClean="0">
                <a:solidFill>
                  <a:srgbClr val="C00000"/>
                </a:solidFill>
                <a:ea typeface="Calibri" panose="020F0502020204030204" pitchFamily="34" charset="0"/>
              </a:rPr>
              <a:t>ЧТО</a:t>
            </a:r>
            <a:r>
              <a:rPr lang="ru-RU" sz="3200" b="1" i="1" dirty="0" smtClean="0">
                <a:ea typeface="Calibri" panose="020F0502020204030204" pitchFamily="34" charset="0"/>
              </a:rPr>
              <a:t> </a:t>
            </a:r>
            <a:r>
              <a:rPr lang="ru-RU" sz="3200" b="1" i="1" dirty="0">
                <a:ea typeface="Calibri" panose="020F0502020204030204" pitchFamily="34" charset="0"/>
              </a:rPr>
              <a:t>хочу написать, </a:t>
            </a:r>
            <a:r>
              <a:rPr lang="ru-RU" sz="3200" b="1" i="1" dirty="0" smtClean="0">
                <a:solidFill>
                  <a:srgbClr val="C00000"/>
                </a:solidFill>
                <a:ea typeface="Calibri" panose="020F0502020204030204" pitchFamily="34" charset="0"/>
              </a:rPr>
              <a:t>КАК</a:t>
            </a:r>
            <a:r>
              <a:rPr lang="ru-RU" sz="3200" b="1" i="1" dirty="0" smtClean="0">
                <a:ea typeface="Calibri" panose="020F0502020204030204" pitchFamily="34" charset="0"/>
              </a:rPr>
              <a:t> </a:t>
            </a:r>
            <a:r>
              <a:rPr lang="ru-RU" sz="3200" b="1" i="1" dirty="0">
                <a:ea typeface="Calibri" panose="020F0502020204030204" pitchFamily="34" charset="0"/>
              </a:rPr>
              <a:t>написать и </a:t>
            </a:r>
            <a:r>
              <a:rPr lang="ru-RU" sz="3200" b="1" i="1" dirty="0" smtClean="0">
                <a:solidFill>
                  <a:srgbClr val="C00000"/>
                </a:solidFill>
                <a:ea typeface="Calibri" panose="020F0502020204030204" pitchFamily="34" charset="0"/>
              </a:rPr>
              <a:t>ДЛЯ ЧЕГО </a:t>
            </a:r>
            <a:r>
              <a:rPr lang="ru-RU" sz="3200" b="1" i="1" dirty="0" smtClean="0">
                <a:ea typeface="Calibri" panose="020F0502020204030204" pitchFamily="34" charset="0"/>
              </a:rPr>
              <a:t>написать</a:t>
            </a:r>
            <a:r>
              <a:rPr lang="ru-RU" sz="3200" b="1" i="1" dirty="0">
                <a:ea typeface="Calibri" panose="020F0502020204030204" pitchFamily="34" charset="0"/>
              </a:rPr>
              <a:t>». </a:t>
            </a:r>
            <a:endParaRPr lang="ru-RU" sz="3200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790"/>
            <a:ext cx="2859782" cy="38130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6696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428604"/>
            <a:ext cx="892971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36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035A0"/>
                </a:solidFill>
                <a:effectLst/>
                <a:ea typeface="Times New Roman" pitchFamily="18" charset="0"/>
                <a:cs typeface="Times New Roman" pitchFamily="18" charset="0"/>
              </a:rPr>
              <a:t>Сентябрь.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2035A0"/>
              </a:solidFill>
              <a:effectLst/>
            </a:endParaRPr>
          </a:p>
          <a:p>
            <a:pPr marL="0" marR="0" lvl="0" indent="1936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Сыплет осенний нудный дождь. До листика вымокли кусты и деревья. Лес притих и насупился.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936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И вдруг осеннюю тишину нарушает ярое, прямо весеннее бормотание тетерева!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936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Певчий дрозд откликнулся – просвистел свою песню.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Затенькала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птичка-капелька –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пеночка-теньковка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936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И на опушке, и в глубине леса послышались птичьи голоса. Это прощальные песни птиц. Но и в прощальных песнях слышится радость.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936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Странный в сентябре лес – в нём рядом весна и осень. Жёлтый лист и зелёная травинка. Поблёкшие травы и зацветающие цветы. Сверкающий иней и бабочки. Тёплое солнце и холодный ветер. Увядание и расцвет. Песни и тишина. И грустно и радостно!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2035A0"/>
                </a:solidFill>
                <a:effectLst/>
                <a:ea typeface="Calibri" pitchFamily="34" charset="0"/>
                <a:cs typeface="Times New Roman" pitchFamily="18" charset="0"/>
              </a:rPr>
              <a:t>              </a:t>
            </a:r>
            <a:r>
              <a:rPr lang="ru-RU" sz="2400" b="1" i="1" dirty="0" smtClean="0">
                <a:solidFill>
                  <a:srgbClr val="2035A0"/>
                </a:solidFill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2035A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УРОВНИ СТРОЕНИЯ ТЕКСТА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0" y="1000108"/>
          <a:ext cx="9144000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Группа 45"/>
          <p:cNvGrpSpPr/>
          <p:nvPr/>
        </p:nvGrpSpPr>
        <p:grpSpPr>
          <a:xfrm>
            <a:off x="214282" y="428604"/>
            <a:ext cx="8585010" cy="6033829"/>
            <a:chOff x="214282" y="285728"/>
            <a:chExt cx="8585010" cy="6033829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928926" y="5857892"/>
              <a:ext cx="321471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2400" b="1" dirty="0"/>
            </a:p>
          </p:txBody>
        </p:sp>
        <p:grpSp>
          <p:nvGrpSpPr>
            <p:cNvPr id="45" name="Группа 44"/>
            <p:cNvGrpSpPr/>
            <p:nvPr/>
          </p:nvGrpSpPr>
          <p:grpSpPr>
            <a:xfrm>
              <a:off x="214282" y="285728"/>
              <a:ext cx="8585010" cy="5676639"/>
              <a:chOff x="214282" y="285728"/>
              <a:chExt cx="8585010" cy="5676639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3500430" y="3357562"/>
                <a:ext cx="221457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ПЕРЕЖИВАНИЕ</a:t>
                </a:r>
                <a:endParaRPr lang="ru-RU" sz="2400" b="1" dirty="0"/>
              </a:p>
            </p:txBody>
          </p:sp>
          <p:sp>
            <p:nvSpPr>
              <p:cNvPr id="4" name="Прямоугольник 3"/>
              <p:cNvSpPr/>
              <p:nvPr/>
            </p:nvSpPr>
            <p:spPr>
              <a:xfrm>
                <a:off x="214282" y="3643314"/>
                <a:ext cx="18473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ru-RU" sz="2400" b="1" dirty="0"/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1428728" y="5500702"/>
                <a:ext cx="18473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ru-RU" sz="2400" b="1" dirty="0"/>
              </a:p>
            </p:txBody>
          </p:sp>
          <p:sp>
            <p:nvSpPr>
              <p:cNvPr id="6" name="Прямоугольник 5"/>
              <p:cNvSpPr/>
              <p:nvPr/>
            </p:nvSpPr>
            <p:spPr>
              <a:xfrm>
                <a:off x="7215206" y="3571876"/>
                <a:ext cx="18473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ru-RU" sz="2400" b="1" dirty="0"/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6643702" y="1428736"/>
                <a:ext cx="215559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ru-RU" sz="2400" b="1" dirty="0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3929058" y="285728"/>
                <a:ext cx="18473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ru-RU" sz="2400" b="1" dirty="0"/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357158" y="1357298"/>
                <a:ext cx="18473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ru-RU" sz="2400" b="1" dirty="0"/>
              </a:p>
            </p:txBody>
          </p:sp>
          <p:cxnSp>
            <p:nvCxnSpPr>
              <p:cNvPr id="13" name="Прямая со стрелкой 12"/>
              <p:cNvCxnSpPr/>
              <p:nvPr/>
            </p:nvCxnSpPr>
            <p:spPr>
              <a:xfrm rot="16200000" flipV="1">
                <a:off x="2821769" y="2035959"/>
                <a:ext cx="1285884" cy="1071570"/>
              </a:xfrm>
              <a:prstGeom prst="straightConnector1">
                <a:avLst/>
              </a:prstGeom>
              <a:ln w="76200">
                <a:solidFill>
                  <a:srgbClr val="951EA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 стрелкой 14"/>
              <p:cNvCxnSpPr/>
              <p:nvPr/>
            </p:nvCxnSpPr>
            <p:spPr>
              <a:xfrm rot="5400000" flipH="1" flipV="1">
                <a:off x="3679819" y="2035165"/>
                <a:ext cx="1785950" cy="1588"/>
              </a:xfrm>
              <a:prstGeom prst="straightConnector1">
                <a:avLst/>
              </a:prstGeom>
              <a:ln w="76200">
                <a:solidFill>
                  <a:srgbClr val="951EA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 стрелкой 16"/>
              <p:cNvCxnSpPr/>
              <p:nvPr/>
            </p:nvCxnSpPr>
            <p:spPr>
              <a:xfrm rot="10800000">
                <a:off x="2071670" y="3571876"/>
                <a:ext cx="1357322" cy="1588"/>
              </a:xfrm>
              <a:prstGeom prst="straightConnector1">
                <a:avLst/>
              </a:prstGeom>
              <a:ln w="76200">
                <a:solidFill>
                  <a:srgbClr val="951EA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 стрелкой 17"/>
              <p:cNvCxnSpPr/>
              <p:nvPr/>
            </p:nvCxnSpPr>
            <p:spPr>
              <a:xfrm>
                <a:off x="5857884" y="3571876"/>
                <a:ext cx="1310496" cy="1588"/>
              </a:xfrm>
              <a:prstGeom prst="straightConnector1">
                <a:avLst/>
              </a:prstGeom>
              <a:ln w="76200">
                <a:solidFill>
                  <a:srgbClr val="951EA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 стрелкой 18"/>
              <p:cNvCxnSpPr/>
              <p:nvPr/>
            </p:nvCxnSpPr>
            <p:spPr>
              <a:xfrm flipV="1">
                <a:off x="5286380" y="2071678"/>
                <a:ext cx="1143008" cy="1071570"/>
              </a:xfrm>
              <a:prstGeom prst="straightConnector1">
                <a:avLst/>
              </a:prstGeom>
              <a:ln w="76200">
                <a:solidFill>
                  <a:srgbClr val="951EA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 стрелкой 19"/>
              <p:cNvCxnSpPr/>
              <p:nvPr/>
            </p:nvCxnSpPr>
            <p:spPr>
              <a:xfrm rot="16200000" flipH="1">
                <a:off x="5500694" y="4071942"/>
                <a:ext cx="1071570" cy="1071570"/>
              </a:xfrm>
              <a:prstGeom prst="straightConnector1">
                <a:avLst/>
              </a:prstGeom>
              <a:ln w="76200">
                <a:solidFill>
                  <a:srgbClr val="951EA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 стрелкой 20"/>
              <p:cNvCxnSpPr/>
              <p:nvPr/>
            </p:nvCxnSpPr>
            <p:spPr>
              <a:xfrm rot="10800000" flipV="1">
                <a:off x="2643174" y="4071942"/>
                <a:ext cx="1285884" cy="1000132"/>
              </a:xfrm>
              <a:prstGeom prst="straightConnector1">
                <a:avLst/>
              </a:prstGeom>
              <a:ln w="76200">
                <a:solidFill>
                  <a:srgbClr val="951EA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 стрелкой 21"/>
              <p:cNvCxnSpPr/>
              <p:nvPr/>
            </p:nvCxnSpPr>
            <p:spPr>
              <a:xfrm rot="5400000">
                <a:off x="3679025" y="4964917"/>
                <a:ext cx="1785950" cy="1588"/>
              </a:xfrm>
              <a:prstGeom prst="straightConnector1">
                <a:avLst/>
              </a:prstGeom>
              <a:ln w="76200">
                <a:solidFill>
                  <a:srgbClr val="951EA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Прямоугольник 22"/>
          <p:cNvSpPr/>
          <p:nvPr/>
        </p:nvSpPr>
        <p:spPr>
          <a:xfrm>
            <a:off x="2285984" y="214290"/>
            <a:ext cx="474963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 СЧЕТ ЧЕГО ВОЗНИКАЕТ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5"/>
          <p:cNvGrpSpPr/>
          <p:nvPr/>
        </p:nvGrpSpPr>
        <p:grpSpPr>
          <a:xfrm>
            <a:off x="214282" y="285728"/>
            <a:ext cx="8772306" cy="6403161"/>
            <a:chOff x="214282" y="285728"/>
            <a:chExt cx="8772306" cy="6403161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928926" y="5857892"/>
              <a:ext cx="321471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/>
                <a:t>ОСОБЕННОСТИ СЛОВООБРАЗОВАНИЯ</a:t>
              </a:r>
              <a:endParaRPr lang="ru-RU" sz="2400" b="1" dirty="0"/>
            </a:p>
          </p:txBody>
        </p:sp>
        <p:grpSp>
          <p:nvGrpSpPr>
            <p:cNvPr id="12" name="Группа 44"/>
            <p:cNvGrpSpPr/>
            <p:nvPr/>
          </p:nvGrpSpPr>
          <p:grpSpPr>
            <a:xfrm>
              <a:off x="214282" y="285728"/>
              <a:ext cx="8772306" cy="5676639"/>
              <a:chOff x="214282" y="285728"/>
              <a:chExt cx="8772306" cy="5676639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3500430" y="3357562"/>
                <a:ext cx="221457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ПЕРЕЖИВАНИЕ</a:t>
                </a:r>
                <a:endParaRPr lang="ru-RU" sz="2400" b="1" dirty="0"/>
              </a:p>
            </p:txBody>
          </p:sp>
          <p:sp>
            <p:nvSpPr>
              <p:cNvPr id="4" name="Прямоугольник 3"/>
              <p:cNvSpPr/>
              <p:nvPr/>
            </p:nvSpPr>
            <p:spPr>
              <a:xfrm>
                <a:off x="214282" y="3643314"/>
                <a:ext cx="207242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400" b="1" dirty="0" smtClean="0"/>
                  <a:t>ФИГУРЫ РЕЧИ</a:t>
                </a:r>
                <a:endParaRPr lang="ru-RU" sz="2400" b="1" dirty="0"/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1428728" y="5500702"/>
                <a:ext cx="114807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400" b="1" dirty="0" smtClean="0"/>
                  <a:t>ТРОПЫ</a:t>
                </a:r>
                <a:endParaRPr lang="ru-RU" sz="2400" b="1" dirty="0"/>
              </a:p>
            </p:txBody>
          </p:sp>
          <p:sp>
            <p:nvSpPr>
              <p:cNvPr id="6" name="Прямоугольник 5"/>
              <p:cNvSpPr/>
              <p:nvPr/>
            </p:nvSpPr>
            <p:spPr>
              <a:xfrm>
                <a:off x="7215206" y="3571876"/>
                <a:ext cx="177138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400" b="1" dirty="0" smtClean="0"/>
                  <a:t>ЗВУКОПИСЬ</a:t>
                </a:r>
                <a:endParaRPr lang="ru-RU" sz="2400" b="1" dirty="0"/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6643702" y="1428736"/>
                <a:ext cx="215559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400" b="1" dirty="0" smtClean="0"/>
                  <a:t>КОМПОЗИЦИЯ</a:t>
                </a:r>
                <a:endParaRPr lang="ru-RU" sz="2400" b="1" dirty="0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3929058" y="285728"/>
                <a:ext cx="129125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400" b="1" dirty="0" smtClean="0"/>
                  <a:t>ОБРАЗЫ</a:t>
                </a:r>
                <a:endParaRPr lang="ru-RU" sz="2400" b="1" dirty="0"/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6929454" y="5429264"/>
                <a:ext cx="141667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400" b="1" dirty="0" smtClean="0"/>
                  <a:t>ЛЕКСИКА</a:t>
                </a:r>
                <a:endParaRPr lang="ru-RU" sz="2400" b="1" dirty="0"/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357158" y="1357298"/>
                <a:ext cx="369158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400" b="1" dirty="0" smtClean="0"/>
                  <a:t>СИНТАКСИС, ПУНКТУАЦИЯ</a:t>
                </a:r>
                <a:endParaRPr lang="ru-RU" sz="2400" b="1" dirty="0"/>
              </a:p>
            </p:txBody>
          </p:sp>
          <p:cxnSp>
            <p:nvCxnSpPr>
              <p:cNvPr id="13" name="Прямая со стрелкой 12"/>
              <p:cNvCxnSpPr/>
              <p:nvPr/>
            </p:nvCxnSpPr>
            <p:spPr>
              <a:xfrm rot="16200000" flipV="1">
                <a:off x="2821769" y="2035959"/>
                <a:ext cx="1285884" cy="1071570"/>
              </a:xfrm>
              <a:prstGeom prst="straightConnector1">
                <a:avLst/>
              </a:prstGeom>
              <a:ln w="76200">
                <a:solidFill>
                  <a:srgbClr val="951EA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 стрелкой 14"/>
              <p:cNvCxnSpPr/>
              <p:nvPr/>
            </p:nvCxnSpPr>
            <p:spPr>
              <a:xfrm rot="5400000" flipH="1" flipV="1">
                <a:off x="3679819" y="2035165"/>
                <a:ext cx="1785950" cy="1588"/>
              </a:xfrm>
              <a:prstGeom prst="straightConnector1">
                <a:avLst/>
              </a:prstGeom>
              <a:ln w="76200">
                <a:solidFill>
                  <a:srgbClr val="951EA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 стрелкой 16"/>
              <p:cNvCxnSpPr/>
              <p:nvPr/>
            </p:nvCxnSpPr>
            <p:spPr>
              <a:xfrm rot="10800000">
                <a:off x="2071670" y="3571876"/>
                <a:ext cx="1357322" cy="1588"/>
              </a:xfrm>
              <a:prstGeom prst="straightConnector1">
                <a:avLst/>
              </a:prstGeom>
              <a:ln w="76200">
                <a:solidFill>
                  <a:srgbClr val="951EA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 стрелкой 17"/>
              <p:cNvCxnSpPr/>
              <p:nvPr/>
            </p:nvCxnSpPr>
            <p:spPr>
              <a:xfrm>
                <a:off x="5857884" y="3571876"/>
                <a:ext cx="1310496" cy="1588"/>
              </a:xfrm>
              <a:prstGeom prst="straightConnector1">
                <a:avLst/>
              </a:prstGeom>
              <a:ln w="76200">
                <a:solidFill>
                  <a:srgbClr val="951EA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 стрелкой 18"/>
              <p:cNvCxnSpPr/>
              <p:nvPr/>
            </p:nvCxnSpPr>
            <p:spPr>
              <a:xfrm flipV="1">
                <a:off x="5286380" y="2071678"/>
                <a:ext cx="1143008" cy="1071570"/>
              </a:xfrm>
              <a:prstGeom prst="straightConnector1">
                <a:avLst/>
              </a:prstGeom>
              <a:ln w="76200">
                <a:solidFill>
                  <a:srgbClr val="951EA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 стрелкой 19"/>
              <p:cNvCxnSpPr/>
              <p:nvPr/>
            </p:nvCxnSpPr>
            <p:spPr>
              <a:xfrm rot="16200000" flipH="1">
                <a:off x="5500694" y="4071942"/>
                <a:ext cx="1071570" cy="1071570"/>
              </a:xfrm>
              <a:prstGeom prst="straightConnector1">
                <a:avLst/>
              </a:prstGeom>
              <a:ln w="76200">
                <a:solidFill>
                  <a:srgbClr val="951EA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 стрелкой 20"/>
              <p:cNvCxnSpPr/>
              <p:nvPr/>
            </p:nvCxnSpPr>
            <p:spPr>
              <a:xfrm rot="10800000" flipV="1">
                <a:off x="2643174" y="4071942"/>
                <a:ext cx="1285884" cy="1000132"/>
              </a:xfrm>
              <a:prstGeom prst="straightConnector1">
                <a:avLst/>
              </a:prstGeom>
              <a:ln w="76200">
                <a:solidFill>
                  <a:srgbClr val="951EA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 стрелкой 21"/>
              <p:cNvCxnSpPr/>
              <p:nvPr/>
            </p:nvCxnSpPr>
            <p:spPr>
              <a:xfrm rot="5400000">
                <a:off x="3679025" y="4964917"/>
                <a:ext cx="1785950" cy="1588"/>
              </a:xfrm>
              <a:prstGeom prst="straightConnector1">
                <a:avLst/>
              </a:prstGeom>
              <a:ln w="76200">
                <a:solidFill>
                  <a:srgbClr val="951EA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116632"/>
            <a:ext cx="26757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задание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427" y="1268760"/>
            <a:ext cx="903649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C00000"/>
                </a:solidFill>
              </a:rPr>
              <a:t>Как меняется настроение </a:t>
            </a:r>
            <a:r>
              <a:rPr lang="ru-RU" sz="2800" b="1" dirty="0" smtClean="0"/>
              <a:t>на протяжении всего текста? Ответ запишите словом на полях каждого абзаца.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C00000"/>
                </a:solidFill>
              </a:rPr>
              <a:t>Подчеркните</a:t>
            </a:r>
            <a:r>
              <a:rPr lang="ru-RU" sz="2800" b="1" dirty="0" smtClean="0"/>
              <a:t> всё то, что вызвало именно такие ощущения.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C00000"/>
                </a:solidFill>
              </a:rPr>
              <a:t>Выделите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0000FF"/>
                </a:solidFill>
              </a:rPr>
              <a:t>синим цветом лексические средства выразительности и тропы</a:t>
            </a:r>
            <a:r>
              <a:rPr lang="ru-RU" sz="2800" b="1" dirty="0" smtClean="0"/>
              <a:t>, </a:t>
            </a:r>
            <a:r>
              <a:rPr lang="ru-RU" sz="2800" b="1" dirty="0" smtClean="0">
                <a:solidFill>
                  <a:srgbClr val="C00000"/>
                </a:solidFill>
              </a:rPr>
              <a:t>красным – синтаксические средства и фигуры речи.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/>
              <a:t>Сформулируйте и </a:t>
            </a:r>
            <a:r>
              <a:rPr lang="ru-RU" sz="2800" b="1" dirty="0" smtClean="0">
                <a:solidFill>
                  <a:srgbClr val="C00000"/>
                </a:solidFill>
              </a:rPr>
              <a:t>запишите</a:t>
            </a:r>
            <a:r>
              <a:rPr lang="ru-RU" sz="2800" b="1" dirty="0" smtClean="0"/>
              <a:t> ответ на вопрос </a:t>
            </a:r>
            <a:r>
              <a:rPr lang="ru-RU" sz="2800" b="1" i="1" u="sng" dirty="0" smtClean="0"/>
              <a:t>«ЧТО и КАК определяет настроение в данном тексте». </a:t>
            </a:r>
            <a:r>
              <a:rPr lang="ru-RU" sz="2800" b="1" dirty="0" smtClean="0"/>
              <a:t>Ответ аргументируйте и проиллюстрируйте примерами</a:t>
            </a:r>
          </a:p>
        </p:txBody>
      </p:sp>
    </p:spTree>
    <p:extLst>
      <p:ext uri="{BB962C8B-B14F-4D97-AF65-F5344CB8AC3E}">
        <p14:creationId xmlns="" xmlns:p14="http://schemas.microsoft.com/office/powerpoint/2010/main" val="530596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500042"/>
          <a:ext cx="9144000" cy="5285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48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2912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4801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Сыплет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осенний нудный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дождь. </a:t>
                      </a:r>
                      <a:r>
                        <a:rPr kumimoji="0" lang="ru-RU" sz="2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ДО ЛИСТИКА </a:t>
                      </a:r>
                      <a:r>
                        <a:rPr kumimoji="0" lang="ru-RU" sz="2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ВЫМОКЛИ</a:t>
                      </a:r>
                      <a:r>
                        <a:rPr kumimoji="0" lang="ru-RU" sz="2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кусты и деревья. Лес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притих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насупился.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endParaRPr lang="ru-RU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грусть за счет </a:t>
                      </a:r>
                      <a:r>
                        <a:rPr lang="ru-RU" sz="2400" dirty="0" smtClean="0">
                          <a:solidFill>
                            <a:srgbClr val="0000FF"/>
                          </a:solidFill>
                        </a:rPr>
                        <a:t>глаголов, </a:t>
                      </a:r>
                      <a:r>
                        <a:rPr lang="ru-RU" sz="2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прилагательных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и </a:t>
                      </a:r>
                      <a:r>
                        <a:rPr lang="ru-RU" sz="2400" u="sng" dirty="0" smtClean="0">
                          <a:solidFill>
                            <a:schemeClr val="tx1"/>
                          </a:solidFill>
                        </a:rPr>
                        <a:t>авторского фразеологизма</a:t>
                      </a:r>
                      <a:endParaRPr lang="ru-RU" sz="2400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766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 вдруг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осеннюю тишину нарушает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ярое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прямо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весеннее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 бормотание тетерева</a:t>
                      </a:r>
                      <a:r>
                        <a:rPr kumimoji="0" lang="ru-RU" sz="2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!</a:t>
                      </a:r>
                      <a:endParaRPr kumimoji="0" lang="ru-RU" sz="24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</a:endParaRPr>
                    </a:p>
                    <a:p>
                      <a:endParaRPr lang="ru-RU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соединительный союз  </a:t>
                      </a: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и наречие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создают неожиданность;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передаваемую </a:t>
                      </a:r>
                      <a:r>
                        <a:rPr lang="ru-RU" sz="2400" b="1" baseline="0" dirty="0" smtClean="0">
                          <a:solidFill>
                            <a:srgbClr val="0000FF"/>
                          </a:solidFill>
                        </a:rPr>
                        <a:t>эпитетами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р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адость 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(!)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усиливает </a:t>
                      </a: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частица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01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Пе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вч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ий дро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зд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 откликнулся – про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св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истел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св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ою пе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сн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ю.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За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теньк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ала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 пти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чк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а-капелька –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пено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чк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а-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теньк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овка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звукопись</a:t>
                      </a:r>
                      <a:r>
                        <a:rPr lang="ru-RU" sz="2400" b="1" dirty="0" smtClean="0"/>
                        <a:t> позволяет</a:t>
                      </a:r>
                      <a:r>
                        <a:rPr lang="ru-RU" sz="2400" b="1" baseline="0" dirty="0" smtClean="0"/>
                        <a:t> услышать ярые, чистые, сверкающие </a:t>
                      </a:r>
                      <a:r>
                        <a:rPr lang="ru-RU" sz="2400" b="1" dirty="0" smtClean="0"/>
                        <a:t>птичьи трели</a:t>
                      </a:r>
                      <a:endParaRPr lang="ru-RU" sz="24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428604"/>
          <a:ext cx="8643998" cy="344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99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2199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 на опушке,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и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в глубине леса послышались птичьи голоса. Это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прощальные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песни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 птиц.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Но и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 в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прощальных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песнях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 слышится радость.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endParaRPr lang="ru-RU" sz="2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за счет </a:t>
                      </a:r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союзов и лексических повторов </a:t>
                      </a: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ощущается</a:t>
                      </a:r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и радость, и грусть одновременно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5389366"/>
              </p:ext>
            </p:extLst>
          </p:nvPr>
        </p:nvGraphicFramePr>
        <p:xfrm>
          <a:off x="0" y="428604"/>
          <a:ext cx="9144000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425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008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Странный в сентябре лес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 в нём рядом весна и осень.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Жёлтый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 лист и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зелёная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 травинка. Поблёкшие травы и зацветающие цветы. Сверкающий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иней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бабочки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. Тёплое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солнце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 и холодный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ветер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. Увядание и расцвет.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Песни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тишина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. И грустно</a:t>
                      </a:r>
                      <a:r>
                        <a:rPr kumimoji="0" lang="ru-RU" sz="2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и радостно</a:t>
                      </a: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itchFamily="18" charset="0"/>
                          <a:cs typeface="Times New Roman" pitchFamily="18" charset="0"/>
                        </a:rPr>
                        <a:t>!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Calibri" pitchFamily="34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035A0"/>
                          </a:solidFill>
                          <a:effectLst/>
                          <a:ea typeface="Calibri" pitchFamily="34" charset="0"/>
                          <a:cs typeface="Times New Roman" pitchFamily="18" charset="0"/>
                        </a:rPr>
                        <a:t>           </a:t>
                      </a:r>
                      <a:r>
                        <a:rPr lang="ru-RU" sz="2600" b="1" i="1" dirty="0" smtClean="0">
                          <a:solidFill>
                            <a:srgbClr val="2035A0"/>
                          </a:solidFill>
                          <a:ea typeface="Calibri" pitchFamily="34" charset="0"/>
                          <a:cs typeface="Times New Roman" pitchFamily="18" charset="0"/>
                        </a:rPr>
                        <a:t>                                                                                           </a:t>
                      </a:r>
                      <a:endParaRPr kumimoji="0" lang="ru-RU" sz="26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2035A0"/>
                        </a:solidFill>
                        <a:effectLst/>
                      </a:endParaRPr>
                    </a:p>
                    <a:p>
                      <a:endParaRPr lang="ru-RU" sz="2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600" b="1" dirty="0" smtClean="0">
                          <a:solidFill>
                            <a:srgbClr val="C00000"/>
                          </a:solidFill>
                        </a:rPr>
                        <a:t>авторское</a:t>
                      </a:r>
                      <a:r>
                        <a:rPr lang="ru-RU" sz="2600" b="1" baseline="0" dirty="0" smtClean="0">
                          <a:solidFill>
                            <a:srgbClr val="C00000"/>
                          </a:solidFill>
                        </a:rPr>
                        <a:t> в</a:t>
                      </a:r>
                      <a:r>
                        <a:rPr lang="ru-RU" sz="2600" b="1" dirty="0" smtClean="0">
                          <a:solidFill>
                            <a:srgbClr val="C00000"/>
                          </a:solidFill>
                        </a:rPr>
                        <a:t>ыделительное тире </a:t>
                      </a:r>
                      <a:r>
                        <a:rPr lang="ru-RU" sz="2600" b="1" dirty="0" smtClean="0"/>
                        <a:t>(по правилам здесь должно быть двоеточие) подчеркивает это особенное настроение, которое сохраняется до конца текста;</a:t>
                      </a:r>
                      <a:r>
                        <a:rPr lang="ru-RU" sz="2600" b="1" baseline="0" dirty="0" smtClean="0"/>
                        <a:t> этому способствуют </a:t>
                      </a:r>
                      <a:r>
                        <a:rPr lang="ru-RU" sz="2600" b="1" baseline="0" dirty="0" smtClean="0">
                          <a:solidFill>
                            <a:srgbClr val="C00000"/>
                          </a:solidFill>
                        </a:rPr>
                        <a:t>однородные члены </a:t>
                      </a:r>
                      <a:r>
                        <a:rPr lang="ru-RU" sz="2600" b="1" baseline="0" dirty="0" smtClean="0">
                          <a:solidFill>
                            <a:srgbClr val="0000FF"/>
                          </a:solidFill>
                        </a:rPr>
                        <a:t>(контекстуальные антонимы), </a:t>
                      </a:r>
                      <a:r>
                        <a:rPr lang="ru-RU" sz="2600" b="1" baseline="0" dirty="0" smtClean="0"/>
                        <a:t>разделенные </a:t>
                      </a:r>
                      <a:r>
                        <a:rPr lang="ru-RU" sz="2600" b="1" baseline="0" dirty="0" smtClean="0">
                          <a:solidFill>
                            <a:srgbClr val="C00000"/>
                          </a:solidFill>
                        </a:rPr>
                        <a:t>парцелляцией</a:t>
                      </a:r>
                      <a:r>
                        <a:rPr lang="ru-RU" sz="2600" b="1" baseline="0" dirty="0" smtClean="0"/>
                        <a:t> </a:t>
                      </a:r>
                      <a:endParaRPr lang="ru-RU" sz="26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464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КАК ХУДОЖЕСТВЕННАЯ РЕЧЬ ВОЗДЕЙСТВУЕТ НА ЧУВСТВА ЧИТАТЕЛЯ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65</cp:revision>
  <dcterms:created xsi:type="dcterms:W3CDTF">2017-10-29T15:03:04Z</dcterms:created>
  <dcterms:modified xsi:type="dcterms:W3CDTF">2017-11-06T18:11:01Z</dcterms:modified>
</cp:coreProperties>
</file>