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5" r:id="rId3"/>
    <p:sldId id="272" r:id="rId4"/>
    <p:sldId id="273" r:id="rId5"/>
    <p:sldId id="274" r:id="rId6"/>
    <p:sldId id="290" r:id="rId7"/>
    <p:sldId id="309" r:id="rId8"/>
    <p:sldId id="310" r:id="rId9"/>
    <p:sldId id="311" r:id="rId10"/>
    <p:sldId id="277" r:id="rId11"/>
    <p:sldId id="278" r:id="rId12"/>
    <p:sldId id="279" r:id="rId13"/>
    <p:sldId id="296" r:id="rId14"/>
    <p:sldId id="261" r:id="rId15"/>
    <p:sldId id="258" r:id="rId16"/>
    <p:sldId id="284" r:id="rId17"/>
    <p:sldId id="259" r:id="rId18"/>
    <p:sldId id="263" r:id="rId19"/>
    <p:sldId id="264" r:id="rId20"/>
    <p:sldId id="262" r:id="rId21"/>
    <p:sldId id="265" r:id="rId22"/>
    <p:sldId id="266" r:id="rId23"/>
    <p:sldId id="267" r:id="rId24"/>
    <p:sldId id="268" r:id="rId25"/>
    <p:sldId id="299" r:id="rId26"/>
    <p:sldId id="270" r:id="rId27"/>
    <p:sldId id="260" r:id="rId28"/>
    <p:sldId id="288" r:id="rId29"/>
    <p:sldId id="294" r:id="rId30"/>
    <p:sldId id="301" r:id="rId31"/>
    <p:sldId id="292" r:id="rId32"/>
    <p:sldId id="269" r:id="rId33"/>
    <p:sldId id="306" r:id="rId34"/>
    <p:sldId id="304" r:id="rId35"/>
    <p:sldId id="312" r:id="rId36"/>
    <p:sldId id="307" r:id="rId37"/>
    <p:sldId id="300" r:id="rId38"/>
  </p:sldIdLst>
  <p:sldSz cx="9144000" cy="6858000" type="screen4x3"/>
  <p:notesSz cx="6858000" cy="9144000"/>
  <p:custDataLst>
    <p:tags r:id="rId39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77" d="100"/>
          <a:sy n="77" d="100"/>
        </p:scale>
        <p:origin x="-1302" y="-3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7E9E1-79FA-4ED3-97ED-999B270B8A72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90894-EE70-489F-989E-7531119A61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70671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7E9E1-79FA-4ED3-97ED-999B270B8A72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90894-EE70-489F-989E-7531119A61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37897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7E9E1-79FA-4ED3-97ED-999B270B8A72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90894-EE70-489F-989E-7531119A61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5664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4012EB-FCA8-4513-82E1-B878FF28FB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96673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7E9E1-79FA-4ED3-97ED-999B270B8A72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90894-EE70-489F-989E-7531119A61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15334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7E9E1-79FA-4ED3-97ED-999B270B8A72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90894-EE70-489F-989E-7531119A61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78704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7E9E1-79FA-4ED3-97ED-999B270B8A72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90894-EE70-489F-989E-7531119A61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4940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7E9E1-79FA-4ED3-97ED-999B270B8A72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90894-EE70-489F-989E-7531119A61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18211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7E9E1-79FA-4ED3-97ED-999B270B8A72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90894-EE70-489F-989E-7531119A61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55249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7E9E1-79FA-4ED3-97ED-999B270B8A72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90894-EE70-489F-989E-7531119A61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1314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7E9E1-79FA-4ED3-97ED-999B270B8A72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90894-EE70-489F-989E-7531119A61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5999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7E9E1-79FA-4ED3-97ED-999B270B8A72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90894-EE70-489F-989E-7531119A61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96389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B7E9E1-79FA-4ED3-97ED-999B270B8A72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690894-EE70-489F-989E-7531119A61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8098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oleObject" Target="../embeddings/oleObject1.bin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1.gif"/><Relationship Id="rId4" Type="http://schemas.openxmlformats.org/officeDocument/2006/relationships/image" Target="../media/image9.wmf"/><Relationship Id="rId9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10533" y="2529453"/>
            <a:ext cx="8382707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ru-RU" sz="8000" b="1" cap="none" spc="0" dirty="0" smtClean="0">
                <a:ln w="0"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Monotype Corsiva" panose="03010101010201010101" pitchFamily="66" charset="0"/>
              </a:rPr>
              <a:t>Числовые </a:t>
            </a:r>
          </a:p>
          <a:p>
            <a:pPr algn="ctr"/>
            <a:r>
              <a:rPr lang="ru-RU" sz="8000" b="1" cap="none" spc="0" dirty="0" smtClean="0">
                <a:ln w="0"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Monotype Corsiva" panose="03010101010201010101" pitchFamily="66" charset="0"/>
              </a:rPr>
              <a:t>последовательности</a:t>
            </a:r>
            <a:endParaRPr lang="ru-RU" sz="8000" b="1" cap="none" spc="0" dirty="0">
              <a:ln w="0">
                <a:solidFill>
                  <a:schemeClr val="tx1">
                    <a:lumMod val="85000"/>
                    <a:lumOff val="15000"/>
                  </a:schemeClr>
                </a:solidFill>
              </a:ln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  <a:latin typeface="Monotype Corsiva" panose="03010101010201010101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3703" y="4030616"/>
            <a:ext cx="1709529" cy="21067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1703" y="3703309"/>
            <a:ext cx="2750184" cy="2434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922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333375"/>
            <a:ext cx="8229600" cy="61912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en-US" sz="3600" b="1" dirty="0" smtClean="0">
              <a:solidFill>
                <a:srgbClr val="006600"/>
              </a:solidFill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sz="3600" b="1" dirty="0" smtClean="0">
                <a:solidFill>
                  <a:srgbClr val="006600"/>
                </a:solidFill>
                <a:latin typeface="Comic Sans MS" pitchFamily="66" charset="0"/>
              </a:rPr>
              <a:t>1,3,5,7,9,…</a:t>
            </a:r>
          </a:p>
          <a:p>
            <a:pPr eaLnBrk="1" hangingPunct="1">
              <a:lnSpc>
                <a:spcPct val="90000"/>
              </a:lnSpc>
            </a:pPr>
            <a:r>
              <a:rPr lang="ru-RU" sz="3600" b="1" dirty="0" smtClean="0">
                <a:solidFill>
                  <a:srgbClr val="6600CC"/>
                </a:solidFill>
                <a:latin typeface="Comic Sans MS" pitchFamily="66" charset="0"/>
              </a:rPr>
              <a:t>2,4,6,8,10</a:t>
            </a:r>
            <a:r>
              <a:rPr lang="ru-RU" sz="3600" b="1" dirty="0" smtClean="0">
                <a:solidFill>
                  <a:srgbClr val="6600CC"/>
                </a:solidFill>
                <a:latin typeface="Comic Sans MS" pitchFamily="66" charset="0"/>
              </a:rPr>
              <a:t>,…</a:t>
            </a:r>
          </a:p>
          <a:p>
            <a:pPr eaLnBrk="1" hangingPunct="1">
              <a:lnSpc>
                <a:spcPct val="90000"/>
              </a:lnSpc>
            </a:pPr>
            <a:r>
              <a:rPr lang="ru-RU" sz="3600" b="1" dirty="0" smtClean="0">
                <a:solidFill>
                  <a:srgbClr val="FF0000"/>
                </a:solidFill>
                <a:latin typeface="Comic Sans MS" pitchFamily="66" charset="0"/>
              </a:rPr>
              <a:t>5,10,15,20,25,…</a:t>
            </a:r>
          </a:p>
          <a:p>
            <a:pPr eaLnBrk="1" hangingPunct="1">
              <a:lnSpc>
                <a:spcPct val="90000"/>
              </a:lnSpc>
            </a:pPr>
            <a:endParaRPr lang="ru-RU" sz="2800" dirty="0" smtClean="0">
              <a:solidFill>
                <a:srgbClr val="FF0000"/>
              </a:solidFill>
            </a:endParaRP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sz="4800" b="1" dirty="0" smtClean="0">
                <a:solidFill>
                  <a:srgbClr val="FF0000"/>
                </a:solidFill>
                <a:latin typeface="Comic Sans MS" pitchFamily="66" charset="0"/>
              </a:rPr>
              <a:t>Число</a:t>
            </a:r>
            <a:r>
              <a:rPr lang="ru-RU" sz="4800" b="1" dirty="0" smtClean="0">
                <a:latin typeface="Comic Sans MS" pitchFamily="66" charset="0"/>
              </a:rPr>
              <a:t> </a:t>
            </a:r>
            <a:r>
              <a:rPr lang="ru-RU" sz="5400" b="1" dirty="0" smtClean="0">
                <a:latin typeface="Comic Sans MS" pitchFamily="66" charset="0"/>
              </a:rPr>
              <a:t>+ </a:t>
            </a:r>
            <a:r>
              <a:rPr lang="ru-RU" sz="4400" b="1" dirty="0" smtClean="0">
                <a:solidFill>
                  <a:srgbClr val="FF0000"/>
                </a:solidFill>
                <a:latin typeface="Comic Sans MS" pitchFamily="66" charset="0"/>
              </a:rPr>
              <a:t>последовательность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sz="4400" b="1" dirty="0" smtClean="0">
                <a:latin typeface="Comic Sans MS" pitchFamily="66" charset="0"/>
              </a:rPr>
              <a:t>_____________________</a:t>
            </a:r>
            <a:endParaRPr lang="ru-RU" sz="4400" b="1" dirty="0" smtClean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0629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title"/>
          </p:nvPr>
        </p:nvSpPr>
        <p:spPr>
          <a:xfrm>
            <a:off x="685800" y="333375"/>
            <a:ext cx="6870700" cy="1008063"/>
          </a:xfrm>
        </p:spPr>
        <p:txBody>
          <a:bodyPr/>
          <a:lstStyle/>
          <a:p>
            <a:pPr eaLnBrk="1" hangingPunct="1"/>
            <a:r>
              <a:rPr lang="ru-RU" sz="5400" b="1" u="sng" smtClean="0">
                <a:solidFill>
                  <a:srgbClr val="660033"/>
                </a:solidFill>
              </a:rPr>
              <a:t>Тема урока:</a:t>
            </a:r>
          </a:p>
        </p:txBody>
      </p:sp>
      <p:sp>
        <p:nvSpPr>
          <p:cNvPr id="10243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107950" y="2060575"/>
            <a:ext cx="8640763" cy="252095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6000" b="1" u="sng" smtClean="0">
                <a:solidFill>
                  <a:srgbClr val="0000CC"/>
                </a:solidFill>
              </a:rPr>
              <a:t>«Числовые </a:t>
            </a:r>
          </a:p>
          <a:p>
            <a:pPr algn="ctr" eaLnBrk="1" hangingPunct="1">
              <a:buFontTx/>
              <a:buNone/>
            </a:pPr>
            <a:r>
              <a:rPr lang="ru-RU" sz="6000" b="1" u="sng" smtClean="0">
                <a:solidFill>
                  <a:srgbClr val="0000CC"/>
                </a:solidFill>
              </a:rPr>
              <a:t>последовательности»</a:t>
            </a:r>
          </a:p>
        </p:txBody>
      </p:sp>
    </p:spTree>
    <p:extLst>
      <p:ext uri="{BB962C8B-B14F-4D97-AF65-F5344CB8AC3E}">
        <p14:creationId xmlns:p14="http://schemas.microsoft.com/office/powerpoint/2010/main" val="3402477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6870700" cy="1044575"/>
          </a:xfrm>
        </p:spPr>
        <p:txBody>
          <a:bodyPr/>
          <a:lstStyle/>
          <a:p>
            <a:pPr eaLnBrk="1" hangingPunct="1"/>
            <a:r>
              <a:rPr lang="ru-RU" sz="4800" b="1" u="sng" smtClean="0">
                <a:solidFill>
                  <a:srgbClr val="660033"/>
                </a:solidFill>
              </a:rPr>
              <a:t>Цели урока: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341438"/>
            <a:ext cx="7989888" cy="446405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6600CC"/>
                </a:solidFill>
              </a:rPr>
              <a:t>Дать определение числовой последовательности;</a:t>
            </a:r>
          </a:p>
          <a:p>
            <a:pPr eaLnBrk="1" hangingPunct="1"/>
            <a:r>
              <a:rPr lang="ru-RU" b="1" smtClean="0">
                <a:solidFill>
                  <a:srgbClr val="6600CC"/>
                </a:solidFill>
              </a:rPr>
              <a:t>Ввести обозначения для числовой последовательности и ее членов;</a:t>
            </a:r>
          </a:p>
          <a:p>
            <a:pPr eaLnBrk="1" hangingPunct="1"/>
            <a:r>
              <a:rPr lang="ru-RU" b="1" smtClean="0">
                <a:solidFill>
                  <a:srgbClr val="6600CC"/>
                </a:solidFill>
              </a:rPr>
              <a:t>Рассмотреть способы задания числовой последовательности;</a:t>
            </a:r>
          </a:p>
          <a:p>
            <a:pPr eaLnBrk="1" hangingPunct="1"/>
            <a:r>
              <a:rPr lang="ru-RU" b="1" smtClean="0">
                <a:solidFill>
                  <a:srgbClr val="6600CC"/>
                </a:solidFill>
              </a:rPr>
              <a:t>Учиться применять полученные знания на практике.</a:t>
            </a:r>
          </a:p>
          <a:p>
            <a:pPr eaLnBrk="1" hangingPunct="1"/>
            <a:endParaRPr lang="ru-RU" b="1" smtClean="0">
              <a:solidFill>
                <a:srgbClr val="6600CC"/>
              </a:solidFill>
            </a:endParaRPr>
          </a:p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749442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6324397"/>
              </p:ext>
            </p:extLst>
          </p:nvPr>
        </p:nvGraphicFramePr>
        <p:xfrm>
          <a:off x="4713402" y="442380"/>
          <a:ext cx="2449512" cy="66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3" name="Формула" r:id="rId3" imgW="838200" imgH="228600" progId="Equation.3">
                  <p:embed/>
                </p:oleObj>
              </mc:Choice>
              <mc:Fallback>
                <p:oleObj name="Формула" r:id="rId3" imgW="838200" imgH="22860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3402" y="442380"/>
                        <a:ext cx="2449512" cy="668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32292" y="495061"/>
            <a:ext cx="37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Рассмотрим функцию</a:t>
            </a:r>
            <a:endParaRPr lang="ru-RU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88312" y="1360346"/>
            <a:ext cx="3835026" cy="461545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77391" y="1200454"/>
            <a:ext cx="38121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График состоит из отдельных точек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9"/>
              <p:cNvSpPr/>
              <p:nvPr/>
            </p:nvSpPr>
            <p:spPr>
              <a:xfrm>
                <a:off x="1064471" y="2290617"/>
                <a:ext cx="2182970" cy="47000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𝒇</m:t>
                      </m:r>
                      <m:d>
                        <m:dPr>
                          <m:ctrlPr>
                            <a:rPr lang="en-US" sz="2400" b="1" i="1" smtClean="0">
                              <a:solidFill>
                                <a:srgbClr val="00206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solidFill>
                                <a:srgbClr val="00206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𝟏</m:t>
                          </m:r>
                        </m:e>
                      </m:d>
                      <m:r>
                        <a:rPr lang="en-US" sz="2400" b="1" i="1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206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206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𝟏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206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ru-RU" sz="24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0" name="Прямоугольник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4471" y="2290617"/>
                <a:ext cx="2182970" cy="470000"/>
              </a:xfrm>
              <a:prstGeom prst="rect">
                <a:avLst/>
              </a:prstGeom>
              <a:blipFill rotWithShape="0">
                <a:blip r:embed="rId6" cstate="print"/>
                <a:stretch>
                  <a:fillRect l="-838" b="-2467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Прямоугольник 10"/>
              <p:cNvSpPr/>
              <p:nvPr/>
            </p:nvSpPr>
            <p:spPr>
              <a:xfrm>
                <a:off x="1064471" y="2832234"/>
                <a:ext cx="2182970" cy="47000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𝒇</m:t>
                      </m:r>
                      <m:d>
                        <m:dPr>
                          <m:ctrlPr>
                            <a:rPr lang="en-US" sz="2400" b="1" i="1" smtClean="0">
                              <a:solidFill>
                                <a:srgbClr val="00206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solidFill>
                                <a:srgbClr val="00206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𝟐</m:t>
                          </m:r>
                        </m:e>
                      </m:d>
                      <m:r>
                        <a:rPr lang="en-US" sz="2400" b="1" i="1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206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206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𝟐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206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𝟒</m:t>
                      </m:r>
                    </m:oMath>
                  </m:oMathPara>
                </a14:m>
                <a:endParaRPr lang="ru-RU" sz="24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1" name="Прямоугольник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4471" y="2832234"/>
                <a:ext cx="2182970" cy="470000"/>
              </a:xfrm>
              <a:prstGeom prst="rect">
                <a:avLst/>
              </a:prstGeom>
              <a:blipFill rotWithShape="0">
                <a:blip r:embed="rId7" cstate="print"/>
                <a:stretch>
                  <a:fillRect l="-838" b="-2467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Прямоугольник 11"/>
              <p:cNvSpPr/>
              <p:nvPr/>
            </p:nvSpPr>
            <p:spPr>
              <a:xfrm>
                <a:off x="1069322" y="3373851"/>
                <a:ext cx="2182970" cy="47000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𝒇</m:t>
                      </m:r>
                      <m:d>
                        <m:dPr>
                          <m:ctrlPr>
                            <a:rPr lang="en-US" sz="2400" b="1" i="1" smtClean="0">
                              <a:solidFill>
                                <a:srgbClr val="00206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solidFill>
                                <a:srgbClr val="00206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𝟑</m:t>
                          </m:r>
                        </m:e>
                      </m:d>
                      <m:r>
                        <a:rPr lang="en-US" sz="2400" b="1" i="1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206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206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𝟑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206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𝟗</m:t>
                      </m:r>
                    </m:oMath>
                  </m:oMathPara>
                </a14:m>
                <a:endParaRPr lang="ru-RU" sz="24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2" name="Прямоугольник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9322" y="3373851"/>
                <a:ext cx="2182970" cy="470000"/>
              </a:xfrm>
              <a:prstGeom prst="rect">
                <a:avLst/>
              </a:prstGeom>
              <a:blipFill rotWithShape="0">
                <a:blip r:embed="rId8" cstate="print"/>
                <a:stretch>
                  <a:fillRect l="-557" b="-2435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Прямоугольник 12"/>
              <p:cNvSpPr/>
              <p:nvPr/>
            </p:nvSpPr>
            <p:spPr>
              <a:xfrm>
                <a:off x="1064471" y="4119058"/>
                <a:ext cx="1627305" cy="47000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𝒇</m:t>
                      </m:r>
                      <m:d>
                        <m:dPr>
                          <m:ctrlPr>
                            <a:rPr lang="en-US" sz="2400" b="1" i="1" smtClean="0">
                              <a:solidFill>
                                <a:srgbClr val="00206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solidFill>
                                <a:srgbClr val="00206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𝒏</m:t>
                          </m:r>
                        </m:e>
                      </m:d>
                      <m:r>
                        <a:rPr lang="en-US" sz="2400" b="1" i="1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206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206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𝒏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206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ru-RU" sz="24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3" name="Прямоугольник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4471" y="4119058"/>
                <a:ext cx="1627305" cy="470000"/>
              </a:xfrm>
              <a:prstGeom prst="rect">
                <a:avLst/>
              </a:prstGeom>
              <a:blipFill rotWithShape="0">
                <a:blip r:embed="rId9" cstate="print"/>
                <a:stretch>
                  <a:fillRect l="-1124" b="-2467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Box 13"/>
          <p:cNvSpPr txBox="1"/>
          <p:nvPr/>
        </p:nvSpPr>
        <p:spPr>
          <a:xfrm>
            <a:off x="1688262" y="3521414"/>
            <a:ext cx="5501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</a:t>
            </a: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681" y="5284304"/>
            <a:ext cx="1749311" cy="919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525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animBg="1"/>
      <p:bldP spid="11" grpId="0" animBg="1"/>
      <p:bldP spid="12" grpId="0" animBg="1"/>
      <p:bldP spid="13" grpId="0" animBg="1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рямоугольник 2"/>
              <p:cNvSpPr/>
              <p:nvPr/>
            </p:nvSpPr>
            <p:spPr>
              <a:xfrm>
                <a:off x="628651" y="1895015"/>
                <a:ext cx="7742618" cy="30469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buFontTx/>
                  <a:buNone/>
                </a:pPr>
                <a:r>
                  <a:rPr lang="ru-RU" sz="3200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Функцию вида </a:t>
                </a:r>
                <a14:m>
                  <m:oMath xmlns:m="http://schemas.openxmlformats.org/officeDocument/2006/math">
                    <m:r>
                      <a:rPr lang="en-US" sz="3200" b="1" i="1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</a:rPr>
                      <m:t>𝒚</m:t>
                    </m:r>
                    <m:r>
                      <a:rPr lang="en-US" sz="3200" b="1" i="1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3200" b="1" i="1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</a:rPr>
                      <m:t>𝒇</m:t>
                    </m:r>
                    <m:d>
                      <m:dPr>
                        <m:ctrlPr>
                          <a:rPr lang="en-US" sz="3200" b="1" i="1" smtClean="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dPr>
                      <m:e>
                        <m:r>
                          <a:rPr lang="en-US" sz="3200" b="1" i="1" smtClean="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</m:d>
                    <m:r>
                      <a:rPr lang="en-US" sz="3200" b="1" i="1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</a:rPr>
                      <m:t>,  </m:t>
                    </m:r>
                    <m:r>
                      <a:rPr lang="ru-RU" sz="3200" b="1" i="1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</a:rPr>
                      <m:t>где </m:t>
                    </m:r>
                    <m:r>
                      <a:rPr lang="en-US" sz="3200" b="1" i="1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3200" b="1" i="1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r>
                      <a:rPr lang="en-US" sz="3200" b="1" i="1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𝑵</m:t>
                    </m:r>
                  </m:oMath>
                </a14:m>
                <a:endParaRPr lang="en-US" sz="3200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>
                  <a:buFontTx/>
                  <a:buNone/>
                </a:pPr>
                <a:r>
                  <a:rPr lang="ru-RU" sz="3200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называют </a:t>
                </a:r>
                <a:r>
                  <a:rPr lang="ru-RU" sz="3200" b="1" i="1" dirty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функцией </a:t>
                </a:r>
                <a:r>
                  <a:rPr lang="ru-RU" sz="3200" b="1" i="1" dirty="0" smtClean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натурального аргумента</a:t>
                </a:r>
                <a:r>
                  <a:rPr lang="ru-RU" sz="3200" b="1" dirty="0" smtClean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32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или </a:t>
                </a:r>
                <a:r>
                  <a:rPr lang="ru-RU" sz="3200" b="1" i="1" dirty="0" smtClean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числовой последовательностью.</a:t>
                </a:r>
              </a:p>
              <a:p>
                <a:pPr algn="ctr">
                  <a:buFontTx/>
                  <a:buNone/>
                </a:pPr>
                <a:r>
                  <a:rPr lang="ru-RU" sz="32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</a:t>
                </a:r>
                <a:r>
                  <a:rPr lang="ru-RU" sz="3200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бозначают</a:t>
                </a:r>
                <a:r>
                  <a:rPr lang="ru-RU" sz="32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32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smtClean="0">
                    <a:solidFill>
                      <a:srgbClr val="0070C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y=f(n</a:t>
                </a:r>
                <a:r>
                  <a:rPr lang="en-US" sz="3200" b="1" dirty="0">
                    <a:solidFill>
                      <a:srgbClr val="0070C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en-US" sz="32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32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или </a:t>
                </a:r>
                <a:r>
                  <a:rPr lang="en-US" sz="3200" b="1" dirty="0">
                    <a:solidFill>
                      <a:srgbClr val="0070C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</a:t>
                </a:r>
                <a:r>
                  <a:rPr lang="en-US" sz="3200" b="1" baseline="-25000" dirty="0">
                    <a:solidFill>
                      <a:srgbClr val="0070C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sz="3200" b="1" dirty="0">
                    <a:solidFill>
                      <a:srgbClr val="0070C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y</a:t>
                </a:r>
                <a:r>
                  <a:rPr lang="en-US" sz="3200" b="1" baseline="-25000" dirty="0">
                    <a:solidFill>
                      <a:srgbClr val="0070C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sz="3200" b="1" dirty="0">
                    <a:solidFill>
                      <a:srgbClr val="0070C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y</a:t>
                </a:r>
                <a:r>
                  <a:rPr lang="en-US" sz="3200" b="1" baseline="-25000" dirty="0">
                    <a:solidFill>
                      <a:srgbClr val="0070C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en-US" sz="3200" b="1" dirty="0">
                    <a:solidFill>
                      <a:srgbClr val="0070C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,…, </a:t>
                </a:r>
                <a:r>
                  <a:rPr lang="en-US" sz="3200" b="1" dirty="0" err="1">
                    <a:solidFill>
                      <a:srgbClr val="0070C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</a:t>
                </a:r>
                <a:r>
                  <a:rPr lang="en-US" sz="3200" b="1" baseline="-25000" dirty="0" err="1">
                    <a:solidFill>
                      <a:srgbClr val="0070C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en-US" sz="3200" b="1" dirty="0">
                    <a:solidFill>
                      <a:srgbClr val="0070C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… </a:t>
                </a:r>
              </a:p>
              <a:p>
                <a:pPr algn="ctr">
                  <a:buFontTx/>
                  <a:buNone/>
                </a:pPr>
                <a:endParaRPr lang="ru-RU" sz="32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651" y="1895015"/>
                <a:ext cx="7742618" cy="3046988"/>
              </a:xfrm>
              <a:prstGeom prst="rect">
                <a:avLst/>
              </a:prstGeom>
              <a:blipFill rotWithShape="0">
                <a:blip r:embed="rId2" cstate="print"/>
                <a:stretch>
                  <a:fillRect l="-1732" t="-3000" r="-346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Прямоугольник 8"/>
          <p:cNvSpPr/>
          <p:nvPr/>
        </p:nvSpPr>
        <p:spPr>
          <a:xfrm>
            <a:off x="108633" y="115910"/>
            <a:ext cx="85717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/>
                <a:solidFill>
                  <a:srgbClr val="00B0F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Определение числовой </a:t>
            </a:r>
            <a:r>
              <a:rPr lang="ru-RU" sz="4400" b="1" cap="none" spc="0" dirty="0" smtClean="0">
                <a:ln/>
                <a:solidFill>
                  <a:srgbClr val="00B0F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последовательности</a:t>
            </a:r>
            <a:endParaRPr lang="ru-RU" sz="4400" b="1" cap="none" spc="0" dirty="0">
              <a:ln/>
              <a:solidFill>
                <a:srgbClr val="00B0F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738" y="4700367"/>
            <a:ext cx="2921360" cy="2157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17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"/>
            <a:ext cx="9144001" cy="6858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901805" y="450281"/>
                <a:ext cx="2112053" cy="5959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1" i="1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𝒇</m:t>
                      </m:r>
                      <m:d>
                        <m:dPr>
                          <m:ctrlPr>
                            <a:rPr lang="en-US" sz="3200" b="1" i="1" smtClean="0">
                              <a:solidFill>
                                <a:srgbClr val="00206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3200" b="1" i="1" smtClean="0">
                              <a:solidFill>
                                <a:srgbClr val="00206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𝒏</m:t>
                          </m:r>
                        </m:e>
                      </m:d>
                      <m:r>
                        <a:rPr lang="en-US" sz="3200" b="1" i="1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3200" b="1" i="1" smtClean="0">
                              <a:solidFill>
                                <a:srgbClr val="00206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3200" b="1" i="1" smtClean="0">
                              <a:solidFill>
                                <a:srgbClr val="00206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𝒏</m:t>
                          </m:r>
                        </m:e>
                        <m:sup>
                          <m:r>
                            <a:rPr lang="en-US" sz="3200" b="1" i="1" smtClean="0">
                              <a:solidFill>
                                <a:srgbClr val="00206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ru-RU" sz="32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1805" y="450281"/>
                <a:ext cx="2112053" cy="595932"/>
              </a:xfrm>
              <a:prstGeom prst="rect">
                <a:avLst/>
              </a:prstGeom>
              <a:blipFill rotWithShape="0">
                <a:blip r:embed="rId3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901805" y="1210614"/>
                <a:ext cx="8036417" cy="1088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32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Получим последовательность чисел </a:t>
                </a:r>
              </a:p>
              <a:p>
                <a:r>
                  <a:rPr lang="ru-RU" sz="32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1, 4, 9, 16, 25, …,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32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sSupPr>
                      <m:e>
                        <m:r>
                          <a:rPr lang="en-US" sz="32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𝒏</m:t>
                        </m:r>
                      </m:e>
                      <m:sup>
                        <m:r>
                          <a:rPr lang="en-US" sz="32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ru-RU" sz="32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…</a:t>
                </a:r>
                <a:endParaRPr lang="ru-RU" sz="3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1805" y="1210614"/>
                <a:ext cx="8036417" cy="1088375"/>
              </a:xfrm>
              <a:prstGeom prst="rect">
                <a:avLst/>
              </a:prstGeom>
              <a:blipFill rotWithShape="0">
                <a:blip r:embed="rId4" cstate="print"/>
                <a:stretch>
                  <a:fillRect l="-2049" t="-8427" b="-2078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901805" y="2298989"/>
            <a:ext cx="75083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Последовательность квадратов натуральных чисел</a:t>
            </a:r>
            <a:endParaRPr lang="ru-RU" sz="28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692492" y="3294158"/>
                <a:ext cx="5787546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sz="28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𝒚</m:t>
                        </m:r>
                      </m:e>
                      <m:sub>
                        <m:r>
                          <a:rPr lang="en-US" sz="28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en-US" sz="2800" b="1" i="1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800" b="1" i="1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</a:rPr>
                      <m:t>𝟏</m:t>
                    </m:r>
                  </m:oMath>
                </a14:m>
                <a:r>
                  <a:rPr lang="en-US" sz="28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– I</a:t>
                </a:r>
                <a:r>
                  <a:rPr lang="ru-RU" sz="28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член последовательности</a:t>
                </a:r>
                <a:endParaRPr lang="ru-RU" sz="2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2492" y="3294158"/>
                <a:ext cx="5787546" cy="430887"/>
              </a:xfrm>
              <a:prstGeom prst="rect">
                <a:avLst/>
              </a:prstGeom>
              <a:blipFill rotWithShape="0">
                <a:blip r:embed="rId5" cstate="print"/>
                <a:stretch>
                  <a:fillRect l="-211" t="-26761" r="-2950" b="-5774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1692492" y="3920665"/>
                <a:ext cx="5927007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sz="28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𝒚</m:t>
                        </m:r>
                      </m:e>
                      <m:sub>
                        <m:r>
                          <a:rPr lang="ru-RU" sz="28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en-US" sz="2800" b="1" i="1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sz="2800" b="1" i="1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</a:rPr>
                      <m:t>𝟒</m:t>
                    </m:r>
                  </m:oMath>
                </a14:m>
                <a:r>
                  <a:rPr lang="en-US" sz="28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– </a:t>
                </a:r>
                <a:r>
                  <a:rPr lang="en-US" sz="28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sz="28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ru-RU" sz="28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член последовательности</a:t>
                </a:r>
                <a:endParaRPr lang="ru-RU" sz="2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2492" y="3920665"/>
                <a:ext cx="5927007" cy="430887"/>
              </a:xfrm>
              <a:prstGeom prst="rect">
                <a:avLst/>
              </a:prstGeom>
              <a:blipFill rotWithShape="0">
                <a:blip r:embed="rId6" cstate="print"/>
                <a:stretch>
                  <a:fillRect l="-206" t="-26761" r="-2778" b="-5633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1692492" y="4509168"/>
                <a:ext cx="6066469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sz="28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𝒚</m:t>
                        </m:r>
                      </m:e>
                      <m:sub>
                        <m:r>
                          <a:rPr lang="en-US" sz="28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𝟑</m:t>
                        </m:r>
                      </m:sub>
                    </m:sSub>
                    <m:r>
                      <a:rPr lang="en-US" sz="2800" b="1" i="1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800" b="1" i="1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</a:rPr>
                      <m:t>𝟗</m:t>
                    </m:r>
                  </m:oMath>
                </a14:m>
                <a:r>
                  <a:rPr lang="en-US" sz="28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– III</a:t>
                </a:r>
                <a:r>
                  <a:rPr lang="ru-RU" sz="28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член последовательности</a:t>
                </a:r>
                <a:endParaRPr lang="ru-RU" sz="2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2492" y="4509168"/>
                <a:ext cx="6066469" cy="430887"/>
              </a:xfrm>
              <a:prstGeom prst="rect">
                <a:avLst/>
              </a:prstGeom>
              <a:blipFill rotWithShape="0">
                <a:blip r:embed="rId7" cstate="print"/>
                <a:stretch>
                  <a:fillRect l="-201" t="-27143" r="-2714" b="-5857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1692492" y="5147038"/>
                <a:ext cx="6658426" cy="44063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sz="28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𝒚</m:t>
                        </m:r>
                      </m:e>
                      <m:sub>
                        <m:r>
                          <a:rPr lang="en-US" sz="28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𝒏</m:t>
                        </m:r>
                      </m:sub>
                    </m:sSub>
                    <m:r>
                      <a:rPr lang="en-US" sz="2800" b="1" i="1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8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𝒏</m:t>
                        </m:r>
                      </m:e>
                      <m:sup>
                        <m:r>
                          <a:rPr lang="en-US" sz="28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28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– </a:t>
                </a:r>
                <a:r>
                  <a:rPr lang="en-US" sz="2800" b="1" i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en-US" sz="28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</a:t>
                </a:r>
                <a:r>
                  <a:rPr lang="ru-RU" sz="2800" b="1" dirty="0" err="1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ый</a:t>
                </a:r>
                <a:r>
                  <a:rPr lang="ru-RU" sz="28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член последовательности</a:t>
                </a:r>
                <a:endParaRPr lang="ru-RU" sz="2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2492" y="5147038"/>
                <a:ext cx="6658426" cy="440633"/>
              </a:xfrm>
              <a:prstGeom prst="rect">
                <a:avLst/>
              </a:prstGeom>
              <a:blipFill rotWithShape="0">
                <a:blip r:embed="rId8" cstate="print"/>
                <a:stretch>
                  <a:fillRect l="-183" t="-23288" r="-2381" b="-5616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51350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274638"/>
            <a:ext cx="8785225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000" b="1" smtClean="0">
                <a:solidFill>
                  <a:srgbClr val="0000CC"/>
                </a:solidFill>
                <a:latin typeface="Comic Sans MS" pitchFamily="66" charset="0"/>
              </a:rPr>
              <a:t>Обозначение членов последовательности</a:t>
            </a:r>
          </a:p>
        </p:txBody>
      </p:sp>
      <p:sp>
        <p:nvSpPr>
          <p:cNvPr id="18435" name="Rectangle 4"/>
          <p:cNvSpPr>
            <a:spLocks noChangeArrowheads="1"/>
          </p:cNvSpPr>
          <p:nvPr/>
        </p:nvSpPr>
        <p:spPr bwMode="auto">
          <a:xfrm>
            <a:off x="250825" y="2508250"/>
            <a:ext cx="8713788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sz="4000" b="1" dirty="0" smtClean="0"/>
              <a:t>   1</a:t>
            </a:r>
            <a:r>
              <a:rPr lang="en-US" sz="4000" b="1" dirty="0"/>
              <a:t>,</a:t>
            </a:r>
            <a:r>
              <a:rPr lang="ru-RU" sz="4000" b="1" dirty="0"/>
              <a:t> </a:t>
            </a:r>
            <a:r>
              <a:rPr lang="en-US" sz="4000" b="1" dirty="0"/>
              <a:t> 2, </a:t>
            </a:r>
            <a:r>
              <a:rPr lang="ru-RU" sz="4000" b="1" dirty="0"/>
              <a:t> </a:t>
            </a:r>
            <a:r>
              <a:rPr lang="en-US" sz="4000" b="1" dirty="0"/>
              <a:t>3, </a:t>
            </a:r>
            <a:r>
              <a:rPr lang="ru-RU" sz="4000" b="1" dirty="0"/>
              <a:t> </a:t>
            </a:r>
            <a:r>
              <a:rPr lang="en-US" sz="4000" b="1" dirty="0"/>
              <a:t>4, </a:t>
            </a:r>
            <a:r>
              <a:rPr lang="ru-RU" sz="4000" b="1" dirty="0"/>
              <a:t> </a:t>
            </a:r>
            <a:r>
              <a:rPr lang="en-US" sz="4000" b="1" dirty="0"/>
              <a:t>5,</a:t>
            </a:r>
            <a:r>
              <a:rPr lang="ru-RU" sz="4000" b="1" dirty="0"/>
              <a:t> </a:t>
            </a:r>
            <a:r>
              <a:rPr lang="en-US" sz="4000" b="1" dirty="0"/>
              <a:t>…,</a:t>
            </a:r>
            <a:r>
              <a:rPr lang="ru-RU" sz="4000" b="1" dirty="0"/>
              <a:t> </a:t>
            </a:r>
            <a:r>
              <a:rPr lang="en-US" sz="4000" b="1" dirty="0"/>
              <a:t>n-1, </a:t>
            </a:r>
            <a:r>
              <a:rPr lang="ru-RU" sz="4000" b="1" dirty="0"/>
              <a:t> </a:t>
            </a:r>
            <a:r>
              <a:rPr lang="en-US" sz="4000" b="1" dirty="0"/>
              <a:t>n, </a:t>
            </a:r>
            <a:r>
              <a:rPr lang="ru-RU" sz="4000" b="1" dirty="0"/>
              <a:t> </a:t>
            </a:r>
            <a:r>
              <a:rPr lang="en-US" sz="4000" b="1" dirty="0"/>
              <a:t>n+1</a:t>
            </a:r>
            <a:r>
              <a:rPr lang="en-US" sz="4000" b="1" dirty="0" smtClean="0"/>
              <a:t>,…</a:t>
            </a:r>
            <a:endParaRPr lang="ru-RU" sz="4000" b="1" dirty="0" smtClean="0"/>
          </a:p>
          <a:p>
            <a:endParaRPr lang="ru-RU" sz="4000" b="1" dirty="0" smtClean="0"/>
          </a:p>
          <a:p>
            <a:endParaRPr lang="ru-RU" sz="4000" b="1" dirty="0"/>
          </a:p>
          <a:p>
            <a:r>
              <a:rPr lang="en-US" sz="4400" b="1" dirty="0" smtClean="0"/>
              <a:t>  a</a:t>
            </a:r>
            <a:r>
              <a:rPr lang="en-US" sz="2000" b="1" dirty="0" smtClean="0"/>
              <a:t>1</a:t>
            </a:r>
            <a:r>
              <a:rPr lang="en-US" sz="4400" b="1" dirty="0"/>
              <a:t>,</a:t>
            </a:r>
            <a:r>
              <a:rPr lang="ru-RU" sz="4400" b="1" dirty="0"/>
              <a:t> </a:t>
            </a:r>
            <a:r>
              <a:rPr lang="en-US" sz="4400" b="1" dirty="0"/>
              <a:t>a</a:t>
            </a:r>
            <a:r>
              <a:rPr lang="en-US" sz="2000" b="1" dirty="0"/>
              <a:t>2</a:t>
            </a:r>
            <a:r>
              <a:rPr lang="en-US" sz="4400" b="1" dirty="0"/>
              <a:t>,</a:t>
            </a:r>
            <a:r>
              <a:rPr lang="ru-RU" sz="4400" b="1" dirty="0"/>
              <a:t> </a:t>
            </a:r>
            <a:r>
              <a:rPr lang="en-US" sz="4400" b="1" dirty="0"/>
              <a:t>a</a:t>
            </a:r>
            <a:r>
              <a:rPr lang="en-US" sz="2000" b="1" dirty="0"/>
              <a:t>3</a:t>
            </a:r>
            <a:r>
              <a:rPr lang="en-US" sz="4400" b="1" dirty="0"/>
              <a:t>,</a:t>
            </a:r>
            <a:r>
              <a:rPr lang="ru-RU" sz="4400" b="1" dirty="0"/>
              <a:t> </a:t>
            </a:r>
            <a:r>
              <a:rPr lang="en-US" sz="4400" b="1" dirty="0"/>
              <a:t>a</a:t>
            </a:r>
            <a:r>
              <a:rPr lang="en-US" sz="2000" b="1" dirty="0"/>
              <a:t>4</a:t>
            </a:r>
            <a:r>
              <a:rPr lang="en-US" sz="4400" b="1" dirty="0"/>
              <a:t>,</a:t>
            </a:r>
            <a:r>
              <a:rPr lang="ru-RU" sz="4400" b="1" dirty="0"/>
              <a:t> </a:t>
            </a:r>
            <a:r>
              <a:rPr lang="en-US" sz="4400" b="1" dirty="0"/>
              <a:t>a</a:t>
            </a:r>
            <a:r>
              <a:rPr lang="en-US" sz="2000" b="1" dirty="0"/>
              <a:t>5</a:t>
            </a:r>
            <a:r>
              <a:rPr lang="en-US" sz="4400" b="1" dirty="0"/>
              <a:t>,</a:t>
            </a:r>
            <a:r>
              <a:rPr lang="ru-RU" sz="4400" b="1" dirty="0"/>
              <a:t> </a:t>
            </a:r>
            <a:r>
              <a:rPr lang="en-US" sz="4400" b="1" dirty="0"/>
              <a:t>…,</a:t>
            </a:r>
            <a:r>
              <a:rPr lang="ru-RU" sz="4400" b="1" dirty="0"/>
              <a:t> </a:t>
            </a:r>
            <a:r>
              <a:rPr lang="en-US" sz="4400" b="1" dirty="0"/>
              <a:t>a</a:t>
            </a:r>
            <a:r>
              <a:rPr lang="en-US" sz="2000" b="1" dirty="0"/>
              <a:t>n-1</a:t>
            </a:r>
            <a:r>
              <a:rPr lang="en-US" sz="4400" b="1" dirty="0"/>
              <a:t>, a</a:t>
            </a:r>
            <a:r>
              <a:rPr lang="en-US" sz="2000" b="1" dirty="0"/>
              <a:t>n</a:t>
            </a:r>
            <a:r>
              <a:rPr lang="en-US" sz="4400" b="1" dirty="0"/>
              <a:t>,</a:t>
            </a:r>
            <a:r>
              <a:rPr lang="ru-RU" sz="4400" b="1" dirty="0"/>
              <a:t> </a:t>
            </a:r>
            <a:r>
              <a:rPr lang="en-US" sz="4400" b="1" dirty="0"/>
              <a:t>a</a:t>
            </a:r>
            <a:r>
              <a:rPr lang="en-US" sz="2000" b="1" dirty="0"/>
              <a:t>n+1</a:t>
            </a:r>
            <a:r>
              <a:rPr lang="en-US" sz="4400" b="1" dirty="0"/>
              <a:t>,…</a:t>
            </a:r>
          </a:p>
        </p:txBody>
      </p:sp>
      <p:sp>
        <p:nvSpPr>
          <p:cNvPr id="18436" name="AutoShape 5"/>
          <p:cNvSpPr>
            <a:spLocks noChangeArrowheads="1"/>
          </p:cNvSpPr>
          <p:nvPr/>
        </p:nvSpPr>
        <p:spPr bwMode="auto">
          <a:xfrm>
            <a:off x="611188" y="3429000"/>
            <a:ext cx="485775" cy="976313"/>
          </a:xfrm>
          <a:prstGeom prst="down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8437" name="AutoShape 6"/>
          <p:cNvSpPr>
            <a:spLocks noChangeArrowheads="1"/>
          </p:cNvSpPr>
          <p:nvPr/>
        </p:nvSpPr>
        <p:spPr bwMode="auto">
          <a:xfrm>
            <a:off x="1246034" y="3429000"/>
            <a:ext cx="485775" cy="976313"/>
          </a:xfrm>
          <a:prstGeom prst="down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8438" name="AutoShape 7"/>
          <p:cNvSpPr>
            <a:spLocks noChangeArrowheads="1"/>
          </p:cNvSpPr>
          <p:nvPr/>
        </p:nvSpPr>
        <p:spPr bwMode="auto">
          <a:xfrm>
            <a:off x="1881187" y="3429000"/>
            <a:ext cx="485775" cy="976313"/>
          </a:xfrm>
          <a:prstGeom prst="down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8439" name="AutoShape 8"/>
          <p:cNvSpPr>
            <a:spLocks noChangeArrowheads="1"/>
          </p:cNvSpPr>
          <p:nvPr/>
        </p:nvSpPr>
        <p:spPr bwMode="auto">
          <a:xfrm>
            <a:off x="2518748" y="3410385"/>
            <a:ext cx="485775" cy="976313"/>
          </a:xfrm>
          <a:prstGeom prst="down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8440" name="AutoShape 9"/>
          <p:cNvSpPr>
            <a:spLocks noChangeArrowheads="1"/>
          </p:cNvSpPr>
          <p:nvPr/>
        </p:nvSpPr>
        <p:spPr bwMode="auto">
          <a:xfrm>
            <a:off x="3149600" y="3410384"/>
            <a:ext cx="485775" cy="976313"/>
          </a:xfrm>
          <a:prstGeom prst="down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8441" name="AutoShape 10"/>
          <p:cNvSpPr>
            <a:spLocks noChangeArrowheads="1"/>
          </p:cNvSpPr>
          <p:nvPr/>
        </p:nvSpPr>
        <p:spPr bwMode="auto">
          <a:xfrm>
            <a:off x="5285914" y="3429000"/>
            <a:ext cx="485775" cy="976313"/>
          </a:xfrm>
          <a:prstGeom prst="down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8442" name="AutoShape 11"/>
          <p:cNvSpPr>
            <a:spLocks noChangeArrowheads="1"/>
          </p:cNvSpPr>
          <p:nvPr/>
        </p:nvSpPr>
        <p:spPr bwMode="auto">
          <a:xfrm>
            <a:off x="6156325" y="3429000"/>
            <a:ext cx="485775" cy="976313"/>
          </a:xfrm>
          <a:prstGeom prst="down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8443" name="AutoShape 12"/>
          <p:cNvSpPr>
            <a:spLocks noChangeArrowheads="1"/>
          </p:cNvSpPr>
          <p:nvPr/>
        </p:nvSpPr>
        <p:spPr bwMode="auto">
          <a:xfrm>
            <a:off x="4440852" y="3428999"/>
            <a:ext cx="485775" cy="976313"/>
          </a:xfrm>
          <a:prstGeom prst="down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5156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2459" y="2686288"/>
            <a:ext cx="2341541" cy="156102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13001" y="0"/>
            <a:ext cx="820769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endParaRPr lang="en-US" sz="4400" b="1" cap="none" spc="0" dirty="0" smtClean="0">
              <a:ln/>
              <a:solidFill>
                <a:srgbClr val="00B0F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algn="ctr"/>
            <a:r>
              <a:rPr lang="ru-RU" sz="4400" b="1" cap="none" spc="0" dirty="0" smtClean="0">
                <a:ln/>
                <a:solidFill>
                  <a:srgbClr val="00B0F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Способы задания последовательности</a:t>
            </a:r>
            <a:endParaRPr lang="ru-RU" sz="4400" b="1" cap="none" spc="0" dirty="0">
              <a:ln/>
              <a:solidFill>
                <a:srgbClr val="00B0F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3260" y="1218583"/>
            <a:ext cx="83472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Аналитическое задание числовой        последовательности.</a:t>
            </a:r>
            <a:endParaRPr lang="ru-RU" sz="28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349510" y="2172690"/>
                <a:ext cx="8095973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32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Последовательность задана </a:t>
                </a:r>
                <a:r>
                  <a:rPr lang="ru-RU" sz="3200" b="1" i="1" dirty="0" smtClean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аналитически</a:t>
                </a:r>
                <a:r>
                  <a:rPr lang="ru-RU" sz="32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если указана формула е</a:t>
                </a:r>
                <a:r>
                  <a:rPr lang="ru-RU" sz="32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е</a:t>
                </a:r>
                <a:r>
                  <a:rPr lang="ru-RU" sz="32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i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en-US" sz="32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</a:t>
                </a:r>
                <a:r>
                  <a:rPr lang="ru-RU" sz="3200" b="1" dirty="0" err="1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го</a:t>
                </a:r>
                <a:r>
                  <a:rPr lang="ru-RU" sz="32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члена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32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u-RU" sz="32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                                                  </m:t>
                        </m:r>
                        <m:r>
                          <a:rPr lang="en-US" sz="32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𝒚</m:t>
                        </m:r>
                      </m:e>
                      <m:sub>
                        <m:r>
                          <a:rPr lang="en-US" sz="32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𝒏</m:t>
                        </m:r>
                      </m:sub>
                    </m:sSub>
                    <m:r>
                      <a:rPr lang="en-US" sz="3200" b="1" i="1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3200" b="1" i="1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𝒇</m:t>
                    </m:r>
                    <m:r>
                      <a:rPr lang="en-US" sz="3200" b="1" i="1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3200" b="1" i="1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𝒏</m:t>
                    </m:r>
                    <m:r>
                      <a:rPr lang="en-US" sz="3200" b="1" i="1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endParaRPr lang="ru-RU" sz="3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510" y="2172690"/>
                <a:ext cx="8095973" cy="1569660"/>
              </a:xfrm>
              <a:prstGeom prst="rect">
                <a:avLst/>
              </a:prstGeom>
              <a:blipFill rotWithShape="1">
                <a:blip r:embed="rId3" cstate="print"/>
                <a:stretch>
                  <a:fillRect l="-1958" t="-5814" r="-346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Прямоугольник 8"/>
          <p:cNvSpPr/>
          <p:nvPr/>
        </p:nvSpPr>
        <p:spPr>
          <a:xfrm>
            <a:off x="373487" y="3677928"/>
            <a:ext cx="8448541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sz="3600" b="1" i="1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1: </a:t>
            </a:r>
            <a:r>
              <a:rPr lang="en-US" sz="32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sz="3200" b="1" i="1" baseline="-25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=n</a:t>
            </a:r>
            <a:r>
              <a:rPr lang="en-US" sz="3200" b="1" i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32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pPr>
              <a:buFontTx/>
              <a:buNone/>
            </a:pPr>
            <a:r>
              <a:rPr lang="ru-RU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последовательность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1,4,9,16,…, 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32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,…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724" y="4984124"/>
            <a:ext cx="1172668" cy="1873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243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250"/>
                            </p:stCondLst>
                            <p:childTnLst>
                              <p:par>
                                <p:cTn id="1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13001" y="0"/>
            <a:ext cx="820769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/>
                <a:solidFill>
                  <a:srgbClr val="00B0F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Способы задания последовательности</a:t>
            </a:r>
            <a:endParaRPr lang="ru-RU" sz="4400" b="1" cap="none" spc="0" dirty="0">
              <a:ln/>
              <a:solidFill>
                <a:srgbClr val="00B0F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3487" y="769441"/>
            <a:ext cx="83472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Аналитическое задание числовой        последовательности.</a:t>
            </a:r>
            <a:endParaRPr lang="ru-RU" sz="28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8"/>
              <p:cNvSpPr/>
              <p:nvPr/>
            </p:nvSpPr>
            <p:spPr>
              <a:xfrm>
                <a:off x="373487" y="1963884"/>
                <a:ext cx="8450695" cy="23425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buFontTx/>
                  <a:buNone/>
                </a:pPr>
                <a:r>
                  <a:rPr lang="ru-RU" sz="3600" b="1" i="1" u="sng" dirty="0" smtClean="0">
                    <a:solidFill>
                      <a:srgbClr val="7030A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Пример 2: </a:t>
                </a:r>
              </a:p>
              <a:p>
                <a:pPr>
                  <a:buFontTx/>
                  <a:buNone/>
                </a:pPr>
                <a:r>
                  <a:rPr lang="ru-RU" sz="3200" b="1" i="1" dirty="0" smtClea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3200" b="1" i="1" smtClean="0">
                            <a:solidFill>
                              <a:srgbClr val="00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3200" b="1" i="1" smtClean="0">
                            <a:solidFill>
                              <a:srgbClr val="00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𝒚</m:t>
                        </m:r>
                      </m:e>
                      <m:sub>
                        <m:r>
                          <a:rPr lang="en-US" sz="3200" b="1" i="1" smtClean="0">
                            <a:solidFill>
                              <a:srgbClr val="00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𝒏</m:t>
                        </m:r>
                      </m:sub>
                    </m:sSub>
                    <m:r>
                      <a:rPr lang="en-US" sz="3200" b="1" i="1" smtClean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3200" b="1" i="1" smtClean="0">
                            <a:solidFill>
                              <a:srgbClr val="00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3200" b="1" i="1" smtClean="0">
                            <a:solidFill>
                              <a:srgbClr val="00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(−</m:t>
                        </m:r>
                        <m:r>
                          <a:rPr lang="en-US" sz="3200" b="1" i="1" smtClean="0">
                            <a:solidFill>
                              <a:srgbClr val="00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sz="3200" b="1" i="1" smtClean="0">
                            <a:solidFill>
                              <a:srgbClr val="00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e>
                      <m:sup>
                        <m:r>
                          <a:rPr lang="en-US" sz="3200" b="1" i="1" smtClean="0">
                            <a:solidFill>
                              <a:srgbClr val="00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𝒏</m:t>
                        </m:r>
                      </m:sup>
                    </m:sSup>
                    <m:r>
                      <a:rPr lang="en-US" sz="3200" b="1" i="1" smtClean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∙</m:t>
                    </m:r>
                    <m:f>
                      <m:fPr>
                        <m:ctrlPr>
                          <a:rPr lang="en-US" sz="3200" b="1" i="1" smtClean="0">
                            <a:solidFill>
                              <a:srgbClr val="00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3200" b="1" i="1" smtClean="0">
                            <a:solidFill>
                              <a:srgbClr val="00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sz="3200" b="1" i="1" smtClean="0">
                            <a:solidFill>
                              <a:srgbClr val="00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𝒏</m:t>
                        </m:r>
                      </m:den>
                    </m:f>
                  </m:oMath>
                </a14:m>
                <a:r>
                  <a:rPr lang="ru-RU" sz="3200" b="1" i="1" dirty="0" smtClea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3200" b="1" dirty="0" smtClea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</a:t>
                </a:r>
              </a:p>
              <a:p>
                <a:pPr>
                  <a:buFontTx/>
                  <a:buNone/>
                </a:pPr>
                <a:r>
                  <a:rPr lang="ru-RU" sz="3200" b="1" dirty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3200" b="1" dirty="0" smtClea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Найти первый, третий и шестой члены последовательности</a:t>
                </a:r>
                <a:endParaRPr lang="ru-RU" sz="3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Прямоугольник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487" y="1963884"/>
                <a:ext cx="8450695" cy="2342501"/>
              </a:xfrm>
              <a:prstGeom prst="rect">
                <a:avLst/>
              </a:prstGeom>
              <a:blipFill rotWithShape="0">
                <a:blip r:embed="rId2" cstate="print"/>
                <a:stretch>
                  <a:fillRect l="-2235" t="-4427" b="-911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3523" y="1246494"/>
            <a:ext cx="1584073" cy="149166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1995" y="4345500"/>
            <a:ext cx="3744733" cy="2383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501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13001" y="0"/>
            <a:ext cx="820769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/>
                <a:solidFill>
                  <a:srgbClr val="00B0F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Способы задания последовательности</a:t>
            </a:r>
            <a:endParaRPr lang="ru-RU" sz="4400" b="1" cap="none" spc="0" dirty="0">
              <a:ln/>
              <a:solidFill>
                <a:srgbClr val="00B0F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3487" y="769441"/>
            <a:ext cx="83472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Аналитическое задание числовой        последовательности.</a:t>
            </a:r>
            <a:endParaRPr lang="ru-RU" sz="28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3487" y="1963884"/>
            <a:ext cx="845069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sz="3600" b="1" i="1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3: </a:t>
            </a:r>
            <a:r>
              <a:rPr lang="ru-RU" sz="32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pPr>
              <a:buFontTx/>
              <a:buNone/>
            </a:pPr>
            <a:r>
              <a:rPr lang="ru-RU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Задать последовательность формулой </a:t>
            </a:r>
            <a:r>
              <a:rPr lang="en-US" sz="32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-го члена:</a:t>
            </a:r>
          </a:p>
          <a:p>
            <a:pPr>
              <a:buFontTx/>
              <a:buNone/>
            </a:pPr>
            <a:r>
              <a:rPr lang="en-US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а) 2, 4, 6, 8, …         </a:t>
            </a:r>
            <a:r>
              <a:rPr lang="en-US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б) 4, 8, 12, 16, 20, …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1041035" y="4368162"/>
                <a:ext cx="1594796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3200" b="1" i="1" smtClean="0">
                              <a:solidFill>
                                <a:srgbClr val="7030A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3200" b="1" i="1" smtClean="0">
                              <a:solidFill>
                                <a:srgbClr val="7030A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𝒚</m:t>
                          </m:r>
                        </m:e>
                        <m:sub>
                          <m:r>
                            <a:rPr lang="en-US" sz="3200" b="1" i="1" smtClean="0">
                              <a:solidFill>
                                <a:srgbClr val="7030A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𝒏</m:t>
                          </m:r>
                        </m:sub>
                      </m:sSub>
                      <m:r>
                        <a:rPr lang="en-US" sz="3200" b="1" i="1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200" b="1" i="1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en-US" sz="3200" b="1" i="1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𝒏</m:t>
                      </m:r>
                    </m:oMath>
                  </m:oMathPara>
                </a14:m>
                <a:endParaRPr lang="ru-RU" sz="3200" b="1" dirty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1035" y="4368162"/>
                <a:ext cx="1594796" cy="492443"/>
              </a:xfrm>
              <a:prstGeom prst="rect">
                <a:avLst/>
              </a:prstGeom>
              <a:blipFill rotWithShape="0">
                <a:blip r:embed="rId2" cstate="print"/>
                <a:stretch>
                  <a:fillRect b="-5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5093367" y="4368162"/>
                <a:ext cx="1594796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3200" b="1" i="1" smtClean="0">
                              <a:solidFill>
                                <a:srgbClr val="7030A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3200" b="1" i="1" smtClean="0">
                              <a:solidFill>
                                <a:srgbClr val="7030A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𝒚</m:t>
                          </m:r>
                        </m:e>
                        <m:sub>
                          <m:r>
                            <a:rPr lang="en-US" sz="3200" b="1" i="1" smtClean="0">
                              <a:solidFill>
                                <a:srgbClr val="7030A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𝒏</m:t>
                          </m:r>
                        </m:sub>
                      </m:sSub>
                      <m:r>
                        <a:rPr lang="en-US" sz="3200" b="1" i="1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200" b="1" i="1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𝟒</m:t>
                      </m:r>
                      <m:r>
                        <a:rPr lang="en-US" sz="3200" b="1" i="1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𝒏</m:t>
                      </m:r>
                    </m:oMath>
                  </m:oMathPara>
                </a14:m>
                <a:endParaRPr lang="ru-RU" sz="3200" b="1" dirty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93367" y="4368162"/>
                <a:ext cx="1594796" cy="492443"/>
              </a:xfrm>
              <a:prstGeom prst="rect">
                <a:avLst/>
              </a:prstGeom>
              <a:blipFill rotWithShape="0">
                <a:blip r:embed="rId3" cstate="print"/>
                <a:stretch>
                  <a:fillRect b="-5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7574" y="5098961"/>
            <a:ext cx="1819275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900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5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0825" y="333375"/>
            <a:ext cx="8713788" cy="6264275"/>
          </a:xfrm>
        </p:spPr>
        <p:txBody>
          <a:bodyPr/>
          <a:lstStyle/>
          <a:p>
            <a:pPr eaLnBrk="1" hangingPunct="1"/>
            <a:r>
              <a:rPr lang="ru-RU" sz="5400" b="1" dirty="0" smtClean="0">
                <a:solidFill>
                  <a:srgbClr val="660033"/>
                </a:solidFill>
                <a:latin typeface="Monotype Corsiva" pitchFamily="66" charset="0"/>
              </a:rPr>
              <a:t>Ты можешь стать умнее тремя путями: </a:t>
            </a:r>
          </a:p>
          <a:p>
            <a:pPr eaLnBrk="1" hangingPunct="1"/>
            <a:r>
              <a:rPr lang="ru-RU" sz="4400" b="1" dirty="0" smtClean="0">
                <a:solidFill>
                  <a:srgbClr val="003399"/>
                </a:solidFill>
                <a:latin typeface="Monotype Corsiva" pitchFamily="66" charset="0"/>
              </a:rPr>
              <a:t>путем опыта</a:t>
            </a:r>
            <a:r>
              <a:rPr lang="ru-RU" sz="4000" b="1" dirty="0" smtClean="0">
                <a:solidFill>
                  <a:srgbClr val="003399"/>
                </a:solidFill>
                <a:latin typeface="Monotype Corsiva" pitchFamily="66" charset="0"/>
              </a:rPr>
              <a:t> </a:t>
            </a:r>
            <a:r>
              <a:rPr lang="ru-RU" sz="4000" b="1" dirty="0" smtClean="0">
                <a:latin typeface="Monotype Corsiva" pitchFamily="66" charset="0"/>
              </a:rPr>
              <a:t>– это самый </a:t>
            </a:r>
            <a:r>
              <a:rPr lang="ru-RU" sz="4000" b="1" dirty="0" smtClean="0">
                <a:solidFill>
                  <a:srgbClr val="003399"/>
                </a:solidFill>
                <a:latin typeface="Monotype Corsiva" pitchFamily="66" charset="0"/>
              </a:rPr>
              <a:t>горький</a:t>
            </a:r>
            <a:r>
              <a:rPr lang="ru-RU" sz="4000" b="1" dirty="0" smtClean="0">
                <a:latin typeface="Monotype Corsiva" pitchFamily="66" charset="0"/>
              </a:rPr>
              <a:t> путь;</a:t>
            </a:r>
            <a:br>
              <a:rPr lang="ru-RU" sz="4000" b="1" dirty="0" smtClean="0">
                <a:latin typeface="Monotype Corsiva" pitchFamily="66" charset="0"/>
              </a:rPr>
            </a:br>
            <a:r>
              <a:rPr lang="ru-RU" sz="4400" b="1" dirty="0" smtClean="0">
                <a:solidFill>
                  <a:srgbClr val="0000CC"/>
                </a:solidFill>
                <a:latin typeface="Monotype Corsiva" pitchFamily="66" charset="0"/>
              </a:rPr>
              <a:t>путем подражания</a:t>
            </a:r>
            <a:r>
              <a:rPr lang="ru-RU" sz="4000" b="1" dirty="0" smtClean="0">
                <a:solidFill>
                  <a:srgbClr val="0000CC"/>
                </a:solidFill>
                <a:latin typeface="Monotype Corsiva" pitchFamily="66" charset="0"/>
              </a:rPr>
              <a:t> </a:t>
            </a:r>
            <a:r>
              <a:rPr lang="ru-RU" sz="4000" b="1" dirty="0" smtClean="0">
                <a:latin typeface="Monotype Corsiva" pitchFamily="66" charset="0"/>
              </a:rPr>
              <a:t>– это самый </a:t>
            </a:r>
            <a:r>
              <a:rPr lang="ru-RU" sz="4000" b="1" dirty="0" smtClean="0">
                <a:solidFill>
                  <a:srgbClr val="0000CC"/>
                </a:solidFill>
                <a:latin typeface="Monotype Corsiva" pitchFamily="66" charset="0"/>
              </a:rPr>
              <a:t>легкий </a:t>
            </a:r>
            <a:r>
              <a:rPr lang="ru-RU" sz="4000" b="1" dirty="0" smtClean="0">
                <a:latin typeface="Monotype Corsiva" pitchFamily="66" charset="0"/>
              </a:rPr>
              <a:t>путь;</a:t>
            </a:r>
            <a:br>
              <a:rPr lang="ru-RU" sz="4000" b="1" dirty="0" smtClean="0">
                <a:latin typeface="Monotype Corsiva" pitchFamily="66" charset="0"/>
              </a:rPr>
            </a:br>
            <a:r>
              <a:rPr lang="ru-RU" sz="4400" b="1" dirty="0" smtClean="0">
                <a:solidFill>
                  <a:srgbClr val="6600CC"/>
                </a:solidFill>
                <a:latin typeface="Monotype Corsiva" pitchFamily="66" charset="0"/>
              </a:rPr>
              <a:t>путем размышления</a:t>
            </a:r>
            <a:r>
              <a:rPr lang="ru-RU" sz="4000" b="1" dirty="0" smtClean="0">
                <a:solidFill>
                  <a:srgbClr val="6600CC"/>
                </a:solidFill>
                <a:latin typeface="Monotype Corsiva" pitchFamily="66" charset="0"/>
              </a:rPr>
              <a:t> </a:t>
            </a:r>
            <a:r>
              <a:rPr lang="ru-RU" sz="4000" b="1" dirty="0" smtClean="0">
                <a:latin typeface="Monotype Corsiva" pitchFamily="66" charset="0"/>
              </a:rPr>
              <a:t>– это самый </a:t>
            </a:r>
            <a:r>
              <a:rPr lang="ru-RU" sz="4000" b="1" dirty="0" smtClean="0">
                <a:solidFill>
                  <a:srgbClr val="6600CC"/>
                </a:solidFill>
                <a:latin typeface="Monotype Corsiva" pitchFamily="66" charset="0"/>
              </a:rPr>
              <a:t>благородный</a:t>
            </a:r>
            <a:r>
              <a:rPr lang="ru-RU" sz="4000" b="1" dirty="0" smtClean="0">
                <a:latin typeface="Monotype Corsiva" pitchFamily="66" charset="0"/>
              </a:rPr>
              <a:t> путь.</a:t>
            </a:r>
            <a:endParaRPr lang="ru-RU" sz="4000" b="1" i="1" dirty="0" smtClean="0">
              <a:latin typeface="Monotype Corsiva" pitchFamily="66" charset="0"/>
            </a:endParaRPr>
          </a:p>
          <a:p>
            <a:pPr algn="r" eaLnBrk="1" hangingPunct="1"/>
            <a:r>
              <a:rPr lang="ru-RU" sz="4000" b="1" i="1" dirty="0" smtClean="0">
                <a:latin typeface="Monotype Corsiva" pitchFamily="66" charset="0"/>
              </a:rPr>
              <a:t>Китайская пословица.</a:t>
            </a:r>
          </a:p>
        </p:txBody>
      </p:sp>
    </p:spTree>
    <p:extLst>
      <p:ext uri="{BB962C8B-B14F-4D97-AF65-F5344CB8AC3E}">
        <p14:creationId xmlns:p14="http://schemas.microsoft.com/office/powerpoint/2010/main" val="2363433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13001" y="0"/>
            <a:ext cx="820769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/>
                <a:solidFill>
                  <a:srgbClr val="00B0F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Способы задания последовательности</a:t>
            </a:r>
            <a:endParaRPr lang="ru-RU" sz="4400" b="1" cap="none" spc="0" dirty="0">
              <a:ln/>
              <a:solidFill>
                <a:srgbClr val="00B0F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3487" y="769441"/>
            <a:ext cx="85245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Словесное задание числовой        последовательности.</a:t>
            </a:r>
            <a:endParaRPr lang="ru-RU" sz="28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895715" y="1992895"/>
            <a:ext cx="8362950" cy="39571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Правило составления последовательности описывается словами</a:t>
            </a:r>
          </a:p>
          <a:p>
            <a:pPr>
              <a:buFontTx/>
              <a:buNone/>
            </a:pPr>
            <a:endParaRPr lang="ru-RU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ru-RU" b="1" i="1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: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последовательность простых чисел</a:t>
            </a:r>
          </a:p>
          <a:p>
            <a:pPr marL="0" indent="0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2, 3, 5, 7, 11, 13, 17, 19, 23, 29, …</a:t>
            </a:r>
          </a:p>
          <a:p>
            <a:pPr marL="0" indent="0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последовательность кубов натуральных чисел</a:t>
            </a:r>
          </a:p>
          <a:p>
            <a:pPr marL="0" indent="0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1, 8, 27, 64, 125, …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4186" y="2595160"/>
            <a:ext cx="1381125" cy="115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320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150"/>
                            </p:stCondLst>
                            <p:childTnLst>
                              <p:par>
                                <p:cTn id="1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15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1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9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13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8771" y="5152426"/>
            <a:ext cx="1799286" cy="147214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13001" y="0"/>
            <a:ext cx="820769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/>
                <a:solidFill>
                  <a:srgbClr val="00B0F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Способы задания последовательности</a:t>
            </a:r>
            <a:endParaRPr lang="ru-RU" sz="4400" b="1" cap="none" spc="0" dirty="0">
              <a:ln/>
              <a:solidFill>
                <a:srgbClr val="00B0F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3487" y="792978"/>
            <a:ext cx="85245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екуррентное задание числовой        последовательности.</a:t>
            </a:r>
            <a:endParaRPr lang="ru-RU" sz="28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373487" y="1890973"/>
            <a:ext cx="8229600" cy="44561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Указывается правило позволяющее вычислить </a:t>
            </a:r>
            <a:r>
              <a:rPr 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n-</a:t>
            </a:r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й член последовательности, если известны ее предыдущие члены.</a:t>
            </a:r>
          </a:p>
          <a:p>
            <a:pPr>
              <a:buFontTx/>
              <a:buNone/>
            </a:pPr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 вычислении членов последовательности по этому правилу мы все время возвращаемся назад, выясняем чему равны предыдущие члены, поэтому такой способ называют рекуррентным ( от латинского</a:t>
            </a:r>
            <a:r>
              <a:rPr 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recurrere</a:t>
            </a:r>
            <a:r>
              <a:rPr 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возвращаться)</a:t>
            </a:r>
          </a:p>
          <a:p>
            <a:pPr>
              <a:buFontTx/>
              <a:buNone/>
            </a:pPr>
            <a:endParaRPr lang="ru-RU" sz="40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1303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13001" y="0"/>
            <a:ext cx="820769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/>
                <a:solidFill>
                  <a:srgbClr val="00B0F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Способы задания последовательности</a:t>
            </a:r>
            <a:endParaRPr lang="ru-RU" sz="4400" b="1" cap="none" spc="0" dirty="0">
              <a:ln/>
              <a:solidFill>
                <a:srgbClr val="00B0F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3487" y="769441"/>
            <a:ext cx="85245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екуррентное задание числовой        последовательности.</a:t>
            </a:r>
            <a:endParaRPr lang="ru-RU" sz="28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668457" y="1723548"/>
            <a:ext cx="8229600" cy="44561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ru-RU" sz="3200" b="1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1:</a:t>
            </a:r>
          </a:p>
          <a:p>
            <a:pPr>
              <a:buFontTx/>
              <a:buNone/>
            </a:pP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b="1" i="1" baseline="-25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n-1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+ 4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если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= 2, 3, 4, …</a:t>
            </a:r>
            <a:endParaRPr lang="ru-RU" b="1" baseline="-25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член последовательности получается из предыдущего прибавлением к нему числа 4</a:t>
            </a:r>
          </a:p>
          <a:p>
            <a:pPr>
              <a:buFontTx/>
              <a:buNone/>
            </a:pP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3                                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ru-RU" b="1" i="1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en-US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ru-RU" b="1" i="1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ru-RU" b="1" i="1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11       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ru-RU" b="1" i="1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11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т.д.</a:t>
            </a:r>
          </a:p>
          <a:p>
            <a:pPr>
              <a:buFontTx/>
              <a:buNone/>
            </a:pPr>
            <a:endParaRPr lang="ru-RU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Получаем последовательность   </a:t>
            </a:r>
          </a:p>
          <a:p>
            <a:pPr>
              <a:buFontTx/>
              <a:buNone/>
            </a:pPr>
            <a:r>
              <a:rPr lang="ru-RU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3, 7, 11, 15, 19, 23, 27, …</a:t>
            </a:r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endParaRPr lang="ru-RU" sz="40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5530" y="5060326"/>
            <a:ext cx="1842527" cy="1119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708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3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450"/>
                            </p:stCondLst>
                            <p:childTnLst>
                              <p:par>
                                <p:cTn id="3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200"/>
                            </p:stCondLst>
                            <p:childTnLst>
                              <p:par>
                                <p:cTn id="3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13001" y="0"/>
            <a:ext cx="820769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/>
                <a:solidFill>
                  <a:srgbClr val="00B0F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Способы задания последовательности</a:t>
            </a:r>
            <a:endParaRPr lang="ru-RU" sz="4400" b="1" cap="none" spc="0" dirty="0">
              <a:ln/>
              <a:solidFill>
                <a:srgbClr val="00B0F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3487" y="769441"/>
            <a:ext cx="85245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екуррентное задание числовой        последовательности.</a:t>
            </a:r>
            <a:endParaRPr lang="ru-RU" sz="28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668457" y="1538882"/>
            <a:ext cx="8229600" cy="42393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ru-RU" sz="3200" b="1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2:</a:t>
            </a:r>
          </a:p>
          <a:p>
            <a:pPr>
              <a:buFontTx/>
              <a:buNone/>
            </a:pP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=1, y</a:t>
            </a:r>
            <a:r>
              <a:rPr lang="en-US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=1, </a:t>
            </a:r>
            <a:r>
              <a:rPr lang="en-US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b="1" i="1" baseline="-25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n-2</a:t>
            </a:r>
            <a:r>
              <a:rPr lang="ru-RU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n-1</a:t>
            </a:r>
            <a:endParaRPr lang="ru-RU" b="1" i="1" baseline="-25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член последовательности равен сумме двух предыдущих членов</a:t>
            </a:r>
          </a:p>
          <a:p>
            <a:pPr>
              <a:buFontTx/>
              <a:buNone/>
            </a:pP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=1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=1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  <a:p>
            <a:pPr>
              <a:buFontTx/>
              <a:buNone/>
            </a:pP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ru-RU" b="1" i="1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т.д.</a:t>
            </a:r>
          </a:p>
          <a:p>
            <a:pPr>
              <a:buFontTx/>
              <a:buNone/>
            </a:pPr>
            <a:endParaRPr lang="ru-RU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Получаем последовательность   </a:t>
            </a:r>
          </a:p>
          <a:p>
            <a:pPr>
              <a:buFontTx/>
              <a:buNone/>
            </a:pPr>
            <a:r>
              <a:rPr lang="ru-RU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1, 1, 2, 3, 5, 8, 13, 21, 34, 55, …</a:t>
            </a:r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endParaRPr lang="ru-RU" sz="40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5985" y="1246494"/>
            <a:ext cx="1122072" cy="112207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521" y="5547757"/>
            <a:ext cx="1244756" cy="1263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367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5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6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4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5210" y="5563672"/>
            <a:ext cx="1500790" cy="124987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457" y="5457818"/>
            <a:ext cx="1361611" cy="113396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13001" y="0"/>
            <a:ext cx="820769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/>
                <a:solidFill>
                  <a:srgbClr val="00B0F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Способы задания последовательности</a:t>
            </a:r>
            <a:endParaRPr lang="ru-RU" sz="4400" b="1" cap="none" spc="0" dirty="0">
              <a:ln/>
              <a:solidFill>
                <a:srgbClr val="00B0F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3487" y="769441"/>
            <a:ext cx="85245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екуррентное задание числовой        последовательности.</a:t>
            </a:r>
            <a:endParaRPr lang="ru-RU" sz="28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668457" y="1929610"/>
            <a:ext cx="8229600" cy="44561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ru-RU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Выделяют 2 особенно важные рекуррентно заданные последовательности: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1) Арифметическая прогрессия</a:t>
            </a:r>
          </a:p>
          <a:p>
            <a:pPr marL="0" indent="0">
              <a:buNone/>
            </a:pPr>
            <a:r>
              <a:rPr lang="ru-RU" sz="32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3200" b="1" i="1" baseline="-25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= а, у</a:t>
            </a:r>
            <a:r>
              <a:rPr lang="en-US" sz="3200" b="1" i="1" baseline="-25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32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= у</a:t>
            </a:r>
            <a:r>
              <a:rPr lang="en-US" sz="3200" b="1" i="1" baseline="-25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n-1</a:t>
            </a:r>
            <a:r>
              <a:rPr lang="ru-RU" sz="32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sz="32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ru-RU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32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ru-RU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– числа, </a:t>
            </a:r>
            <a:r>
              <a:rPr lang="en-US" sz="32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= 2, 3, …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2) Геометрическая прогрессия</a:t>
            </a:r>
          </a:p>
          <a:p>
            <a:pPr marL="0" indent="0">
              <a:buNone/>
            </a:pPr>
            <a:r>
              <a:rPr lang="ru-RU" sz="32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3200" b="1" i="1" baseline="-25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32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ru-RU" sz="32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en-US" sz="3200" b="1" i="1" baseline="-250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32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= у</a:t>
            </a:r>
            <a:r>
              <a:rPr lang="en-US" sz="3200" b="1" i="1" baseline="-250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n-1</a:t>
            </a:r>
            <a:r>
              <a:rPr lang="ru-RU" sz="32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sz="32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q</a:t>
            </a:r>
            <a:r>
              <a:rPr lang="ru-RU" sz="32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ru-RU" sz="32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en-US" sz="32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ru-RU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числа, </a:t>
            </a:r>
            <a:r>
              <a:rPr lang="en-US" sz="32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= 2, 3, …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buFontTx/>
              <a:buNone/>
            </a:pP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7943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Rectangle 4"/>
          <p:cNvSpPr>
            <a:spLocks noChangeArrowheads="1"/>
          </p:cNvSpPr>
          <p:nvPr/>
        </p:nvSpPr>
        <p:spPr bwMode="auto">
          <a:xfrm>
            <a:off x="468313" y="476250"/>
            <a:ext cx="8280400" cy="1008063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r>
              <a:rPr lang="ru-RU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Способы задания последовательностей</a:t>
            </a:r>
          </a:p>
        </p:txBody>
      </p:sp>
      <p:sp>
        <p:nvSpPr>
          <p:cNvPr id="22531" name="Rectangle 5"/>
          <p:cNvSpPr>
            <a:spLocks noChangeArrowheads="1"/>
          </p:cNvSpPr>
          <p:nvPr/>
        </p:nvSpPr>
        <p:spPr bwMode="auto">
          <a:xfrm>
            <a:off x="0" y="4005263"/>
            <a:ext cx="45720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endParaRPr lang="ru-RU" sz="2000" b="1">
              <a:solidFill>
                <a:srgbClr val="0A0A10"/>
              </a:solidFill>
            </a:endParaRPr>
          </a:p>
        </p:txBody>
      </p:sp>
      <p:sp>
        <p:nvSpPr>
          <p:cNvPr id="57350" name="Rectangle 6"/>
          <p:cNvSpPr>
            <a:spLocks noChangeArrowheads="1"/>
          </p:cNvSpPr>
          <p:nvPr/>
        </p:nvSpPr>
        <p:spPr bwMode="auto">
          <a:xfrm>
            <a:off x="250825" y="2492375"/>
            <a:ext cx="3816350" cy="350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defRPr/>
            </a:pPr>
            <a:r>
              <a:rPr lang="ru-RU" sz="2800" b="1">
                <a:solidFill>
                  <a:srgbClr val="FF0000"/>
                </a:solidFill>
                <a:latin typeface="Comic Sans MS" pitchFamily="66" charset="0"/>
              </a:rPr>
              <a:t>Аналитический</a:t>
            </a:r>
            <a:r>
              <a:rPr lang="ru-RU" sz="2800" b="1">
                <a:solidFill>
                  <a:srgbClr val="00CC66"/>
                </a:solidFill>
              </a:rPr>
              <a:t> –</a:t>
            </a:r>
            <a:r>
              <a:rPr lang="ru-RU" b="1">
                <a:solidFill>
                  <a:srgbClr val="00CC66"/>
                </a:solidFill>
              </a:rPr>
              <a:t> </a:t>
            </a:r>
          </a:p>
          <a:p>
            <a:pPr algn="l">
              <a:defRPr/>
            </a:pPr>
            <a:r>
              <a:rPr lang="ru-RU" sz="2000" b="1">
                <a:solidFill>
                  <a:srgbClr val="00CC66"/>
                </a:solidFill>
              </a:rPr>
              <a:t>с помощью формулы </a:t>
            </a:r>
            <a:r>
              <a:rPr lang="en-US" sz="2000" b="1">
                <a:solidFill>
                  <a:srgbClr val="00CC66"/>
                </a:solidFill>
              </a:rPr>
              <a:t>n</a:t>
            </a:r>
            <a:r>
              <a:rPr lang="ru-RU" sz="2000" b="1">
                <a:solidFill>
                  <a:srgbClr val="00CC66"/>
                </a:solidFill>
              </a:rPr>
              <a:t>-ого члена – позволяет вычислить член последовательности с любым заданным номером</a:t>
            </a:r>
          </a:p>
          <a:p>
            <a:pPr algn="l">
              <a:defRPr/>
            </a:pPr>
            <a:endParaRPr lang="ru-RU" sz="2400" b="1">
              <a:solidFill>
                <a:srgbClr val="FF0000"/>
              </a:solidFill>
            </a:endParaRPr>
          </a:p>
          <a:p>
            <a:pPr>
              <a:defRPr/>
            </a:pPr>
            <a:r>
              <a:rPr lang="ru-RU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х</a:t>
            </a:r>
            <a:r>
              <a:rPr lang="en-US" sz="2400" b="1" baseline="-250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</a:t>
            </a:r>
            <a:r>
              <a:rPr lang="ru-RU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=3</a:t>
            </a:r>
            <a:r>
              <a:rPr 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×</a:t>
            </a:r>
            <a:r>
              <a:rPr 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n+2</a:t>
            </a:r>
          </a:p>
          <a:p>
            <a:pPr>
              <a:defRPr/>
            </a:pPr>
            <a:r>
              <a:rPr 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x</a:t>
            </a:r>
            <a:r>
              <a:rPr lang="en-US" sz="2400" b="1" baseline="-250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</a:t>
            </a:r>
            <a:r>
              <a:rPr 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=3</a:t>
            </a:r>
            <a:r>
              <a:rPr lang="ru-RU" sz="2400" b="1" baseline="300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×</a:t>
            </a:r>
            <a:r>
              <a:rPr lang="ru-RU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5+2=17;</a:t>
            </a:r>
          </a:p>
          <a:p>
            <a:pPr>
              <a:defRPr/>
            </a:pPr>
            <a:r>
              <a:rPr lang="ru-RU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Х</a:t>
            </a:r>
            <a:r>
              <a:rPr lang="ru-RU" sz="2400" b="1" baseline="-250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45</a:t>
            </a:r>
            <a:r>
              <a:rPr lang="ru-RU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=3</a:t>
            </a:r>
            <a:r>
              <a:rPr 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×</a:t>
            </a:r>
            <a:r>
              <a:rPr lang="ru-RU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45+2=137</a:t>
            </a:r>
          </a:p>
        </p:txBody>
      </p:sp>
      <p:sp>
        <p:nvSpPr>
          <p:cNvPr id="22533" name="Rectangle 7"/>
          <p:cNvSpPr>
            <a:spLocks noChangeArrowheads="1"/>
          </p:cNvSpPr>
          <p:nvPr/>
        </p:nvSpPr>
        <p:spPr bwMode="auto">
          <a:xfrm>
            <a:off x="7596188" y="4221163"/>
            <a:ext cx="10795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endParaRPr lang="ru-RU" sz="2000" b="1" u="sng">
              <a:solidFill>
                <a:srgbClr val="0000CC"/>
              </a:solidFill>
            </a:endParaRPr>
          </a:p>
        </p:txBody>
      </p:sp>
      <p:sp>
        <p:nvSpPr>
          <p:cNvPr id="57352" name="Rectangle 8"/>
          <p:cNvSpPr>
            <a:spLocks noChangeArrowheads="1"/>
          </p:cNvSpPr>
          <p:nvPr/>
        </p:nvSpPr>
        <p:spPr bwMode="auto">
          <a:xfrm>
            <a:off x="5292725" y="2565400"/>
            <a:ext cx="3600450" cy="32521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defRPr/>
            </a:pP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Рекуррентный</a:t>
            </a:r>
            <a:r>
              <a:rPr lang="ru-RU" b="1" dirty="0">
                <a:solidFill>
                  <a:srgbClr val="00CC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 algn="l">
              <a:defRPr/>
            </a:pPr>
            <a:r>
              <a:rPr lang="ru-RU" sz="2000" b="1" dirty="0">
                <a:solidFill>
                  <a:srgbClr val="00CC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ru-RU" sz="2000" b="1" u="sng" dirty="0">
                <a:solidFill>
                  <a:srgbClr val="00CC66"/>
                </a:solidFill>
              </a:rPr>
              <a:t>от слова </a:t>
            </a:r>
            <a:r>
              <a:rPr lang="en-US" sz="2000" b="1" u="sng" dirty="0" err="1">
                <a:solidFill>
                  <a:srgbClr val="00CC66"/>
                </a:solidFill>
              </a:rPr>
              <a:t>recursio</a:t>
            </a:r>
            <a:r>
              <a:rPr lang="ru-RU" sz="2000" b="1" u="sng" dirty="0">
                <a:solidFill>
                  <a:srgbClr val="00CC66"/>
                </a:solidFill>
              </a:rPr>
              <a:t> - возвращаться</a:t>
            </a:r>
            <a:r>
              <a:rPr lang="ru-RU" sz="2000" b="1" dirty="0">
                <a:solidFill>
                  <a:srgbClr val="00CC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 algn="l">
              <a:defRPr/>
            </a:pP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l">
              <a:defRPr/>
            </a:pP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х</a:t>
            </a:r>
            <a:r>
              <a:rPr lang="ru-RU" sz="2800" b="1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=1; </a:t>
            </a:r>
            <a:r>
              <a:rPr lang="ru-RU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х</a:t>
            </a:r>
            <a:r>
              <a:rPr lang="en-US" sz="2800" b="1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n+1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=(n+1)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; </a:t>
            </a:r>
            <a:r>
              <a:rPr 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x</a:t>
            </a:r>
            <a:r>
              <a:rPr lang="en-US" sz="2800" b="1" baseline="-25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</a:t>
            </a:r>
            <a:endParaRPr lang="ru-RU" sz="2800" b="1" baseline="-250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n=1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; 2; 3; …</a:t>
            </a:r>
          </a:p>
          <a:p>
            <a:pPr>
              <a:defRPr/>
            </a:pPr>
            <a:r>
              <a:rPr lang="ru-RU" sz="2400" b="1" baseline="-25000" dirty="0">
                <a:solidFill>
                  <a:srgbClr val="0A0A10"/>
                </a:solidFill>
                <a:latin typeface="Comic Sans MS" pitchFamily="66" charset="0"/>
              </a:rPr>
              <a:t>можно записать с </a:t>
            </a:r>
            <a:r>
              <a:rPr lang="ru-RU" sz="2400" b="1" baseline="-25000" dirty="0" smtClean="0">
                <a:solidFill>
                  <a:srgbClr val="0A0A10"/>
                </a:solidFill>
                <a:latin typeface="Comic Sans MS" pitchFamily="66" charset="0"/>
              </a:rPr>
              <a:t>многоточием</a:t>
            </a:r>
            <a:endParaRPr lang="en-US" sz="2400" b="1" baseline="-25000" smtClean="0">
              <a:solidFill>
                <a:srgbClr val="0A0A10"/>
              </a:solidFill>
              <a:latin typeface="Comic Sans MS" pitchFamily="66" charset="0"/>
            </a:endParaRPr>
          </a:p>
          <a:p>
            <a:pPr>
              <a:defRPr/>
            </a:pPr>
            <a:r>
              <a:rPr lang="ru-RU" sz="2400" b="1" baseline="-25000" smtClean="0">
                <a:solidFill>
                  <a:srgbClr val="0A0A10"/>
                </a:solidFill>
              </a:rPr>
              <a:t> </a:t>
            </a:r>
            <a:endParaRPr lang="ru-RU" sz="2400" b="1" baseline="-25000">
              <a:solidFill>
                <a:srgbClr val="0A0A10"/>
              </a:solidFill>
            </a:endParaRPr>
          </a:p>
          <a:p>
            <a:pPr>
              <a:defRPr/>
            </a:pPr>
            <a:r>
              <a:rPr lang="ru-RU" sz="3200" b="1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1; 2; 6; 24; 120; 720; …</a:t>
            </a:r>
          </a:p>
        </p:txBody>
      </p:sp>
      <p:sp>
        <p:nvSpPr>
          <p:cNvPr id="57353" name="Text Box 9"/>
          <p:cNvSpPr txBox="1">
            <a:spLocks noChangeArrowheads="1"/>
          </p:cNvSpPr>
          <p:nvPr/>
        </p:nvSpPr>
        <p:spPr bwMode="auto">
          <a:xfrm>
            <a:off x="3348038" y="1916113"/>
            <a:ext cx="22320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>
                <a:solidFill>
                  <a:srgbClr val="FF0000"/>
                </a:solidFill>
                <a:latin typeface="Comic Sans MS" pitchFamily="66" charset="0"/>
              </a:rPr>
              <a:t>Словесный</a:t>
            </a:r>
          </a:p>
        </p:txBody>
      </p:sp>
      <p:sp>
        <p:nvSpPr>
          <p:cNvPr id="22536" name="AutoShape 10"/>
          <p:cNvSpPr>
            <a:spLocks noChangeArrowheads="1"/>
          </p:cNvSpPr>
          <p:nvPr/>
        </p:nvSpPr>
        <p:spPr bwMode="auto">
          <a:xfrm>
            <a:off x="1116013" y="1484313"/>
            <a:ext cx="647700" cy="1150937"/>
          </a:xfrm>
          <a:prstGeom prst="downArrow">
            <a:avLst>
              <a:gd name="adj1" fmla="val 50000"/>
              <a:gd name="adj2" fmla="val 4442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2537" name="AutoShape 11"/>
          <p:cNvSpPr>
            <a:spLocks noChangeArrowheads="1"/>
          </p:cNvSpPr>
          <p:nvPr/>
        </p:nvSpPr>
        <p:spPr bwMode="auto">
          <a:xfrm>
            <a:off x="4067175" y="1484313"/>
            <a:ext cx="504825" cy="503237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2538" name="AutoShape 12"/>
          <p:cNvSpPr>
            <a:spLocks noChangeArrowheads="1"/>
          </p:cNvSpPr>
          <p:nvPr/>
        </p:nvSpPr>
        <p:spPr bwMode="auto">
          <a:xfrm>
            <a:off x="6300788" y="1484313"/>
            <a:ext cx="719137" cy="1150937"/>
          </a:xfrm>
          <a:prstGeom prst="downArrow">
            <a:avLst>
              <a:gd name="adj1" fmla="val 50000"/>
              <a:gd name="adj2" fmla="val 4001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39666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7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57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7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73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73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8" grpId="0" animBg="1"/>
      <p:bldP spid="57350" grpId="0"/>
      <p:bldP spid="5735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00127" y="0"/>
            <a:ext cx="743344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/>
                <a:solidFill>
                  <a:srgbClr val="00B0F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Монотонные последовательности</a:t>
            </a:r>
            <a:endParaRPr lang="ru-RU" sz="4400" b="1" cap="none" spc="0" dirty="0">
              <a:ln/>
              <a:solidFill>
                <a:srgbClr val="00B0F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3565" y="991673"/>
            <a:ext cx="812656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Последовательность 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(у</a:t>
            </a:r>
            <a:r>
              <a:rPr lang="en-US" sz="24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)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возрастающая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если каждый ее член (кроме первого) больше предыдущего, т.е.            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4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&lt; у</a:t>
            </a:r>
            <a:r>
              <a:rPr lang="ru-RU" sz="24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&lt; у</a:t>
            </a:r>
            <a:r>
              <a:rPr lang="ru-RU" sz="2400" b="1" i="1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4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&lt; у</a:t>
            </a:r>
            <a:r>
              <a:rPr lang="ru-RU" sz="2400" b="1" i="1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&lt; … &lt; у</a:t>
            </a:r>
            <a:r>
              <a:rPr lang="en-US" sz="2400" b="1" i="1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&lt; … </a:t>
            </a:r>
          </a:p>
          <a:p>
            <a:r>
              <a:rPr lang="ru-RU" sz="24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Пример: </a:t>
            </a:r>
          </a:p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2,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4, 6,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8,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10, …</a:t>
            </a:r>
            <a:endParaRPr lang="ru-RU" sz="2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 &gt; 1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то последовательность 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en-US" sz="24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= а</a:t>
            </a:r>
            <a:r>
              <a:rPr lang="en-US" sz="2400" b="1" i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возрастает.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53564" y="3629696"/>
            <a:ext cx="812656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Последовательность (у</a:t>
            </a:r>
            <a:r>
              <a:rPr lang="en-US" sz="2400" b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) –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убывающая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если каждый ее член (кроме первого) меньше  предыдущего, т.е.              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4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&gt; у</a:t>
            </a:r>
            <a:r>
              <a:rPr lang="ru-RU" sz="24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&gt; у</a:t>
            </a:r>
            <a:r>
              <a:rPr lang="ru-RU" sz="2400" b="1" i="1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4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&gt; у</a:t>
            </a:r>
            <a:r>
              <a:rPr lang="ru-RU" sz="2400" b="1" i="1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&gt; … &gt; у</a:t>
            </a:r>
            <a:r>
              <a:rPr lang="en-US" sz="2400" b="1" i="1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&gt; … </a:t>
            </a:r>
          </a:p>
          <a:p>
            <a:r>
              <a:rPr lang="ru-RU" sz="24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Пример: </a:t>
            </a:r>
          </a:p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-1, -3, -5, -7, -9, …</a:t>
            </a:r>
          </a:p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0 &lt; а &lt; 1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то последовательность 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en-US" sz="24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= а</a:t>
            </a:r>
            <a:r>
              <a:rPr lang="en-US" sz="2400" b="1" i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убывает.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5923" y="1528185"/>
            <a:ext cx="1235299" cy="123529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70672" y="4507431"/>
            <a:ext cx="925799" cy="925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89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00127" y="0"/>
            <a:ext cx="743344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/>
                <a:solidFill>
                  <a:srgbClr val="00B0F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Монотонные последовательности</a:t>
            </a:r>
            <a:endParaRPr lang="ru-RU" sz="4400" b="1" cap="none" spc="0" dirty="0">
              <a:ln/>
              <a:solidFill>
                <a:srgbClr val="00B0F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9321" y="1244958"/>
            <a:ext cx="79336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Возрастающие и убывающие последовательности называются </a:t>
            </a:r>
            <a:r>
              <a:rPr 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монотонными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7313" y="2029788"/>
            <a:ext cx="1776475" cy="141726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50042" y="3599448"/>
            <a:ext cx="78628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Последовательности, которые не возрастают и не убывают, являются </a:t>
            </a:r>
            <a:r>
              <a:rPr 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немонотонными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321" y="5169108"/>
            <a:ext cx="1792310" cy="136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165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04800" y="195263"/>
            <a:ext cx="8686800" cy="838200"/>
          </a:xfrm>
          <a:extLst/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kern="1200" cap="all" dirty="0">
                <a:effectLst>
                  <a:reflection blurRad="12700" stA="48000" endA="300" endPos="55000" dir="5400000" sy="-90000" algn="bl" rotWithShape="0"/>
                </a:effectLst>
              </a:rPr>
              <a:t>Проверочная </a:t>
            </a:r>
            <a:r>
              <a:rPr lang="ru-RU" sz="3600" b="1" kern="1200" cap="all" dirty="0" smtClean="0">
                <a:effectLst>
                  <a:reflection blurRad="12700" stA="48000" endA="300" endPos="55000" dir="5400000" sy="-90000" algn="bl" rotWithShape="0"/>
                </a:effectLst>
              </a:rPr>
              <a:t>работа</a:t>
            </a:r>
            <a:r>
              <a:rPr lang="en-US" sz="3600" b="1" kern="1200" cap="all" dirty="0" smtClean="0">
                <a:effectLst>
                  <a:reflection blurRad="12700" stA="48000" endA="300" endPos="55000" dir="5400000" sy="-90000" algn="bl" rotWithShape="0"/>
                </a:effectLst>
              </a:rPr>
              <a:t> – </a:t>
            </a:r>
            <a:r>
              <a:rPr lang="ru-RU" sz="2800" b="1" kern="1200" cap="all" dirty="0" smtClean="0">
                <a:effectLst>
                  <a:reflection blurRad="12700" stA="48000" endA="300" endPos="55000" dir="5400000" sy="-90000" algn="bl" rotWithShape="0"/>
                </a:effectLst>
              </a:rPr>
              <a:t>работа в парах</a:t>
            </a:r>
            <a:endParaRPr lang="ru-RU" sz="2800" b="1" kern="1200" cap="all" dirty="0">
              <a:effectLst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23850" y="1125538"/>
            <a:ext cx="8640763" cy="5327650"/>
          </a:xfrm>
        </p:spPr>
        <p:txBody>
          <a:bodyPr/>
          <a:lstStyle/>
          <a:p>
            <a:pPr>
              <a:buNone/>
            </a:pPr>
            <a:r>
              <a:rPr lang="ru-RU" sz="4000" u="sng" dirty="0"/>
              <a:t>Задание </a:t>
            </a:r>
            <a:r>
              <a:rPr lang="ru-RU" sz="4000" u="sng" dirty="0" smtClean="0"/>
              <a:t>3: </a:t>
            </a:r>
            <a:r>
              <a:rPr lang="ru-RU" sz="4000" b="1" dirty="0" smtClean="0">
                <a:solidFill>
                  <a:srgbClr val="6600FF"/>
                </a:solidFill>
                <a:latin typeface="Comic Sans MS" pitchFamily="66" charset="0"/>
              </a:rPr>
              <a:t>Последовательность задана формулой</a:t>
            </a:r>
            <a:r>
              <a:rPr lang="en-US" sz="4000" b="1" dirty="0" smtClean="0"/>
              <a:t>   </a:t>
            </a:r>
            <a:r>
              <a:rPr lang="en-US" sz="4400" b="1" dirty="0" smtClean="0">
                <a:solidFill>
                  <a:srgbClr val="7030A0"/>
                </a:solidFill>
              </a:rPr>
              <a:t>a</a:t>
            </a:r>
            <a:r>
              <a:rPr lang="en-US" sz="2400" b="1" dirty="0" smtClean="0">
                <a:solidFill>
                  <a:srgbClr val="7030A0"/>
                </a:solidFill>
              </a:rPr>
              <a:t>n</a:t>
            </a:r>
            <a:r>
              <a:rPr lang="en-US" sz="4000" b="1" dirty="0" smtClean="0">
                <a:solidFill>
                  <a:srgbClr val="7030A0"/>
                </a:solidFill>
              </a:rPr>
              <a:t> = </a:t>
            </a:r>
            <a:r>
              <a:rPr lang="ru-RU" sz="4000" b="1" dirty="0" smtClean="0">
                <a:solidFill>
                  <a:srgbClr val="7030A0"/>
                </a:solidFill>
              </a:rPr>
              <a:t>7</a:t>
            </a:r>
            <a:r>
              <a:rPr lang="en-US" sz="4000" b="1" dirty="0" smtClean="0">
                <a:solidFill>
                  <a:srgbClr val="7030A0"/>
                </a:solidFill>
              </a:rPr>
              <a:t>n – 1</a:t>
            </a:r>
            <a:r>
              <a:rPr lang="ru-RU" sz="4000" b="1" dirty="0" smtClean="0">
                <a:solidFill>
                  <a:srgbClr val="7030A0"/>
                </a:solidFill>
              </a:rPr>
              <a:t>    </a:t>
            </a:r>
          </a:p>
          <a:p>
            <a:pPr algn="ctr" eaLnBrk="1" hangingPunct="1">
              <a:buFontTx/>
              <a:buNone/>
            </a:pPr>
            <a:r>
              <a:rPr lang="ru-RU" b="1" dirty="0" smtClean="0">
                <a:solidFill>
                  <a:srgbClr val="6600FF"/>
                </a:solidFill>
                <a:latin typeface="Comic Sans MS" pitchFamily="66" charset="0"/>
              </a:rPr>
              <a:t>Найдите первые пять членов этой последовательности.</a:t>
            </a:r>
          </a:p>
          <a:p>
            <a:pPr algn="ctr" eaLnBrk="1" hangingPunct="1">
              <a:buFontTx/>
              <a:buNone/>
            </a:pPr>
            <a:endParaRPr lang="ru-RU" b="1" dirty="0" smtClean="0">
              <a:solidFill>
                <a:srgbClr val="C00000"/>
              </a:solidFill>
            </a:endParaRPr>
          </a:p>
          <a:p>
            <a:pPr algn="ctr" eaLnBrk="1" hangingPunct="1">
              <a:buFontTx/>
              <a:buNone/>
            </a:pPr>
            <a:r>
              <a:rPr lang="ru-RU" b="1" dirty="0" smtClean="0">
                <a:solidFill>
                  <a:srgbClr val="C00000"/>
                </a:solidFill>
              </a:rPr>
              <a:t>ОТВЕТ:</a:t>
            </a:r>
          </a:p>
          <a:p>
            <a:pPr eaLnBrk="1" hangingPunct="1">
              <a:buFontTx/>
              <a:buNone/>
            </a:pPr>
            <a:endParaRPr lang="en-US" b="1" dirty="0" smtClean="0">
              <a:solidFill>
                <a:srgbClr val="C00000"/>
              </a:solidFill>
            </a:endParaRPr>
          </a:p>
          <a:p>
            <a:pPr algn="ctr" eaLnBrk="1" hangingPunct="1">
              <a:buFontTx/>
              <a:buNone/>
            </a:pPr>
            <a:r>
              <a:rPr lang="ru-RU" b="1" dirty="0" smtClean="0">
                <a:solidFill>
                  <a:srgbClr val="C00000"/>
                </a:solidFill>
              </a:rPr>
              <a:t>6, 13, 20, 27, 34.       </a:t>
            </a:r>
          </a:p>
        </p:txBody>
      </p:sp>
    </p:spTree>
    <p:extLst>
      <p:ext uri="{BB962C8B-B14F-4D97-AF65-F5344CB8AC3E}">
        <p14:creationId xmlns:p14="http://schemas.microsoft.com/office/powerpoint/2010/main" val="2942187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04800" y="195263"/>
            <a:ext cx="8686800" cy="838200"/>
          </a:xfrm>
          <a:extLst/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kern="1200" cap="all" dirty="0">
                <a:effectLst>
                  <a:reflection blurRad="12700" stA="48000" endA="300" endPos="55000" dir="5400000" sy="-90000" algn="bl" rotWithShape="0"/>
                </a:effectLst>
              </a:rPr>
              <a:t>Проверочная </a:t>
            </a:r>
            <a:r>
              <a:rPr lang="ru-RU" sz="3600" b="1" kern="1200" cap="all" dirty="0" smtClean="0">
                <a:effectLst>
                  <a:reflection blurRad="12700" stA="48000" endA="300" endPos="55000" dir="5400000" sy="-90000" algn="bl" rotWithShape="0"/>
                </a:effectLst>
              </a:rPr>
              <a:t>работа</a:t>
            </a:r>
            <a:r>
              <a:rPr lang="en-US" sz="3600" b="1" kern="1200" cap="all" dirty="0" smtClean="0">
                <a:effectLst>
                  <a:reflection blurRad="12700" stA="48000" endA="300" endPos="55000" dir="5400000" sy="-90000" algn="bl" rotWithShape="0"/>
                </a:effectLst>
              </a:rPr>
              <a:t> – </a:t>
            </a:r>
            <a:r>
              <a:rPr lang="ru-RU" sz="2800" b="1" kern="1200" cap="all" dirty="0" smtClean="0">
                <a:effectLst>
                  <a:reflection blurRad="12700" stA="48000" endA="300" endPos="55000" dir="5400000" sy="-90000" algn="bl" rotWithShape="0"/>
                </a:effectLst>
              </a:rPr>
              <a:t>работа в парах</a:t>
            </a:r>
            <a:endParaRPr lang="ru-RU" sz="2800" b="1" kern="1200" cap="all" dirty="0">
              <a:effectLst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23850" y="1125538"/>
            <a:ext cx="8640763" cy="5327650"/>
          </a:xfrm>
        </p:spPr>
        <p:txBody>
          <a:bodyPr>
            <a:normAutofit lnSpcReduction="10000"/>
          </a:bodyPr>
          <a:lstStyle/>
          <a:p>
            <a:pPr lvl="0">
              <a:buNone/>
            </a:pPr>
            <a:r>
              <a:rPr lang="ru-RU" sz="4000" u="sng" dirty="0"/>
              <a:t>Задание </a:t>
            </a:r>
            <a:r>
              <a:rPr lang="ru-RU" sz="4000" u="sng" dirty="0" smtClean="0"/>
              <a:t>4: </a:t>
            </a:r>
            <a:r>
              <a:rPr lang="ru-RU" sz="4000" b="1" dirty="0" smtClean="0">
                <a:solidFill>
                  <a:srgbClr val="6600FF"/>
                </a:solidFill>
                <a:latin typeface="Comic Sans MS" pitchFamily="66" charset="0"/>
              </a:rPr>
              <a:t>Последовательность задана правилом</a:t>
            </a:r>
            <a:r>
              <a:rPr lang="en-US" sz="4000" b="1" dirty="0" smtClean="0"/>
              <a:t>   </a:t>
            </a:r>
            <a:r>
              <a:rPr lang="ru-RU" sz="44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а</a:t>
            </a:r>
            <a:r>
              <a:rPr lang="ru-RU" sz="4400" baseline="-300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1</a:t>
            </a:r>
            <a:r>
              <a:rPr lang="ru-RU" sz="44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=2</a:t>
            </a:r>
            <a:r>
              <a:rPr lang="ru-RU" sz="3600" b="1" dirty="0">
                <a:solidFill>
                  <a:srgbClr val="767676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, </a:t>
            </a:r>
            <a:r>
              <a:rPr lang="ru-RU" sz="44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ru-RU" sz="4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>
              <a:buNone/>
            </a:pPr>
            <a:r>
              <a:rPr lang="ru-RU" sz="44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а</a:t>
            </a:r>
            <a:r>
              <a:rPr lang="ru-RU" sz="4400" baseline="-300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lang="ru-RU" sz="48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48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=2</a:t>
            </a:r>
            <a:r>
              <a:rPr lang="ru-RU" sz="44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а</a:t>
            </a:r>
            <a:r>
              <a:rPr lang="ru-RU" sz="4400" baseline="-300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n-1</a:t>
            </a:r>
            <a:endParaRPr lang="ru-RU" sz="4800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eaLnBrk="1" hangingPunct="1">
              <a:buFontTx/>
              <a:buNone/>
            </a:pPr>
            <a:endParaRPr lang="ru-RU" sz="4000" b="1" dirty="0" smtClean="0">
              <a:solidFill>
                <a:srgbClr val="7030A0"/>
              </a:solidFill>
            </a:endParaRPr>
          </a:p>
          <a:p>
            <a:pPr algn="ctr" eaLnBrk="1" hangingPunct="1">
              <a:buFontTx/>
              <a:buNone/>
            </a:pPr>
            <a:r>
              <a:rPr lang="ru-RU" b="1" dirty="0" smtClean="0">
                <a:solidFill>
                  <a:srgbClr val="6600FF"/>
                </a:solidFill>
                <a:latin typeface="Comic Sans MS" pitchFamily="66" charset="0"/>
              </a:rPr>
              <a:t>Найдите первые четыре члена этой последовательности.</a:t>
            </a:r>
          </a:p>
          <a:p>
            <a:pPr algn="ctr" eaLnBrk="1" hangingPunct="1">
              <a:buFontTx/>
              <a:buNone/>
            </a:pPr>
            <a:endParaRPr lang="ru-RU" b="1" dirty="0" smtClean="0">
              <a:solidFill>
                <a:srgbClr val="C00000"/>
              </a:solidFill>
            </a:endParaRPr>
          </a:p>
          <a:p>
            <a:pPr algn="ctr" eaLnBrk="1" hangingPunct="1">
              <a:buFontTx/>
              <a:buNone/>
            </a:pPr>
            <a:r>
              <a:rPr lang="ru-RU" b="1" dirty="0" smtClean="0">
                <a:solidFill>
                  <a:srgbClr val="C00000"/>
                </a:solidFill>
              </a:rPr>
              <a:t>ОТВЕТ:</a:t>
            </a:r>
          </a:p>
          <a:p>
            <a:pPr eaLnBrk="1" hangingPunct="1">
              <a:buFontTx/>
              <a:buNone/>
            </a:pPr>
            <a:endParaRPr lang="en-US" b="1" dirty="0" smtClean="0">
              <a:solidFill>
                <a:srgbClr val="C00000"/>
              </a:solidFill>
            </a:endParaRPr>
          </a:p>
          <a:p>
            <a:pPr algn="ctr" eaLnBrk="1" hangingPunct="1">
              <a:buFontTx/>
              <a:buNone/>
            </a:pPr>
            <a:r>
              <a:rPr lang="ru-RU" b="1" dirty="0" smtClean="0">
                <a:solidFill>
                  <a:srgbClr val="C00000"/>
                </a:solidFill>
              </a:rPr>
              <a:t>2, 4, 8, 16.       </a:t>
            </a:r>
          </a:p>
        </p:txBody>
      </p:sp>
    </p:spTree>
    <p:extLst>
      <p:ext uri="{BB962C8B-B14F-4D97-AF65-F5344CB8AC3E}">
        <p14:creationId xmlns:p14="http://schemas.microsoft.com/office/powerpoint/2010/main" val="2671691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792088"/>
          </a:xfrm>
        </p:spPr>
        <p:txBody>
          <a:bodyPr>
            <a:normAutofit/>
          </a:bodyPr>
          <a:lstStyle/>
          <a:p>
            <a:r>
              <a:rPr lang="ru-RU" sz="3200" dirty="0"/>
              <a:t>Продолжите ряд, указав </a:t>
            </a:r>
            <a:r>
              <a:rPr lang="ru-RU" sz="3200" dirty="0" smtClean="0"/>
              <a:t>ещё два значения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764704"/>
            <a:ext cx="188064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dirty="0"/>
              <a:t>3 </a:t>
            </a:r>
            <a:r>
              <a:rPr lang="ru-RU" sz="4400" dirty="0" smtClean="0"/>
              <a:t> 6  9 </a:t>
            </a:r>
            <a:endParaRPr lang="ru-RU" sz="4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63343" y="764704"/>
            <a:ext cx="177965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dirty="0" smtClean="0"/>
              <a:t>12  </a:t>
            </a:r>
            <a:r>
              <a:rPr lang="ru-RU" sz="4400" dirty="0"/>
              <a:t>15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68345" y="1484784"/>
            <a:ext cx="17395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dirty="0"/>
              <a:t>2 </a:t>
            </a:r>
            <a:r>
              <a:rPr lang="ru-RU" sz="4400" dirty="0" smtClean="0"/>
              <a:t> 4  </a:t>
            </a:r>
            <a:r>
              <a:rPr lang="ru-RU" sz="4400" dirty="0"/>
              <a:t>6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298783" y="1484783"/>
            <a:ext cx="143924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dirty="0" smtClean="0"/>
              <a:t>8  </a:t>
            </a:r>
            <a:r>
              <a:rPr lang="ru-RU" sz="4400" dirty="0"/>
              <a:t>10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68345" y="2207234"/>
            <a:ext cx="17395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dirty="0"/>
              <a:t>2 </a:t>
            </a:r>
            <a:r>
              <a:rPr lang="ru-RU" sz="4400" dirty="0" smtClean="0"/>
              <a:t> 4  8</a:t>
            </a:r>
            <a:endParaRPr lang="ru-RU" sz="4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282546" y="2185719"/>
            <a:ext cx="176836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dirty="0"/>
              <a:t>16 </a:t>
            </a:r>
            <a:r>
              <a:rPr lang="ru-RU" sz="4400" dirty="0" smtClean="0"/>
              <a:t> 32</a:t>
            </a:r>
            <a:endParaRPr lang="ru-RU" sz="4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67544" y="2924944"/>
            <a:ext cx="188064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dirty="0"/>
              <a:t>1 </a:t>
            </a:r>
            <a:r>
              <a:rPr lang="ru-RU" sz="4400" dirty="0" smtClean="0"/>
              <a:t> 5  </a:t>
            </a:r>
            <a:r>
              <a:rPr lang="ru-RU" sz="4400" dirty="0"/>
              <a:t>9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224260" y="2897808"/>
            <a:ext cx="188494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dirty="0"/>
              <a:t>13 </a:t>
            </a:r>
            <a:r>
              <a:rPr lang="ru-RU" sz="4400" dirty="0" smtClean="0"/>
              <a:t> 17 </a:t>
            </a:r>
            <a:endParaRPr lang="ru-RU" sz="4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58493" y="3652080"/>
            <a:ext cx="206979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dirty="0"/>
              <a:t>1 </a:t>
            </a:r>
            <a:r>
              <a:rPr lang="ru-RU" sz="4400" dirty="0" smtClean="0"/>
              <a:t> 5  25</a:t>
            </a:r>
            <a:endParaRPr lang="ru-RU" sz="4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686082" y="3652080"/>
            <a:ext cx="244810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dirty="0" smtClean="0"/>
              <a:t>125 </a:t>
            </a:r>
            <a:r>
              <a:rPr lang="ru-RU" sz="4400" dirty="0"/>
              <a:t> 625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75054" y="4149080"/>
            <a:ext cx="304431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/>
              <a:t>о </a:t>
            </a:r>
            <a:r>
              <a:rPr lang="ru-RU" sz="4400" dirty="0"/>
              <a:t>д т ч п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207925" y="4149079"/>
            <a:ext cx="182287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/>
              <a:t>ш  с </a:t>
            </a:r>
            <a:endParaRPr lang="ru-RU" sz="4400" dirty="0"/>
          </a:p>
        </p:txBody>
      </p:sp>
      <p:sp>
        <p:nvSpPr>
          <p:cNvPr id="16" name="Прямоугольник 15"/>
          <p:cNvSpPr/>
          <p:nvPr/>
        </p:nvSpPr>
        <p:spPr>
          <a:xfrm rot="20674048">
            <a:off x="4287456" y="3543164"/>
            <a:ext cx="4605952" cy="109765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i="1" cap="none" spc="0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Один</a:t>
            </a:r>
            <a:r>
              <a:rPr lang="ru-RU" sz="5400" b="1" i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5400" b="1" i="1" cap="none" spc="0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два три четыре пять</a:t>
            </a:r>
            <a:endParaRPr lang="ru-RU" sz="5400" b="1" cap="none" spc="0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96858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77330" y="1050324"/>
            <a:ext cx="6573793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u="sng" dirty="0" smtClean="0"/>
              <a:t>Задание 5: </a:t>
            </a:r>
            <a:r>
              <a:rPr lang="ru-RU" sz="4000" b="1" i="1" dirty="0" smtClean="0">
                <a:solidFill>
                  <a:srgbClr val="7030A0"/>
                </a:solidFill>
              </a:rPr>
              <a:t>Последовательность </a:t>
            </a:r>
            <a:r>
              <a:rPr lang="ru-RU" sz="4000" b="1" i="1" dirty="0">
                <a:solidFill>
                  <a:srgbClr val="7030A0"/>
                </a:solidFill>
              </a:rPr>
              <a:t>(</a:t>
            </a:r>
            <a:r>
              <a:rPr lang="ru-RU" sz="4000" b="1" i="1" dirty="0" err="1">
                <a:solidFill>
                  <a:srgbClr val="7030A0"/>
                </a:solidFill>
              </a:rPr>
              <a:t>a</a:t>
            </a:r>
            <a:r>
              <a:rPr lang="ru-RU" sz="4000" b="1" i="1" baseline="-25000" dirty="0" err="1">
                <a:solidFill>
                  <a:srgbClr val="7030A0"/>
                </a:solidFill>
              </a:rPr>
              <a:t>n</a:t>
            </a:r>
            <a:r>
              <a:rPr lang="ru-RU" sz="4000" b="1" i="1" dirty="0">
                <a:solidFill>
                  <a:srgbClr val="7030A0"/>
                </a:solidFill>
              </a:rPr>
              <a:t>) задана формулой </a:t>
            </a:r>
            <a:r>
              <a:rPr lang="ru-RU" sz="4000" b="1" i="1" dirty="0" err="1">
                <a:solidFill>
                  <a:srgbClr val="7030A0"/>
                </a:solidFill>
              </a:rPr>
              <a:t>a</a:t>
            </a:r>
            <a:r>
              <a:rPr lang="ru-RU" sz="4000" b="1" i="1" baseline="-25000" dirty="0" err="1">
                <a:solidFill>
                  <a:srgbClr val="7030A0"/>
                </a:solidFill>
              </a:rPr>
              <a:t>n</a:t>
            </a:r>
            <a:r>
              <a:rPr lang="ru-RU" sz="4000" b="1" i="1" dirty="0">
                <a:solidFill>
                  <a:srgbClr val="7030A0"/>
                </a:solidFill>
              </a:rPr>
              <a:t> =55-4n</a:t>
            </a:r>
          </a:p>
          <a:p>
            <a:r>
              <a:rPr lang="ru-RU" sz="4000" b="1" i="1" dirty="0">
                <a:solidFill>
                  <a:srgbClr val="7030A0"/>
                </a:solidFill>
              </a:rPr>
              <a:t>Найдите номер члена последовательности, равного 15</a:t>
            </a:r>
            <a:r>
              <a:rPr lang="ru-RU" sz="4000" b="1" i="1" dirty="0" smtClean="0">
                <a:solidFill>
                  <a:srgbClr val="7030A0"/>
                </a:solidFill>
              </a:rPr>
              <a:t>.</a:t>
            </a:r>
          </a:p>
          <a:p>
            <a:endParaRPr lang="ru-RU" sz="4000" b="1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0630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88913"/>
            <a:ext cx="8713787" cy="381635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400" b="1" dirty="0" smtClean="0">
                <a:solidFill>
                  <a:srgbClr val="6600CC"/>
                </a:solidFill>
                <a:latin typeface="Comic Sans MS" pitchFamily="66" charset="0"/>
              </a:rPr>
              <a:t>   </a:t>
            </a:r>
            <a:r>
              <a:rPr lang="ru-RU" sz="2800" b="1" dirty="0" smtClean="0">
                <a:solidFill>
                  <a:srgbClr val="6600CC"/>
                </a:solidFill>
                <a:latin typeface="Comic Sans MS" pitchFamily="66" charset="0"/>
              </a:rPr>
              <a:t>Из пункта А выехал грузовой автомобиль со скоростью 40км/ч. Одновременно из </a:t>
            </a:r>
          </a:p>
          <a:p>
            <a:pPr eaLnBrk="1" hangingPunct="1">
              <a:buFontTx/>
              <a:buNone/>
            </a:pPr>
            <a:r>
              <a:rPr lang="ru-RU" sz="2800" b="1" dirty="0" smtClean="0">
                <a:solidFill>
                  <a:srgbClr val="6600CC"/>
                </a:solidFill>
                <a:latin typeface="Comic Sans MS" pitchFamily="66" charset="0"/>
              </a:rPr>
              <a:t>  пункта В навстречу ему отправился второй грузовик, который в первый час прошел </a:t>
            </a:r>
          </a:p>
          <a:p>
            <a:pPr eaLnBrk="1" hangingPunct="1">
              <a:buFontTx/>
              <a:buNone/>
            </a:pPr>
            <a:r>
              <a:rPr lang="ru-RU" sz="2800" b="1" dirty="0" smtClean="0">
                <a:solidFill>
                  <a:srgbClr val="6600CC"/>
                </a:solidFill>
                <a:latin typeface="Comic Sans MS" pitchFamily="66" charset="0"/>
              </a:rPr>
              <a:t>  20 км, а за каждый следующий проходил на 5 км больше, чем в предыдущий.</a:t>
            </a:r>
          </a:p>
          <a:p>
            <a:pPr eaLnBrk="1" hangingPunct="1">
              <a:buFontTx/>
              <a:buNone/>
            </a:pPr>
            <a:r>
              <a:rPr lang="ru-RU" sz="2800" b="1" dirty="0" smtClean="0">
                <a:solidFill>
                  <a:srgbClr val="6600CC"/>
                </a:solidFill>
                <a:latin typeface="Comic Sans MS" pitchFamily="66" charset="0"/>
              </a:rPr>
              <a:t>    Через сколько часов они встретятся, если расстояние от А до В равно 125 км?</a:t>
            </a:r>
          </a:p>
          <a:p>
            <a:pPr eaLnBrk="1" hangingPunct="1"/>
            <a:endParaRPr lang="ru-RU" sz="2800" dirty="0" smtClean="0"/>
          </a:p>
        </p:txBody>
      </p:sp>
      <p:pic>
        <p:nvPicPr>
          <p:cNvPr id="14339" name="Picture 4" descr="Cars_2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4365625"/>
            <a:ext cx="2736850" cy="182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5" descr="Cars_3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4581525"/>
            <a:ext cx="3382962" cy="146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4733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378" y="4748916"/>
            <a:ext cx="2188654" cy="198746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7707" y="663952"/>
            <a:ext cx="867527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Творческое </a:t>
            </a:r>
            <a:r>
              <a:rPr lang="ru-RU" sz="3200" b="1" i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</a:t>
            </a:r>
            <a:r>
              <a:rPr lang="ru-RU" sz="3200" b="1" i="1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3200" b="1" i="1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Составить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по теме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«Последовательности в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жизни и быту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757092">
            <a:off x="1165169" y="3093878"/>
            <a:ext cx="558037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/>
                <a:solidFill>
                  <a:srgbClr val="00B0F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Домашнее задание</a:t>
            </a:r>
            <a:endParaRPr lang="ru-RU" sz="6000" b="1" cap="none" spc="0" dirty="0">
              <a:ln/>
              <a:solidFill>
                <a:srgbClr val="00B0F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1621" y="4706801"/>
            <a:ext cx="60452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№ 15.4,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15.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15.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(15.17)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4695" y="5117678"/>
            <a:ext cx="1611502" cy="1353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88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79388" y="1268413"/>
            <a:ext cx="8785225" cy="5068887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800" b="1" dirty="0" smtClean="0">
                <a:solidFill>
                  <a:srgbClr val="D60093"/>
                </a:solidFill>
                <a:latin typeface="Comic Sans MS" pitchFamily="66" charset="0"/>
              </a:rPr>
              <a:t>1)</a:t>
            </a:r>
            <a:r>
              <a:rPr lang="ru-RU" sz="2800" dirty="0" smtClean="0">
                <a:latin typeface="Comic Sans MS" pitchFamily="66" charset="0"/>
              </a:rPr>
              <a:t> </a:t>
            </a:r>
            <a:r>
              <a:rPr lang="ru-RU" sz="2800" dirty="0" smtClean="0">
                <a:solidFill>
                  <a:srgbClr val="3333FF"/>
                </a:solidFill>
                <a:latin typeface="Comic Sans MS" pitchFamily="66" charset="0"/>
              </a:rPr>
              <a:t>Что называют числовой последовательностью? </a:t>
            </a:r>
            <a:endParaRPr lang="ru-RU" sz="2800" b="1" dirty="0" smtClean="0">
              <a:solidFill>
                <a:srgbClr val="CC6600"/>
              </a:solidFill>
              <a:latin typeface="Comic Sans MS" pitchFamily="66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800" b="1" dirty="0" smtClean="0">
                <a:solidFill>
                  <a:srgbClr val="D60093"/>
                </a:solidFill>
                <a:latin typeface="Comic Sans MS" pitchFamily="66" charset="0"/>
              </a:rPr>
              <a:t>2)</a:t>
            </a:r>
            <a:r>
              <a:rPr lang="ru-RU" sz="2800" dirty="0" smtClean="0">
                <a:latin typeface="Comic Sans MS" pitchFamily="66" charset="0"/>
              </a:rPr>
              <a:t> </a:t>
            </a:r>
            <a:r>
              <a:rPr lang="ru-RU" sz="2800" dirty="0" smtClean="0">
                <a:solidFill>
                  <a:srgbClr val="00CC66"/>
                </a:solidFill>
                <a:latin typeface="Comic Sans MS" pitchFamily="66" charset="0"/>
              </a:rPr>
              <a:t>Как ее можно задать?</a:t>
            </a:r>
            <a:endParaRPr lang="en-US" sz="2800" dirty="0" smtClean="0">
              <a:solidFill>
                <a:srgbClr val="00CC66"/>
              </a:solidFill>
              <a:latin typeface="Comic Sans MS" pitchFamily="66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800" b="1" dirty="0" smtClean="0">
                <a:solidFill>
                  <a:srgbClr val="D60093"/>
                </a:solidFill>
                <a:latin typeface="Comic Sans MS" pitchFamily="66" charset="0"/>
              </a:rPr>
              <a:t>3) </a:t>
            </a:r>
            <a:r>
              <a:rPr lang="ru-RU" sz="2800" b="1" dirty="0" smtClean="0">
                <a:solidFill>
                  <a:srgbClr val="009999"/>
                </a:solidFill>
                <a:latin typeface="Comic Sans MS" pitchFamily="66" charset="0"/>
              </a:rPr>
              <a:t>Какой способ помогает быстрее отыскать любой член последовательности?</a:t>
            </a:r>
            <a:endParaRPr lang="ru-RU" sz="2800" dirty="0" smtClean="0">
              <a:solidFill>
                <a:srgbClr val="009999"/>
              </a:solidFill>
              <a:latin typeface="Comic Sans MS" pitchFamily="66" charset="0"/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4000" b="1" i="1" dirty="0" smtClean="0">
                <a:solidFill>
                  <a:srgbClr val="009999"/>
                </a:solidFill>
                <a:latin typeface="Monotype Corsiva" pitchFamily="66" charset="0"/>
              </a:rPr>
              <a:t>Сегодня на уроке</a:t>
            </a:r>
            <a:r>
              <a:rPr lang="ru-RU" sz="4000" b="1" i="1" dirty="0" smtClean="0">
                <a:solidFill>
                  <a:srgbClr val="6600CC"/>
                </a:solidFill>
                <a:latin typeface="Monotype Corsiva" pitchFamily="66" charset="0"/>
              </a:rPr>
              <a:t> 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sz="4000" b="1" i="1" dirty="0" smtClean="0">
                <a:solidFill>
                  <a:srgbClr val="6600CC"/>
                </a:solidFill>
                <a:latin typeface="Monotype Corsiva" pitchFamily="66" charset="0"/>
              </a:rPr>
              <a:t>Я  запомнил…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sz="4000" b="1" i="1" dirty="0" smtClean="0">
                <a:solidFill>
                  <a:srgbClr val="CC6600"/>
                </a:solidFill>
                <a:latin typeface="Monotype Corsiva" pitchFamily="66" charset="0"/>
              </a:rPr>
              <a:t>Я узнал…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sz="4000" b="1" i="1" dirty="0" smtClean="0">
                <a:solidFill>
                  <a:srgbClr val="009900"/>
                </a:solidFill>
                <a:latin typeface="Monotype Corsiva" pitchFamily="66" charset="0"/>
              </a:rPr>
              <a:t>Я научился…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4000" b="1" i="1" dirty="0" smtClean="0">
                <a:solidFill>
                  <a:srgbClr val="3333FF"/>
                </a:solidFill>
                <a:latin typeface="Monotype Corsiva" pitchFamily="66" charset="0"/>
              </a:rPr>
              <a:t>В дальнейшем мне хотелось бы…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en-US" sz="4000" b="1" i="1" dirty="0" smtClean="0">
              <a:solidFill>
                <a:srgbClr val="3333FF"/>
              </a:solidFill>
              <a:latin typeface="Monotype Corsiva" pitchFamily="66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2800" dirty="0" smtClean="0"/>
          </a:p>
        </p:txBody>
      </p:sp>
      <p:sp>
        <p:nvSpPr>
          <p:cNvPr id="26627" name="WordArt 5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250825" y="404813"/>
            <a:ext cx="7777163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Рефлексия</a:t>
            </a:r>
          </a:p>
        </p:txBody>
      </p:sp>
    </p:spTree>
    <p:extLst>
      <p:ext uri="{BB962C8B-B14F-4D97-AF65-F5344CB8AC3E}">
        <p14:creationId xmlns:p14="http://schemas.microsoft.com/office/powerpoint/2010/main" val="3335556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Итог урока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507288" cy="4525963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Calibri"/>
                <a:cs typeface="Times New Roman"/>
              </a:rPr>
              <a:t>                        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Calibri"/>
                <a:cs typeface="Times New Roman"/>
              </a:rPr>
              <a:t>«…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Calibri"/>
                <a:cs typeface="Times New Roman"/>
              </a:rPr>
              <a:t>Учиться можно только весело…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Calibri"/>
                <a:cs typeface="Times New Roman"/>
              </a:rPr>
              <a:t>                         Чтобы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Calibri"/>
                <a:cs typeface="Times New Roman"/>
              </a:rPr>
              <a:t>переварить знания,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Calibri"/>
                <a:cs typeface="Times New Roman"/>
              </a:rPr>
              <a:t>                          Надо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Calibri"/>
                <a:cs typeface="Times New Roman"/>
              </a:rPr>
              <a:t>поглощать их с аппетитом…»</a:t>
            </a:r>
          </a:p>
          <a:p>
            <a:pPr marL="0" indent="0">
              <a:spcAft>
                <a:spcPts val="1000"/>
              </a:spcAft>
              <a:buNone/>
            </a:pP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Calibri"/>
                <a:cs typeface="Times New Roman"/>
              </a:rPr>
              <a:t> 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Calibri"/>
                <a:cs typeface="Times New Roman"/>
              </a:rPr>
              <a:t>                                                  Франс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Calibri"/>
                <a:cs typeface="Times New Roman"/>
              </a:rPr>
              <a:t>А.</a:t>
            </a:r>
          </a:p>
          <a:p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539552" y="1600200"/>
            <a:ext cx="8147248" cy="4525963"/>
          </a:xfrm>
        </p:spPr>
        <p:txBody>
          <a:bodyPr/>
          <a:lstStyle/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sz="6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  <a:p>
            <a:pPr marL="0" indent="0" algn="ctr">
              <a:buNone/>
            </a:pP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СПАСИБО ЗА УРОК!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0135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ds03.infourok.ru/uploads/ex/1257/00009b0e-4f2e5ff7/3/img2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32789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9880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://bigslide.ru/images/16/15440/960/img4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281" y="172995"/>
            <a:ext cx="8872151" cy="65243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88256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://lusana.ru/files/2299/573/16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11" y="148281"/>
            <a:ext cx="8896865" cy="653672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48304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4474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dirty="0"/>
              <a:t>Продолжите ряд, указав еще два значения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98862" y="908720"/>
            <a:ext cx="388753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/>
              <a:t>1 </a:t>
            </a:r>
            <a:r>
              <a:rPr lang="ru-RU" sz="4400" dirty="0" smtClean="0"/>
              <a:t> 4   9  16  25 </a:t>
            </a:r>
            <a:endParaRPr lang="ru-RU" sz="4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480570" y="908720"/>
            <a:ext cx="178766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/>
              <a:t>36  49</a:t>
            </a:r>
            <a:endParaRPr lang="ru-RU" sz="4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98862" y="1628800"/>
            <a:ext cx="249299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/>
              <a:t>1 </a:t>
            </a:r>
            <a:r>
              <a:rPr lang="ru-RU" sz="4400" dirty="0" smtClean="0"/>
              <a:t> 3   </a:t>
            </a:r>
            <a:r>
              <a:rPr lang="ru-RU" sz="4400" dirty="0"/>
              <a:t>5 </a:t>
            </a:r>
            <a:r>
              <a:rPr lang="ru-RU" sz="4400" dirty="0" smtClean="0"/>
              <a:t> 7</a:t>
            </a:r>
            <a:endParaRPr lang="ru-RU" sz="4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033402" y="1628800"/>
            <a:ext cx="144725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/>
              <a:t>9  11</a:t>
            </a:r>
            <a:endParaRPr lang="ru-RU" sz="4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98862" y="2351250"/>
            <a:ext cx="253454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/>
              <a:t>10 -10 10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048089" y="2351248"/>
            <a:ext cx="189231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/>
              <a:t>-10 </a:t>
            </a:r>
            <a:r>
              <a:rPr lang="ru-RU" sz="4400" dirty="0"/>
              <a:t>10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98862" y="3068960"/>
            <a:ext cx="297594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/>
              <a:t>10 -10 -30 </a:t>
            </a:r>
            <a:r>
              <a:rPr lang="ru-RU" sz="4400" dirty="0" smtClean="0"/>
              <a:t> </a:t>
            </a:r>
            <a:endParaRPr lang="ru-RU" sz="4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165419" y="3068960"/>
            <a:ext cx="206979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/>
              <a:t>-50 -</a:t>
            </a:r>
            <a:r>
              <a:rPr lang="ru-RU" sz="4400" dirty="0" smtClean="0"/>
              <a:t>70 </a:t>
            </a:r>
            <a:endParaRPr lang="ru-RU" sz="44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09118" y="4355208"/>
            <a:ext cx="233469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/>
              <a:t>к о ж з г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547558" y="4235353"/>
            <a:ext cx="126705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/>
              <a:t>с ф</a:t>
            </a:r>
            <a:r>
              <a:rPr lang="ru-RU" sz="5400" dirty="0" smtClean="0"/>
              <a:t> </a:t>
            </a:r>
            <a:endParaRPr lang="ru-RU" sz="5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703" b="98198" l="4592" r="969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77075">
            <a:off x="6398595" y="1756647"/>
            <a:ext cx="2393699" cy="1432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9900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95669" y="790215"/>
            <a:ext cx="366626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/>
              <a:t>1000  100  10</a:t>
            </a:r>
            <a:endParaRPr lang="ru-RU" sz="4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11960" y="790215"/>
            <a:ext cx="188744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/>
              <a:t>1	0,1</a:t>
            </a:r>
            <a:endParaRPr lang="ru-RU" sz="4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34212" y="1510295"/>
            <a:ext cx="734701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/>
              <a:t>31 28 31 30 31 30 31 31 30 31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427768" y="1510295"/>
            <a:ext cx="149380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/>
              <a:t>30 31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34212" y="2230375"/>
            <a:ext cx="230704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/>
              <a:t>п в </a:t>
            </a:r>
            <a:r>
              <a:rPr lang="ru-RU" sz="4400" dirty="0"/>
              <a:t>с ч п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346835" y="2218181"/>
            <a:ext cx="88357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/>
              <a:t>с в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9"/>
              <p:cNvSpPr/>
              <p:nvPr/>
            </p:nvSpPr>
            <p:spPr>
              <a:xfrm>
                <a:off x="334212" y="2964407"/>
                <a:ext cx="2633487" cy="973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ru-RU" sz="40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sz="4000" b="0" i="1" smtClean="0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ru-RU" sz="4000" b="0" i="1" smtClean="0">
                            <a:latin typeface="Cambria Math"/>
                          </a:rPr>
                          <m:t>3</m:t>
                        </m:r>
                      </m:den>
                    </m:f>
                    <m:f>
                      <m:fPr>
                        <m:ctrlPr>
                          <a:rPr lang="ru-RU" sz="4000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4000" i="1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ru-RU" sz="4000" b="0" i="1" smtClean="0">
                            <a:latin typeface="Cambria Math"/>
                          </a:rPr>
                          <m:t>9</m:t>
                        </m:r>
                      </m:den>
                    </m:f>
                  </m:oMath>
                </a14:m>
                <a:r>
                  <a:rPr lang="ru-RU" sz="40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000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4000" i="1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ru-RU" sz="4000" b="0" i="1" smtClean="0">
                            <a:latin typeface="Cambria Math"/>
                          </a:rPr>
                          <m:t>27</m:t>
                        </m:r>
                      </m:den>
                    </m:f>
                    <m:f>
                      <m:fPr>
                        <m:ctrlPr>
                          <a:rPr lang="ru-RU" sz="4000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4000" i="1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ru-RU" sz="4000" b="0" i="1" smtClean="0">
                            <a:latin typeface="Cambria Math"/>
                          </a:rPr>
                          <m:t>81</m:t>
                        </m:r>
                      </m:den>
                    </m:f>
                  </m:oMath>
                </a14:m>
                <a:endParaRPr lang="ru-RU" sz="4000" dirty="0"/>
              </a:p>
            </p:txBody>
          </p:sp>
        </mc:Choice>
        <mc:Fallback xmlns="">
          <p:sp>
            <p:nvSpPr>
              <p:cNvPr id="10" name="Прямоугольник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212" y="2964407"/>
                <a:ext cx="2633487" cy="973665"/>
              </a:xfrm>
              <a:prstGeom prst="rect">
                <a:avLst/>
              </a:prstGeom>
              <a:blipFill rotWithShape="1">
                <a:blip r:embed="rId2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Прямоугольник 10"/>
              <p:cNvSpPr/>
              <p:nvPr/>
            </p:nvSpPr>
            <p:spPr>
              <a:xfrm>
                <a:off x="2267913" y="2924492"/>
                <a:ext cx="1747594" cy="10534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ru-RU" sz="4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sz="4400" i="1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ru-RU" sz="4400" b="0" i="1" smtClean="0">
                            <a:latin typeface="Cambria Math"/>
                          </a:rPr>
                          <m:t>243</m:t>
                        </m:r>
                      </m:den>
                    </m:f>
                  </m:oMath>
                </a14:m>
                <a:r>
                  <a:rPr lang="ru-RU" sz="4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400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4400" i="1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ru-RU" sz="4400" i="1">
                            <a:latin typeface="Cambria Math"/>
                          </a:rPr>
                          <m:t>7</m:t>
                        </m:r>
                        <m:r>
                          <a:rPr lang="ru-RU" sz="4400" b="0" i="1" smtClean="0">
                            <a:latin typeface="Cambria Math"/>
                          </a:rPr>
                          <m:t>29</m:t>
                        </m:r>
                      </m:den>
                    </m:f>
                  </m:oMath>
                </a14:m>
                <a:endParaRPr lang="ru-RU" sz="4400" dirty="0"/>
              </a:p>
            </p:txBody>
          </p:sp>
        </mc:Choice>
        <mc:Fallback xmlns="">
          <p:sp>
            <p:nvSpPr>
              <p:cNvPr id="11" name="Прямоугольник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7913" y="2924492"/>
                <a:ext cx="1747594" cy="1053494"/>
              </a:xfrm>
              <a:prstGeom prst="rect">
                <a:avLst/>
              </a:prstGeom>
              <a:blipFill rotWithShape="1">
                <a:blip r:embed="rId3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Прямоугольник 11"/>
          <p:cNvSpPr/>
          <p:nvPr/>
        </p:nvSpPr>
        <p:spPr>
          <a:xfrm>
            <a:off x="256155" y="4048866"/>
            <a:ext cx="541366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/>
              <a:t>1	 1	 2	 3	 5	 </a:t>
            </a:r>
            <a:r>
              <a:rPr lang="ru-RU" sz="4400" dirty="0"/>
              <a:t>8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605291" y="4048866"/>
            <a:ext cx="174862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/>
              <a:t>13 </a:t>
            </a:r>
            <a:r>
              <a:rPr lang="ru-RU" sz="4400" dirty="0" smtClean="0"/>
              <a:t>	21</a:t>
            </a:r>
            <a:endParaRPr lang="ru-RU" sz="4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6145" y="2537844"/>
            <a:ext cx="11906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6740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 animBg="1"/>
      <p:bldP spid="11" grpId="0" animBg="1"/>
      <p:bldP spid="12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s://fs00.infourok.ru/images/doc/249/253768/img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787" y="412955"/>
            <a:ext cx="8180439" cy="64450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58845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4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913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000" dirty="0" smtClean="0">
                <a:solidFill>
                  <a:srgbClr val="6600CC"/>
                </a:solidFill>
                <a:latin typeface="Comic Sans MS" pitchFamily="66" charset="0"/>
              </a:rPr>
              <a:t>Математические модели ситуаций реальной жизни:</a:t>
            </a:r>
          </a:p>
        </p:txBody>
      </p:sp>
      <p:pic>
        <p:nvPicPr>
          <p:cNvPr id="12291" name="Picture 9" descr="j015776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8313" y="2060575"/>
            <a:ext cx="4138612" cy="4176713"/>
          </a:xfrm>
        </p:spPr>
      </p:pic>
      <p:sp>
        <p:nvSpPr>
          <p:cNvPr id="12292" name="Text Box 11"/>
          <p:cNvSpPr txBox="1">
            <a:spLocks noChangeArrowheads="1"/>
          </p:cNvSpPr>
          <p:nvPr/>
        </p:nvSpPr>
        <p:spPr bwMode="auto">
          <a:xfrm>
            <a:off x="4859338" y="1557338"/>
            <a:ext cx="4105275" cy="4789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ru-RU" sz="2800" b="1" dirty="0">
                <a:solidFill>
                  <a:srgbClr val="990099"/>
                </a:solidFill>
                <a:latin typeface="Comic Sans MS" pitchFamily="66" charset="0"/>
              </a:rPr>
              <a:t>Тело падает с башни высотой 26 м.</a:t>
            </a:r>
          </a:p>
          <a:p>
            <a:pPr algn="l" eaLnBrk="1" hangingPunct="1"/>
            <a:r>
              <a:rPr lang="ru-RU" sz="2800" b="1" dirty="0">
                <a:solidFill>
                  <a:srgbClr val="990099"/>
                </a:solidFill>
                <a:latin typeface="Comic Sans MS" pitchFamily="66" charset="0"/>
              </a:rPr>
              <a:t>В первую секунду оно проходит 2м, а за каждую следующую секунду – на 3м больше, чем за предыдущую.  Сколько секунд тело будет падать ?</a:t>
            </a:r>
          </a:p>
          <a:p>
            <a:pPr algn="l" eaLnBrk="1" hangingPunct="1"/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12293" name="AutoShape 15"/>
          <p:cNvSpPr>
            <a:spLocks noChangeArrowheads="1"/>
          </p:cNvSpPr>
          <p:nvPr/>
        </p:nvSpPr>
        <p:spPr bwMode="auto">
          <a:xfrm>
            <a:off x="1619250" y="1989138"/>
            <a:ext cx="431800" cy="431800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0739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AutoShape 2"/>
          <p:cNvSpPr>
            <a:spLocks noChangeArrowheads="1"/>
          </p:cNvSpPr>
          <p:nvPr/>
        </p:nvSpPr>
        <p:spPr bwMode="auto">
          <a:xfrm>
            <a:off x="395288" y="2133600"/>
            <a:ext cx="2809875" cy="1511300"/>
          </a:xfrm>
          <a:prstGeom prst="ribbon2">
            <a:avLst>
              <a:gd name="adj1" fmla="val 12500"/>
              <a:gd name="adj2" fmla="val 50000"/>
            </a:avLst>
          </a:prstGeom>
          <a:solidFill>
            <a:srgbClr val="FF33CC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r>
              <a:rPr lang="ru-RU" sz="24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Дни </a:t>
            </a:r>
          </a:p>
          <a:p>
            <a:pPr>
              <a:defRPr/>
            </a:pPr>
            <a:r>
              <a:rPr lang="ru-RU" sz="24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недели</a:t>
            </a:r>
          </a:p>
        </p:txBody>
      </p:sp>
      <p:sp>
        <p:nvSpPr>
          <p:cNvPr id="53251" name="AutoShape 3"/>
          <p:cNvSpPr>
            <a:spLocks noChangeArrowheads="1"/>
          </p:cNvSpPr>
          <p:nvPr/>
        </p:nvSpPr>
        <p:spPr bwMode="auto">
          <a:xfrm>
            <a:off x="395288" y="5084763"/>
            <a:ext cx="3168650" cy="1512887"/>
          </a:xfrm>
          <a:prstGeom prst="ribbon2">
            <a:avLst>
              <a:gd name="adj1" fmla="val 125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r>
              <a:rPr lang="ru-RU" sz="2400" b="1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Названия</a:t>
            </a:r>
          </a:p>
          <a:p>
            <a:pPr>
              <a:defRPr/>
            </a:pPr>
            <a:r>
              <a:rPr lang="ru-RU" sz="2400" b="1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2400" b="1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месяцев</a:t>
            </a:r>
          </a:p>
        </p:txBody>
      </p:sp>
      <p:sp>
        <p:nvSpPr>
          <p:cNvPr id="53252" name="AutoShape 4"/>
          <p:cNvSpPr>
            <a:spLocks noChangeArrowheads="1"/>
          </p:cNvSpPr>
          <p:nvPr/>
        </p:nvSpPr>
        <p:spPr bwMode="auto">
          <a:xfrm>
            <a:off x="3276600" y="3573463"/>
            <a:ext cx="2663825" cy="1511300"/>
          </a:xfrm>
          <a:prstGeom prst="ribbon2">
            <a:avLst>
              <a:gd name="adj1" fmla="val 12500"/>
              <a:gd name="adj2" fmla="val 50000"/>
            </a:avLst>
          </a:prstGeom>
          <a:solidFill>
            <a:srgbClr val="66FF33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r>
              <a:rPr lang="ru-RU" sz="2400" b="1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Классы </a:t>
            </a:r>
          </a:p>
          <a:p>
            <a:pPr>
              <a:defRPr/>
            </a:pPr>
            <a:r>
              <a:rPr lang="ru-RU" sz="2400" b="1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 школе</a:t>
            </a:r>
          </a:p>
        </p:txBody>
      </p:sp>
      <p:sp>
        <p:nvSpPr>
          <p:cNvPr id="53253" name="AutoShape 5"/>
          <p:cNvSpPr>
            <a:spLocks noChangeArrowheads="1"/>
          </p:cNvSpPr>
          <p:nvPr/>
        </p:nvSpPr>
        <p:spPr bwMode="auto">
          <a:xfrm>
            <a:off x="5940425" y="5084763"/>
            <a:ext cx="3024188" cy="1512887"/>
          </a:xfrm>
          <a:prstGeom prst="ribbon2">
            <a:avLst>
              <a:gd name="adj1" fmla="val 12500"/>
              <a:gd name="adj2" fmla="val 50000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r>
              <a:rPr lang="ru-RU" sz="2400" b="1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Номер </a:t>
            </a:r>
          </a:p>
          <a:p>
            <a:pPr>
              <a:defRPr/>
            </a:pPr>
            <a:r>
              <a:rPr lang="ru-RU" sz="2400" b="1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счёта </a:t>
            </a:r>
          </a:p>
          <a:p>
            <a:pPr>
              <a:defRPr/>
            </a:pPr>
            <a:r>
              <a:rPr lang="ru-RU" sz="2400" b="1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 банке</a:t>
            </a:r>
          </a:p>
        </p:txBody>
      </p:sp>
      <p:sp>
        <p:nvSpPr>
          <p:cNvPr id="53254" name="AutoShape 6"/>
          <p:cNvSpPr>
            <a:spLocks noChangeArrowheads="1"/>
          </p:cNvSpPr>
          <p:nvPr/>
        </p:nvSpPr>
        <p:spPr bwMode="auto">
          <a:xfrm>
            <a:off x="6011863" y="2205038"/>
            <a:ext cx="2952750" cy="1511300"/>
          </a:xfrm>
          <a:prstGeom prst="ribbon2">
            <a:avLst>
              <a:gd name="adj1" fmla="val 12500"/>
              <a:gd name="adj2" fmla="val 50000"/>
            </a:avLst>
          </a:prstGeom>
          <a:solidFill>
            <a:srgbClr val="9900CC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r>
              <a:rPr lang="ru-RU" sz="2400" b="1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Дома </a:t>
            </a:r>
          </a:p>
          <a:p>
            <a:pPr>
              <a:defRPr/>
            </a:pPr>
            <a:r>
              <a:rPr lang="ru-RU" sz="2400" b="1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 улице</a:t>
            </a:r>
          </a:p>
        </p:txBody>
      </p:sp>
      <p:sp>
        <p:nvSpPr>
          <p:cNvPr id="53255" name="Rectangle 7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8085137" cy="1584325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CC66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sz="3200" b="1" smtClean="0">
                <a:solidFill>
                  <a:srgbClr val="FF0000"/>
                </a:solidFill>
                <a:latin typeface="Comic Sans MS" pitchFamily="66" charset="0"/>
              </a:rPr>
              <a:t>Последовательности </a:t>
            </a:r>
            <a:r>
              <a:rPr lang="ru-RU" sz="3200" b="1" smtClean="0">
                <a:solidFill>
                  <a:srgbClr val="00CC66"/>
                </a:solidFill>
                <a:latin typeface="Comic Sans MS" pitchFamily="66" charset="0"/>
              </a:rPr>
              <a:t>составляют</a:t>
            </a:r>
            <a:br>
              <a:rPr lang="ru-RU" sz="3200" b="1" smtClean="0">
                <a:solidFill>
                  <a:srgbClr val="00CC66"/>
                </a:solidFill>
                <a:latin typeface="Comic Sans MS" pitchFamily="66" charset="0"/>
              </a:rPr>
            </a:br>
            <a:r>
              <a:rPr lang="ru-RU" sz="3200" b="1" smtClean="0">
                <a:solidFill>
                  <a:srgbClr val="00CC66"/>
                </a:solidFill>
                <a:latin typeface="Comic Sans MS" pitchFamily="66" charset="0"/>
              </a:rPr>
              <a:t>такие элементы природы, </a:t>
            </a:r>
            <a:br>
              <a:rPr lang="ru-RU" sz="3200" b="1" smtClean="0">
                <a:solidFill>
                  <a:srgbClr val="00CC66"/>
                </a:solidFill>
                <a:latin typeface="Comic Sans MS" pitchFamily="66" charset="0"/>
              </a:rPr>
            </a:br>
            <a:r>
              <a:rPr lang="ru-RU" sz="3200" b="1" smtClean="0">
                <a:solidFill>
                  <a:srgbClr val="00CC66"/>
                </a:solidFill>
                <a:latin typeface="Comic Sans MS" pitchFamily="66" charset="0"/>
              </a:rPr>
              <a:t>которые можно пронумеровать</a:t>
            </a:r>
            <a:endParaRPr lang="ru-RU" sz="4000" b="1" smtClean="0">
              <a:solidFill>
                <a:srgbClr val="00CC66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652550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 animBg="1"/>
      <p:bldP spid="53251" grpId="0" animBg="1"/>
      <p:bldP spid="53252" grpId="0" animBg="1"/>
      <p:bldP spid="53253" grpId="0" animBg="1"/>
      <p:bldP spid="53254" grpId="0" animBg="1"/>
      <p:bldP spid="5325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936625"/>
          </a:xfrm>
        </p:spPr>
        <p:txBody>
          <a:bodyPr/>
          <a:lstStyle/>
          <a:p>
            <a:pPr eaLnBrk="1" hangingPunct="1"/>
            <a:r>
              <a:rPr lang="ru-RU" sz="2800" b="1" smtClean="0">
                <a:latin typeface="Comic Sans MS" pitchFamily="66" charset="0"/>
              </a:rPr>
              <a:t>Найдите закономерности</a:t>
            </a:r>
            <a:br>
              <a:rPr lang="ru-RU" sz="2800" b="1" smtClean="0">
                <a:latin typeface="Comic Sans MS" pitchFamily="66" charset="0"/>
              </a:rPr>
            </a:br>
            <a:r>
              <a:rPr lang="ru-RU" sz="2800" b="1" smtClean="0">
                <a:latin typeface="Comic Sans MS" pitchFamily="66" charset="0"/>
              </a:rPr>
              <a:t> и покажите их с помощью стрелки:</a:t>
            </a:r>
          </a:p>
        </p:txBody>
      </p:sp>
      <p:sp>
        <p:nvSpPr>
          <p:cNvPr id="55299" name="Oval 3"/>
          <p:cNvSpPr>
            <a:spLocks noChangeArrowheads="1"/>
          </p:cNvSpPr>
          <p:nvPr/>
        </p:nvSpPr>
        <p:spPr bwMode="auto">
          <a:xfrm>
            <a:off x="323850" y="1268413"/>
            <a:ext cx="3384550" cy="647700"/>
          </a:xfrm>
          <a:prstGeom prst="ellipse">
            <a:avLst/>
          </a:prstGeom>
          <a:solidFill>
            <a:srgbClr val="FF7C8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ru-RU" b="1">
              <a:solidFill>
                <a:srgbClr val="0000CC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defRPr/>
            </a:pPr>
            <a:r>
              <a:rPr lang="ru-RU" sz="2400" b="1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1; 4; 7; 10; 13; …</a:t>
            </a:r>
          </a:p>
          <a:p>
            <a:pPr>
              <a:defRPr/>
            </a:pPr>
            <a:endParaRPr lang="ru-RU" sz="2400"/>
          </a:p>
        </p:txBody>
      </p:sp>
      <p:sp>
        <p:nvSpPr>
          <p:cNvPr id="55300" name="Oval 4"/>
          <p:cNvSpPr>
            <a:spLocks noChangeArrowheads="1"/>
          </p:cNvSpPr>
          <p:nvPr/>
        </p:nvSpPr>
        <p:spPr bwMode="auto">
          <a:xfrm>
            <a:off x="827088" y="2060575"/>
            <a:ext cx="3457575" cy="936625"/>
          </a:xfrm>
          <a:prstGeom prst="ellipse">
            <a:avLst/>
          </a:prstGeom>
          <a:solidFill>
            <a:srgbClr val="00CC66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ru-RU" i="1">
              <a:solidFill>
                <a:srgbClr val="0000CC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defRPr/>
            </a:pPr>
            <a:r>
              <a:rPr lang="ru-RU">
                <a:solidFill>
                  <a:srgbClr val="0A0A1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 порядке возрастания</a:t>
            </a:r>
          </a:p>
          <a:p>
            <a:pPr>
              <a:defRPr/>
            </a:pPr>
            <a:r>
              <a:rPr lang="ru-RU">
                <a:solidFill>
                  <a:srgbClr val="0A0A1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положительные нечетные </a:t>
            </a:r>
          </a:p>
          <a:p>
            <a:pPr>
              <a:defRPr/>
            </a:pPr>
            <a:r>
              <a:rPr lang="ru-RU">
                <a:solidFill>
                  <a:srgbClr val="0A0A1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числа</a:t>
            </a:r>
          </a:p>
          <a:p>
            <a:pPr>
              <a:defRPr/>
            </a:pPr>
            <a:endParaRPr lang="ru-RU">
              <a:solidFill>
                <a:srgbClr val="0A0A10"/>
              </a:solidFill>
            </a:endParaRPr>
          </a:p>
        </p:txBody>
      </p:sp>
      <p:sp>
        <p:nvSpPr>
          <p:cNvPr id="55301" name="Oval 5"/>
          <p:cNvSpPr>
            <a:spLocks noChangeArrowheads="1"/>
          </p:cNvSpPr>
          <p:nvPr/>
        </p:nvSpPr>
        <p:spPr bwMode="auto">
          <a:xfrm>
            <a:off x="395288" y="3141663"/>
            <a:ext cx="3384550" cy="6477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endParaRPr lang="ru-RU" b="1">
              <a:solidFill>
                <a:srgbClr val="0000CC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ru-RU" sz="2000" b="1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10; 19; 37; 73; 145; …</a:t>
            </a:r>
          </a:p>
          <a:p>
            <a:pPr>
              <a:defRPr/>
            </a:pPr>
            <a:endParaRPr lang="ru-RU" sz="2000"/>
          </a:p>
        </p:txBody>
      </p:sp>
      <p:sp>
        <p:nvSpPr>
          <p:cNvPr id="55302" name="Oval 6"/>
          <p:cNvSpPr>
            <a:spLocks noChangeArrowheads="1"/>
          </p:cNvSpPr>
          <p:nvPr/>
        </p:nvSpPr>
        <p:spPr bwMode="auto">
          <a:xfrm>
            <a:off x="1116013" y="3933825"/>
            <a:ext cx="3168650" cy="1079500"/>
          </a:xfrm>
          <a:prstGeom prst="ellipse">
            <a:avLst/>
          </a:prstGeom>
          <a:solidFill>
            <a:srgbClr val="FFCC66"/>
          </a:solidFill>
          <a:ln w="9525">
            <a:solidFill>
              <a:srgbClr val="FFCC6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ru-RU" b="1">
              <a:solidFill>
                <a:srgbClr val="0000CC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defRPr/>
            </a:pPr>
            <a:endParaRPr lang="ru-RU">
              <a:solidFill>
                <a:srgbClr val="0000CC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defRPr/>
            </a:pPr>
            <a:r>
              <a:rPr lang="ru-RU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 порядке убывания </a:t>
            </a:r>
          </a:p>
          <a:p>
            <a:pPr>
              <a:defRPr/>
            </a:pPr>
            <a:r>
              <a:rPr lang="ru-RU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правильные дроби </a:t>
            </a:r>
          </a:p>
          <a:p>
            <a:pPr>
              <a:defRPr/>
            </a:pPr>
            <a:r>
              <a:rPr lang="ru-RU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 числителем, равным 1</a:t>
            </a:r>
          </a:p>
          <a:p>
            <a:pPr>
              <a:defRPr/>
            </a:pPr>
            <a:endParaRPr lang="ru-RU"/>
          </a:p>
          <a:p>
            <a:pPr>
              <a:defRPr/>
            </a:pPr>
            <a:endParaRPr lang="ru-RU"/>
          </a:p>
        </p:txBody>
      </p:sp>
      <p:sp>
        <p:nvSpPr>
          <p:cNvPr id="55303" name="Oval 7"/>
          <p:cNvSpPr>
            <a:spLocks noChangeArrowheads="1"/>
          </p:cNvSpPr>
          <p:nvPr/>
        </p:nvSpPr>
        <p:spPr bwMode="auto">
          <a:xfrm>
            <a:off x="323850" y="5013325"/>
            <a:ext cx="3384550" cy="647700"/>
          </a:xfrm>
          <a:prstGeom prst="ellipse">
            <a:avLst/>
          </a:prstGeom>
          <a:solidFill>
            <a:srgbClr val="CC00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endParaRPr lang="ru-RU" b="1">
              <a:solidFill>
                <a:srgbClr val="0000CC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ru-RU" sz="2400" b="1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6; 8; 16; 18; 36; …</a:t>
            </a:r>
          </a:p>
          <a:p>
            <a:pPr>
              <a:defRPr/>
            </a:pPr>
            <a:endParaRPr lang="ru-RU" sz="2400"/>
          </a:p>
        </p:txBody>
      </p:sp>
      <p:sp>
        <p:nvSpPr>
          <p:cNvPr id="55304" name="Oval 8"/>
          <p:cNvSpPr>
            <a:spLocks noChangeArrowheads="1"/>
          </p:cNvSpPr>
          <p:nvPr/>
        </p:nvSpPr>
        <p:spPr bwMode="auto">
          <a:xfrm>
            <a:off x="827088" y="5734050"/>
            <a:ext cx="3529012" cy="935038"/>
          </a:xfrm>
          <a:prstGeom prst="ellipse">
            <a:avLst/>
          </a:prstGeom>
          <a:solidFill>
            <a:srgbClr val="0099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ru-RU" b="1">
              <a:solidFill>
                <a:srgbClr val="0000CC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defRPr/>
            </a:pPr>
            <a:r>
              <a:rPr lang="ru-RU">
                <a:solidFill>
                  <a:srgbClr val="0A0A1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 порядке возрастания  </a:t>
            </a:r>
          </a:p>
          <a:p>
            <a:pPr>
              <a:defRPr/>
            </a:pPr>
            <a:r>
              <a:rPr lang="ru-RU">
                <a:solidFill>
                  <a:srgbClr val="0A0A1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положительные числа, </a:t>
            </a:r>
          </a:p>
          <a:p>
            <a:pPr>
              <a:defRPr/>
            </a:pPr>
            <a:r>
              <a:rPr lang="ru-RU">
                <a:solidFill>
                  <a:srgbClr val="0A0A1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кратные 5</a:t>
            </a:r>
          </a:p>
          <a:p>
            <a:pPr>
              <a:defRPr/>
            </a:pPr>
            <a:endParaRPr lang="ru-RU">
              <a:solidFill>
                <a:srgbClr val="0A0A10"/>
              </a:solidFill>
            </a:endParaRPr>
          </a:p>
        </p:txBody>
      </p:sp>
      <p:sp>
        <p:nvSpPr>
          <p:cNvPr id="16393" name="AutoShape 9"/>
          <p:cNvSpPr>
            <a:spLocks noChangeArrowheads="1"/>
          </p:cNvSpPr>
          <p:nvPr/>
        </p:nvSpPr>
        <p:spPr bwMode="auto">
          <a:xfrm>
            <a:off x="5292725" y="1268413"/>
            <a:ext cx="3851275" cy="576262"/>
          </a:xfrm>
          <a:prstGeom prst="parallelogram">
            <a:avLst>
              <a:gd name="adj" fmla="val 16708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ru-RU" sz="2400" b="1">
                <a:solidFill>
                  <a:srgbClr val="0A0A10"/>
                </a:solidFill>
              </a:rPr>
              <a:t>½; 1/3; ¼; 1/5; 1/6;</a:t>
            </a:r>
          </a:p>
        </p:txBody>
      </p:sp>
      <p:sp>
        <p:nvSpPr>
          <p:cNvPr id="55306" name="AutoShape 10"/>
          <p:cNvSpPr>
            <a:spLocks noChangeArrowheads="1"/>
          </p:cNvSpPr>
          <p:nvPr/>
        </p:nvSpPr>
        <p:spPr bwMode="auto">
          <a:xfrm>
            <a:off x="5292725" y="1989138"/>
            <a:ext cx="3851275" cy="720725"/>
          </a:xfrm>
          <a:prstGeom prst="parallelogram">
            <a:avLst>
              <a:gd name="adj" fmla="val 133590"/>
            </a:avLst>
          </a:prstGeom>
          <a:solidFill>
            <a:srgbClr val="0099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defRPr/>
            </a:pP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Увеличение </a:t>
            </a:r>
          </a:p>
          <a:p>
            <a:pPr>
              <a:defRPr/>
            </a:pP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 3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defRPr/>
            </a:pPr>
            <a:endParaRPr lang="ru-RU" dirty="0"/>
          </a:p>
        </p:txBody>
      </p:sp>
      <p:sp>
        <p:nvSpPr>
          <p:cNvPr id="16395" name="AutoShape 11"/>
          <p:cNvSpPr>
            <a:spLocks noChangeArrowheads="1"/>
          </p:cNvSpPr>
          <p:nvPr/>
        </p:nvSpPr>
        <p:spPr bwMode="auto">
          <a:xfrm>
            <a:off x="4932363" y="2924175"/>
            <a:ext cx="4211637" cy="865188"/>
          </a:xfrm>
          <a:prstGeom prst="parallelogram">
            <a:avLst>
              <a:gd name="adj" fmla="val 121697"/>
            </a:avLst>
          </a:prstGeom>
          <a:solidFill>
            <a:srgbClr val="FF7C8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b="1" dirty="0">
              <a:solidFill>
                <a:srgbClr val="0A0A10"/>
              </a:solidFill>
            </a:endParaRPr>
          </a:p>
          <a:p>
            <a:endParaRPr lang="ru-RU" b="1" dirty="0">
              <a:solidFill>
                <a:srgbClr val="0A0A10"/>
              </a:solidFill>
            </a:endParaRPr>
          </a:p>
          <a:p>
            <a:r>
              <a:rPr lang="ru-RU" b="1" dirty="0">
                <a:solidFill>
                  <a:srgbClr val="0A0A10"/>
                </a:solidFill>
              </a:rPr>
              <a:t>Чередовать увеличение </a:t>
            </a:r>
          </a:p>
          <a:p>
            <a:r>
              <a:rPr lang="ru-RU" b="1" dirty="0">
                <a:solidFill>
                  <a:srgbClr val="0A0A10"/>
                </a:solidFill>
              </a:rPr>
              <a:t>на 2 и увеличение в 2 раза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16396" name="AutoShape 12"/>
          <p:cNvSpPr>
            <a:spLocks noChangeArrowheads="1"/>
          </p:cNvSpPr>
          <p:nvPr/>
        </p:nvSpPr>
        <p:spPr bwMode="auto">
          <a:xfrm>
            <a:off x="5292725" y="3933825"/>
            <a:ext cx="3851275" cy="576263"/>
          </a:xfrm>
          <a:prstGeom prst="parallelogram">
            <a:avLst>
              <a:gd name="adj" fmla="val 167080"/>
            </a:avLst>
          </a:prstGeom>
          <a:solidFill>
            <a:srgbClr val="CC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endParaRPr lang="ru-RU" b="1">
              <a:solidFill>
                <a:srgbClr val="0A0A10"/>
              </a:solidFill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ru-RU" sz="2400" b="1">
                <a:solidFill>
                  <a:srgbClr val="0A0A10"/>
                </a:solidFill>
              </a:rPr>
              <a:t>1; 3; 5; 7; 9; …</a:t>
            </a:r>
          </a:p>
          <a:p>
            <a:endParaRPr lang="ru-RU" sz="2400"/>
          </a:p>
        </p:txBody>
      </p:sp>
      <p:sp>
        <p:nvSpPr>
          <p:cNvPr id="55309" name="AutoShape 13"/>
          <p:cNvSpPr>
            <a:spLocks noChangeArrowheads="1"/>
          </p:cNvSpPr>
          <p:nvPr/>
        </p:nvSpPr>
        <p:spPr bwMode="auto">
          <a:xfrm>
            <a:off x="5003800" y="4724400"/>
            <a:ext cx="3851275" cy="865188"/>
          </a:xfrm>
          <a:prstGeom prst="parallelogram">
            <a:avLst>
              <a:gd name="adj" fmla="val 111284"/>
            </a:avLst>
          </a:prstGeom>
          <a:solidFill>
            <a:srgbClr val="00CC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endParaRPr lang="ru-RU" b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ru-RU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5; 10; 15; 20; 25; …</a:t>
            </a:r>
          </a:p>
          <a:p>
            <a:pPr>
              <a:defRPr/>
            </a:pPr>
            <a:endParaRPr lang="ru-RU" sz="2400"/>
          </a:p>
        </p:txBody>
      </p:sp>
      <p:sp>
        <p:nvSpPr>
          <p:cNvPr id="55310" name="AutoShape 14"/>
          <p:cNvSpPr>
            <a:spLocks noChangeArrowheads="1"/>
          </p:cNvSpPr>
          <p:nvPr/>
        </p:nvSpPr>
        <p:spPr bwMode="auto">
          <a:xfrm>
            <a:off x="5292725" y="5876925"/>
            <a:ext cx="3851275" cy="792163"/>
          </a:xfrm>
          <a:prstGeom prst="parallelogram">
            <a:avLst>
              <a:gd name="adj" fmla="val 121543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ru-RU" b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defRPr/>
            </a:pPr>
            <a:r>
              <a:rPr lang="ru-RU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Увеличение в 2 раза </a:t>
            </a:r>
          </a:p>
          <a:p>
            <a:pPr>
              <a:defRPr/>
            </a:pPr>
            <a:r>
              <a:rPr lang="ru-RU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 уменьшение на 1</a:t>
            </a:r>
          </a:p>
          <a:p>
            <a:pPr>
              <a:defRPr/>
            </a:pPr>
            <a:endParaRPr lang="ru-RU"/>
          </a:p>
        </p:txBody>
      </p:sp>
      <p:sp>
        <p:nvSpPr>
          <p:cNvPr id="55311" name="Line 15"/>
          <p:cNvSpPr>
            <a:spLocks noChangeShapeType="1"/>
          </p:cNvSpPr>
          <p:nvPr/>
        </p:nvSpPr>
        <p:spPr bwMode="auto">
          <a:xfrm>
            <a:off x="3708400" y="1628775"/>
            <a:ext cx="2159000" cy="6477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5312" name="Line 16"/>
          <p:cNvSpPr>
            <a:spLocks noChangeShapeType="1"/>
          </p:cNvSpPr>
          <p:nvPr/>
        </p:nvSpPr>
        <p:spPr bwMode="auto">
          <a:xfrm>
            <a:off x="3708400" y="2708275"/>
            <a:ext cx="2159000" cy="1512888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5313" name="Line 17"/>
          <p:cNvSpPr>
            <a:spLocks noChangeShapeType="1"/>
          </p:cNvSpPr>
          <p:nvPr/>
        </p:nvSpPr>
        <p:spPr bwMode="auto">
          <a:xfrm>
            <a:off x="3563938" y="3644900"/>
            <a:ext cx="2087562" cy="2592388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5314" name="Line 18"/>
          <p:cNvSpPr>
            <a:spLocks noChangeShapeType="1"/>
          </p:cNvSpPr>
          <p:nvPr/>
        </p:nvSpPr>
        <p:spPr bwMode="auto">
          <a:xfrm flipV="1">
            <a:off x="4140200" y="1773238"/>
            <a:ext cx="1584325" cy="2376487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5315" name="Line 19"/>
          <p:cNvSpPr>
            <a:spLocks noChangeShapeType="1"/>
          </p:cNvSpPr>
          <p:nvPr/>
        </p:nvSpPr>
        <p:spPr bwMode="auto">
          <a:xfrm flipV="1">
            <a:off x="3635375" y="3500438"/>
            <a:ext cx="2520950" cy="18002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5316" name="Line 20"/>
          <p:cNvSpPr>
            <a:spLocks noChangeShapeType="1"/>
          </p:cNvSpPr>
          <p:nvPr/>
        </p:nvSpPr>
        <p:spPr bwMode="auto">
          <a:xfrm flipV="1">
            <a:off x="4211638" y="5589588"/>
            <a:ext cx="1873250" cy="503237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405" name="Text Box 21"/>
          <p:cNvSpPr txBox="1">
            <a:spLocks noChangeArrowheads="1"/>
          </p:cNvSpPr>
          <p:nvPr/>
        </p:nvSpPr>
        <p:spPr bwMode="auto">
          <a:xfrm>
            <a:off x="4678363" y="1020763"/>
            <a:ext cx="2825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/>
              <a:t> </a:t>
            </a:r>
          </a:p>
        </p:txBody>
      </p:sp>
      <p:sp>
        <p:nvSpPr>
          <p:cNvPr id="55318" name="Text Box 22"/>
          <p:cNvSpPr txBox="1">
            <a:spLocks noChangeArrowheads="1"/>
          </p:cNvSpPr>
          <p:nvPr/>
        </p:nvSpPr>
        <p:spPr bwMode="auto">
          <a:xfrm>
            <a:off x="4551363" y="1236663"/>
            <a:ext cx="741362" cy="521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ru-RU" sz="2800" b="1">
                <a:solidFill>
                  <a:srgbClr val="1CB231"/>
                </a:solidFill>
              </a:rPr>
              <a:t>П                  </a:t>
            </a:r>
          </a:p>
          <a:p>
            <a:pPr algn="l" eaLnBrk="1" hangingPunct="1"/>
            <a:r>
              <a:rPr lang="ru-RU" sz="2800" b="1">
                <a:solidFill>
                  <a:srgbClr val="1CB231"/>
                </a:solidFill>
              </a:rPr>
              <a:t>Р</a:t>
            </a:r>
          </a:p>
          <a:p>
            <a:pPr algn="l" eaLnBrk="1" hangingPunct="1"/>
            <a:r>
              <a:rPr lang="ru-RU" sz="2800" b="1">
                <a:solidFill>
                  <a:srgbClr val="1CB231"/>
                </a:solidFill>
              </a:rPr>
              <a:t>О</a:t>
            </a:r>
          </a:p>
          <a:p>
            <a:pPr algn="l" eaLnBrk="1" hangingPunct="1"/>
            <a:r>
              <a:rPr lang="ru-RU" sz="2800" b="1">
                <a:solidFill>
                  <a:srgbClr val="1CB231"/>
                </a:solidFill>
              </a:rPr>
              <a:t>В</a:t>
            </a:r>
          </a:p>
          <a:p>
            <a:pPr algn="l" eaLnBrk="1" hangingPunct="1"/>
            <a:r>
              <a:rPr lang="ru-RU" sz="2800" b="1">
                <a:solidFill>
                  <a:srgbClr val="1CB231"/>
                </a:solidFill>
              </a:rPr>
              <a:t>Е</a:t>
            </a:r>
          </a:p>
          <a:p>
            <a:pPr algn="l" eaLnBrk="1" hangingPunct="1"/>
            <a:r>
              <a:rPr lang="ru-RU" sz="2800" b="1">
                <a:solidFill>
                  <a:srgbClr val="1CB231"/>
                </a:solidFill>
              </a:rPr>
              <a:t>Р</a:t>
            </a:r>
          </a:p>
          <a:p>
            <a:pPr algn="l" eaLnBrk="1" hangingPunct="1"/>
            <a:r>
              <a:rPr lang="ru-RU" sz="2800" b="1">
                <a:solidFill>
                  <a:srgbClr val="1CB231"/>
                </a:solidFill>
              </a:rPr>
              <a:t>Ь</a:t>
            </a:r>
          </a:p>
          <a:p>
            <a:pPr algn="l" eaLnBrk="1" hangingPunct="1"/>
            <a:endParaRPr lang="ru-RU" sz="2800" b="1">
              <a:solidFill>
                <a:srgbClr val="1CB231"/>
              </a:solidFill>
            </a:endParaRPr>
          </a:p>
          <a:p>
            <a:pPr algn="l" eaLnBrk="1" hangingPunct="1"/>
            <a:r>
              <a:rPr lang="ru-RU" sz="2800" b="1">
                <a:solidFill>
                  <a:srgbClr val="1CB231"/>
                </a:solidFill>
              </a:rPr>
              <a:t>С</a:t>
            </a:r>
          </a:p>
          <a:p>
            <a:pPr algn="l" eaLnBrk="1" hangingPunct="1"/>
            <a:r>
              <a:rPr lang="ru-RU" sz="2800" b="1">
                <a:solidFill>
                  <a:srgbClr val="1CB231"/>
                </a:solidFill>
              </a:rPr>
              <a:t>Е</a:t>
            </a:r>
          </a:p>
          <a:p>
            <a:pPr algn="l" eaLnBrk="1" hangingPunct="1"/>
            <a:r>
              <a:rPr lang="ru-RU" sz="2800" b="1">
                <a:solidFill>
                  <a:srgbClr val="1CB231"/>
                </a:solidFill>
              </a:rPr>
              <a:t>Б</a:t>
            </a:r>
          </a:p>
          <a:p>
            <a:pPr algn="l" eaLnBrk="1" hangingPunct="1"/>
            <a:r>
              <a:rPr lang="ru-RU" sz="2800" b="1">
                <a:solidFill>
                  <a:srgbClr val="1CB231"/>
                </a:solidFill>
              </a:rPr>
              <a:t>Я</a:t>
            </a:r>
          </a:p>
        </p:txBody>
      </p:sp>
    </p:spTree>
    <p:extLst>
      <p:ext uri="{BB962C8B-B14F-4D97-AF65-F5344CB8AC3E}">
        <p14:creationId xmlns:p14="http://schemas.microsoft.com/office/powerpoint/2010/main" val="42293026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5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5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5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5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5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5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5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5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5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5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5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5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11" grpId="0" animBg="1"/>
      <p:bldP spid="55312" grpId="0" animBg="1"/>
      <p:bldP spid="55313" grpId="0" animBg="1"/>
      <p:bldP spid="55314" grpId="0" animBg="1"/>
      <p:bldP spid="55315" grpId="0" animBg="1"/>
      <p:bldP spid="55316" grpId="0" animBg="1"/>
      <p:bldP spid="5531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c522ae5318be9fa6b4bfc13d122740cc1d4be2b"/>
</p:tagLst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795</TotalTime>
  <Words>1542</Words>
  <Application>Microsoft Office PowerPoint</Application>
  <PresentationFormat>Экран (4:3)</PresentationFormat>
  <Paragraphs>274</Paragraphs>
  <Slides>37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9" baseType="lpstr">
      <vt:lpstr>Тема Office</vt:lpstr>
      <vt:lpstr>Формула</vt:lpstr>
      <vt:lpstr>Презентация PowerPoint</vt:lpstr>
      <vt:lpstr>Презентация PowerPoint</vt:lpstr>
      <vt:lpstr>Продолжите ряд, указав ещё два значения</vt:lpstr>
      <vt:lpstr>Продолжите ряд, указав еще два значения</vt:lpstr>
      <vt:lpstr>Презентация PowerPoint</vt:lpstr>
      <vt:lpstr>Презентация PowerPoint</vt:lpstr>
      <vt:lpstr>Математические модели ситуаций реальной жизни:</vt:lpstr>
      <vt:lpstr>Последовательности составляют такие элементы природы,  которые можно пронумеровать</vt:lpstr>
      <vt:lpstr>Найдите закономерности  и покажите их с помощью стрелки:</vt:lpstr>
      <vt:lpstr>Презентация PowerPoint</vt:lpstr>
      <vt:lpstr>Тема урока:</vt:lpstr>
      <vt:lpstr>Цели урока:</vt:lpstr>
      <vt:lpstr>Презентация PowerPoint</vt:lpstr>
      <vt:lpstr>Презентация PowerPoint</vt:lpstr>
      <vt:lpstr>Презентация PowerPoint</vt:lpstr>
      <vt:lpstr>Обозначение членов последовательности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Проверочная работа – работа в парах</vt:lpstr>
      <vt:lpstr>Проверочная работа – работа в парах</vt:lpstr>
      <vt:lpstr>Презентация PowerPoint</vt:lpstr>
      <vt:lpstr>Презентация PowerPoint</vt:lpstr>
      <vt:lpstr>Презентация PowerPoint</vt:lpstr>
      <vt:lpstr>Презентация PowerPoint</vt:lpstr>
      <vt:lpstr>Итог урока</vt:lpstr>
      <vt:lpstr>Презентация PowerPoint</vt:lpstr>
      <vt:lpstr>Презентация PowerPoint</vt:lpstr>
      <vt:lpstr>Презентация PowerPoint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Кабинет317</dc:creator>
  <cp:lastModifiedBy>ВЮВ</cp:lastModifiedBy>
  <cp:revision>70</cp:revision>
  <dcterms:created xsi:type="dcterms:W3CDTF">2015-01-29T12:54:00Z</dcterms:created>
  <dcterms:modified xsi:type="dcterms:W3CDTF">2018-02-06T12:44:37Z</dcterms:modified>
</cp:coreProperties>
</file>