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903837" y="2564904"/>
            <a:ext cx="7408333" cy="345069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i="1" dirty="0" smtClean="0"/>
              <a:t>Формирование</a:t>
            </a:r>
          </a:p>
          <a:p>
            <a:pPr marL="0" indent="0" algn="ctr">
              <a:buNone/>
            </a:pPr>
            <a:r>
              <a:rPr lang="ru-RU" sz="5400" b="1" i="1" dirty="0" smtClean="0"/>
              <a:t> культуры здоровья</a:t>
            </a:r>
          </a:p>
          <a:p>
            <a:pPr marL="0" indent="0" algn="ctr">
              <a:buNone/>
            </a:pPr>
            <a:r>
              <a:rPr lang="ru-RU" sz="5400" b="1" i="1" dirty="0" smtClean="0"/>
              <a:t> у дошкольников</a:t>
            </a:r>
            <a:endParaRPr lang="ru-RU" sz="5400" b="1" i="1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595683"/>
            <a:ext cx="85689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КМДОУ детский сад №1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</a:rPr>
              <a:t>п.Палех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4048" y="6012576"/>
            <a:ext cx="360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chemeClr val="tx2"/>
                </a:solidFill>
              </a:rPr>
              <a:t>Воспитатель Ткачева Г.П.</a:t>
            </a:r>
            <a:endParaRPr lang="ru-RU" sz="2000" b="1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1762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252728"/>
          </a:xfrm>
        </p:spPr>
        <p:txBody>
          <a:bodyPr/>
          <a:lstStyle/>
          <a:p>
            <a:r>
              <a:rPr lang="ru-RU" b="1" i="1" dirty="0">
                <a:solidFill>
                  <a:schemeClr val="bg1"/>
                </a:solidFill>
              </a:rPr>
              <a:t>Беседы и развивающие занятия</a:t>
            </a:r>
            <a:endParaRPr lang="ru-RU" b="1" i="1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09"/>
          <a:stretch/>
        </p:blipFill>
        <p:spPr>
          <a:xfrm>
            <a:off x="611560" y="1196752"/>
            <a:ext cx="3600400" cy="44283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11"/>
          <a:stretch/>
        </p:blipFill>
        <p:spPr>
          <a:xfrm>
            <a:off x="4860032" y="1196752"/>
            <a:ext cx="3564301" cy="43711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8384" y="5639968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Направлены на формирование 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у детей 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первоначальных навыков 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охраны жизни и здоровья. На основе ситуационных 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моментов дети  учатся 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делать выводы о безопасности жизнедеятельности.</a:t>
            </a:r>
            <a:endParaRPr lang="ru-RU" sz="2400" b="1" i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440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96752"/>
            <a:ext cx="4800533" cy="36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10" t="1031" b="-1"/>
          <a:stretch/>
        </p:blipFill>
        <p:spPr>
          <a:xfrm>
            <a:off x="5076056" y="1196752"/>
            <a:ext cx="3901449" cy="35332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531346" y="0"/>
            <a:ext cx="8229600" cy="1252728"/>
          </a:xfrm>
        </p:spPr>
        <p:txBody>
          <a:bodyPr/>
          <a:lstStyle/>
          <a:p>
            <a:r>
              <a:rPr lang="ru-RU" b="1" i="1" dirty="0">
                <a:solidFill>
                  <a:schemeClr val="bg1"/>
                </a:solidFill>
              </a:rPr>
              <a:t>Спортивный уголок в группе</a:t>
            </a:r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504" y="4941168"/>
            <a:ext cx="90364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</a:rPr>
              <a:t>Созданная предметно-пространственная </a:t>
            </a:r>
            <a:r>
              <a:rPr lang="ru-RU" sz="2000" b="1" dirty="0">
                <a:solidFill>
                  <a:schemeClr val="bg2">
                    <a:lumMod val="50000"/>
                  </a:schemeClr>
                </a:solidFill>
              </a:rPr>
              <a:t>среда вызывает у детей чувство радости, эмоционально положительное отношение к детскому саду, желание посещать его, обогащает новыми впечатлениями и знаниями, побуждает к активной творческой деятельности, способствует интеллектуальному и социальному развитию детей дошкольного возраста</a:t>
            </a:r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</a:rPr>
              <a:t>. </a:t>
            </a:r>
            <a:endParaRPr lang="ru-RU" sz="2000" b="1" i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6127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b="1" i="1" dirty="0" smtClean="0"/>
              <a:t>Спасибо за внимание</a:t>
            </a:r>
            <a:endParaRPr lang="ru-RU" sz="6000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48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85237"/>
            <a:ext cx="8568952" cy="4684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3568" y="620688"/>
            <a:ext cx="81369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C00000"/>
                </a:solidFill>
              </a:rPr>
              <a:t>Культура здоровья</a:t>
            </a:r>
            <a:endParaRPr lang="ru-RU" sz="44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535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340768"/>
            <a:ext cx="7841339" cy="4348129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bg1"/>
                </a:solidFill>
              </a:rPr>
              <a:t>Утренняя гимнастика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5733256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2">
                    <a:lumMod val="50000"/>
                  </a:schemeClr>
                </a:solidFill>
                <a:cs typeface="Arial" pitchFamily="34" charset="0"/>
              </a:rPr>
              <a:t>Значение утренней гимнастики можно описать тремя словами – бодрость с самого утра. Зарядка помогает пробудиться, усиливает деятельность всех систем и 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cs typeface="Arial" pitchFamily="34" charset="0"/>
              </a:rPr>
              <a:t>организованно 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  <a:cs typeface="Arial" pitchFamily="34" charset="0"/>
              </a:rPr>
              <a:t>начать день.</a:t>
            </a:r>
            <a:endParaRPr lang="ru-RU" b="1" dirty="0">
              <a:solidFill>
                <a:schemeClr val="bg2">
                  <a:lumMod val="50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0199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80728"/>
            <a:ext cx="7488832" cy="4419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52728"/>
          </a:xfrm>
        </p:spPr>
        <p:txBody>
          <a:bodyPr/>
          <a:lstStyle/>
          <a:p>
            <a:r>
              <a:rPr lang="ru-RU" b="1" i="1" dirty="0">
                <a:solidFill>
                  <a:schemeClr val="bg1"/>
                </a:solidFill>
              </a:rPr>
              <a:t>Физкультурные занятия</a:t>
            </a:r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5399345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2">
                    <a:lumMod val="50000"/>
                  </a:schemeClr>
                </a:solidFill>
              </a:rPr>
              <a:t>Значение </a:t>
            </a:r>
            <a:r>
              <a:rPr lang="ru-RU" sz="1600" b="1" dirty="0">
                <a:solidFill>
                  <a:schemeClr val="bg2">
                    <a:lumMod val="50000"/>
                  </a:schemeClr>
                </a:solidFill>
              </a:rPr>
              <a:t>занятий заключается в комплексном формировании культуры движений, </a:t>
            </a:r>
            <a:r>
              <a:rPr lang="ru-RU" sz="1600" b="1" dirty="0" smtClean="0">
                <a:solidFill>
                  <a:schemeClr val="bg2">
                    <a:lumMod val="50000"/>
                  </a:schemeClr>
                </a:solidFill>
              </a:rPr>
              <a:t>осуществлении </a:t>
            </a:r>
            <a:r>
              <a:rPr lang="ru-RU" sz="1600" b="1" dirty="0">
                <a:solidFill>
                  <a:schemeClr val="bg2">
                    <a:lumMod val="50000"/>
                  </a:schemeClr>
                </a:solidFill>
              </a:rPr>
              <a:t>оздоровительных, образовательных и воспитательных задач, выполнение которых обеспечивает физическое развитие, </a:t>
            </a:r>
            <a:r>
              <a:rPr lang="ru-RU" sz="1600" b="1" dirty="0" smtClean="0">
                <a:solidFill>
                  <a:schemeClr val="bg2">
                    <a:lumMod val="50000"/>
                  </a:schemeClr>
                </a:solidFill>
              </a:rPr>
              <a:t>укрепление </a:t>
            </a:r>
            <a:r>
              <a:rPr lang="ru-RU" sz="1600" b="1" dirty="0">
                <a:solidFill>
                  <a:schemeClr val="bg2">
                    <a:lumMod val="50000"/>
                  </a:schemeClr>
                </a:solidFill>
              </a:rPr>
              <a:t>здоровья ребенка, приобретение им правильных двигательных навыков, воспитание физических качеств и эмоционально-положительного отношения к физкультуре и спорту, всестороннее развитие личности. </a:t>
            </a:r>
            <a:endParaRPr lang="ru-RU" sz="1600" b="1" i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429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1" r="6330" b="6290"/>
          <a:stretch/>
        </p:blipFill>
        <p:spPr>
          <a:xfrm>
            <a:off x="107504" y="1124744"/>
            <a:ext cx="4422818" cy="25829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147"/>
            <a:ext cx="9144000" cy="1252728"/>
          </a:xfrm>
        </p:spPr>
        <p:txBody>
          <a:bodyPr>
            <a:normAutofit/>
          </a:bodyPr>
          <a:lstStyle/>
          <a:p>
            <a:r>
              <a:rPr lang="ru-RU" sz="3600" b="1" i="1" dirty="0">
                <a:solidFill>
                  <a:schemeClr val="bg1"/>
                </a:solidFill>
              </a:rPr>
              <a:t>Двигательная активность на прогулке</a:t>
            </a:r>
            <a:endParaRPr lang="ru-RU" sz="3600" b="1" i="1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1" t="5863" r="12727" b="9083"/>
          <a:stretch/>
        </p:blipFill>
        <p:spPr>
          <a:xfrm>
            <a:off x="4631820" y="1124744"/>
            <a:ext cx="4416330" cy="25829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804776"/>
            <a:ext cx="3419872" cy="25649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3804776"/>
            <a:ext cx="3419872" cy="26484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3677903" y="3804776"/>
            <a:ext cx="195037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bg2">
                    <a:lumMod val="50000"/>
                  </a:schemeClr>
                </a:solidFill>
              </a:rPr>
              <a:t>Движения </a:t>
            </a:r>
            <a:r>
              <a:rPr lang="ru-RU" sz="1400" b="1" dirty="0">
                <a:solidFill>
                  <a:schemeClr val="bg2">
                    <a:lumMod val="50000"/>
                  </a:schemeClr>
                </a:solidFill>
              </a:rPr>
              <a:t>усиливают обмен веществ, кровообращение, газообмен, улучшают аппетит. Дети учатся преодолевать различные препятствия, становятся более подвижными, ловкими, смелыми, выносливыми. </a:t>
            </a:r>
            <a:endParaRPr lang="ru-RU" sz="1400" b="1" i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023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83" r="5406" b="5691"/>
          <a:stretch/>
        </p:blipFill>
        <p:spPr>
          <a:xfrm>
            <a:off x="516970" y="1156645"/>
            <a:ext cx="8110059" cy="4392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252728"/>
          </a:xfrm>
        </p:spPr>
        <p:txBody>
          <a:bodyPr/>
          <a:lstStyle/>
          <a:p>
            <a:r>
              <a:rPr lang="ru-RU" b="1" i="1" dirty="0">
                <a:solidFill>
                  <a:schemeClr val="bg1"/>
                </a:solidFill>
              </a:rPr>
              <a:t>Подвижные игры</a:t>
            </a:r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5661248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</a:rPr>
              <a:t>Комплексность </a:t>
            </a:r>
            <a:r>
              <a:rPr lang="ru-RU" sz="2000" b="1" dirty="0">
                <a:solidFill>
                  <a:schemeClr val="bg2">
                    <a:lumMod val="50000"/>
                  </a:schemeClr>
                </a:solidFill>
              </a:rPr>
              <a:t>воздействия на организм и на все стороны личности ребёнка: в игре одновременно осуществляется физическое, умственное, нравственное, эстетическое и трудовое воспитание.</a:t>
            </a:r>
            <a:endParaRPr lang="ru-RU" sz="2000" b="1" i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298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97" y="3643103"/>
            <a:ext cx="3799915" cy="28499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252728"/>
          </a:xfrm>
        </p:spPr>
        <p:txBody>
          <a:bodyPr/>
          <a:lstStyle/>
          <a:p>
            <a:r>
              <a:rPr lang="ru-RU" b="1" i="1" dirty="0">
                <a:solidFill>
                  <a:schemeClr val="bg1"/>
                </a:solidFill>
              </a:rPr>
              <a:t>Гимнастика после сна</a:t>
            </a:r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48135" y="3573016"/>
            <a:ext cx="482453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2">
                    <a:lumMod val="50000"/>
                  </a:schemeClr>
                </a:solidFill>
              </a:rPr>
              <a:t>Гимнастика после сна по праву считается одним из самых важных режимных моментов в ДОУ. Она имеет  оздоровительную направленность: повышает адаптивные возможности детского организма.</a:t>
            </a:r>
            <a:r>
              <a:rPr lang="ru-RU" sz="2000" b="1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ru-RU" sz="2000" b="1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000" b="1" dirty="0">
                <a:solidFill>
                  <a:schemeClr val="bg2">
                    <a:lumMod val="50000"/>
                  </a:schemeClr>
                </a:solidFill>
              </a:rPr>
              <a:t>    </a:t>
            </a:r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</a:rPr>
              <a:t>Её цель - </a:t>
            </a:r>
            <a:r>
              <a:rPr lang="ru-RU" sz="2000" b="1" dirty="0">
                <a:solidFill>
                  <a:schemeClr val="bg2">
                    <a:lumMod val="50000"/>
                  </a:schemeClr>
                </a:solidFill>
              </a:rPr>
              <a:t>поднять настроение и мышечный тонус детей с помощью контрастных воздушных ванн и физических упражнений. </a:t>
            </a:r>
            <a:endParaRPr lang="ru-RU" sz="2000" b="1" i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9" name="Объект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93"/>
          <a:stretch/>
        </p:blipFill>
        <p:spPr>
          <a:xfrm>
            <a:off x="218697" y="1124744"/>
            <a:ext cx="8745791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3213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04347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chemeClr val="bg1"/>
                </a:solidFill>
              </a:rPr>
              <a:t>Самомассаж и упражнения по профилактике плоскостопия</a:t>
            </a:r>
            <a:endParaRPr lang="ru-RU" b="1" i="1" dirty="0">
              <a:solidFill>
                <a:schemeClr val="bg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230" y="1484784"/>
            <a:ext cx="3347168" cy="27971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9" r="29671"/>
          <a:stretch/>
        </p:blipFill>
        <p:spPr>
          <a:xfrm>
            <a:off x="323528" y="1484784"/>
            <a:ext cx="4358962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41" r="2370" b="23434"/>
          <a:stretch/>
        </p:blipFill>
        <p:spPr>
          <a:xfrm>
            <a:off x="323528" y="4364958"/>
            <a:ext cx="4543746" cy="2178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5076056" y="4392099"/>
            <a:ext cx="38884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 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Самомассаж 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улучшает кровообращение, помогает нормализовать работу внутренних органов. Для детей самомассаж - это и профилактика простудных заболеваний.</a:t>
            </a:r>
            <a:r>
              <a:rPr lang="ru-RU" sz="2400" dirty="0"/>
              <a:t> </a:t>
            </a:r>
            <a:endParaRPr lang="ru-RU" sz="2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30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731462"/>
            <a:ext cx="4386973" cy="32902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>
                <a:solidFill>
                  <a:schemeClr val="bg1"/>
                </a:solidFill>
              </a:rPr>
              <a:t>Спортивные праздники и развлечения</a:t>
            </a:r>
            <a:endParaRPr lang="ru-RU" b="1" i="1" dirty="0">
              <a:solidFill>
                <a:schemeClr val="bg1"/>
              </a:solidFill>
            </a:endParaRPr>
          </a:p>
        </p:txBody>
      </p:sp>
      <p:pic>
        <p:nvPicPr>
          <p:cNvPr id="4" name="Объект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91" y="1700808"/>
            <a:ext cx="4427844" cy="33208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9669" y="5373216"/>
            <a:ext cx="911433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2">
                    <a:lumMod val="50000"/>
                  </a:schemeClr>
                </a:solidFill>
              </a:rPr>
              <a:t>Праздник – это всегда положительные эмоции </a:t>
            </a:r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</a:rPr>
              <a:t>, радостное </a:t>
            </a:r>
            <a:r>
              <a:rPr lang="ru-RU" sz="2000" b="1" dirty="0">
                <a:solidFill>
                  <a:schemeClr val="bg2">
                    <a:lumMod val="50000"/>
                  </a:schemeClr>
                </a:solidFill>
              </a:rPr>
              <a:t>общение , веселые состязания , возможность помериться своими </a:t>
            </a:r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</a:rPr>
              <a:t>силами, </a:t>
            </a:r>
            <a:r>
              <a:rPr lang="ru-RU" sz="2000" b="1" dirty="0">
                <a:solidFill>
                  <a:schemeClr val="bg2">
                    <a:lumMod val="50000"/>
                  </a:schemeClr>
                </a:solidFill>
              </a:rPr>
              <a:t>способствуют </a:t>
            </a:r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</a:rPr>
              <a:t>гармоничному </a:t>
            </a:r>
            <a:r>
              <a:rPr lang="ru-RU" sz="2000" b="1" dirty="0">
                <a:solidFill>
                  <a:schemeClr val="bg2">
                    <a:lumMod val="50000"/>
                  </a:schemeClr>
                </a:solidFill>
              </a:rPr>
              <a:t>физическому развитию ребенка , ловкости , быстроты , воспитанию важнейших морально-волевых и нравственных качеств.</a:t>
            </a:r>
            <a:endParaRPr lang="ru-RU" sz="2000" b="1" i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985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139</TotalTime>
  <Words>186</Words>
  <Application>Microsoft Office PowerPoint</Application>
  <PresentationFormat>Экран (4:3)</PresentationFormat>
  <Paragraphs>26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Волна</vt:lpstr>
      <vt:lpstr>Презентация PowerPoint</vt:lpstr>
      <vt:lpstr>Презентация PowerPoint</vt:lpstr>
      <vt:lpstr>Утренняя гимнастика</vt:lpstr>
      <vt:lpstr>Физкультурные занятия</vt:lpstr>
      <vt:lpstr>Двигательная активность на прогулке</vt:lpstr>
      <vt:lpstr>Подвижные игры</vt:lpstr>
      <vt:lpstr>Гимнастика после сна</vt:lpstr>
      <vt:lpstr>Самомассаж и упражнения по профилактике плоскостопия</vt:lpstr>
      <vt:lpstr>Спортивные праздники и развлечения</vt:lpstr>
      <vt:lpstr>Беседы и развивающие занятия</vt:lpstr>
      <vt:lpstr>Спортивный уголок в группе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16</cp:revision>
  <dcterms:created xsi:type="dcterms:W3CDTF">2020-11-15T18:42:05Z</dcterms:created>
  <dcterms:modified xsi:type="dcterms:W3CDTF">2020-12-31T11:17:47Z</dcterms:modified>
</cp:coreProperties>
</file>