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917" autoAdjust="0"/>
  </p:normalViewPr>
  <p:slideViewPr>
    <p:cSldViewPr>
      <p:cViewPr>
        <p:scale>
          <a:sx n="70" d="100"/>
          <a:sy n="70" d="100"/>
        </p:scale>
        <p:origin x="-60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DE95D-61E7-44CA-9A51-02086A8453B7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CDF48-2F5C-473A-973F-7BD6FBE19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5696E5-384B-4A29-A29B-9C08085BB8A2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CCB599-AC59-42B8-9C2D-6A08AB43B806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794ACF-133E-4EA9-8F43-E288A95FFD2E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13788C-7AD6-4C5B-A73B-2B252EF39342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3D35EE-22A6-4644-AC66-41612F034A31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BBE2A0-4413-4C76-88A1-43EFA5740F58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05F34C-3BA4-4A42-A3FA-F71CA77F9E85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A544F-5F60-433F-BA3F-4050AD089179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E1E0BD-0F94-4403-8333-C4D229F684DB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51DE4D-A89C-48D1-B8A7-D4D5C4F8924A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FC041B-F8B6-4A26-A408-C8AABB93E39C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E1628F6-39AE-4B89-A111-FCA9FEA3D761}" type="datetime1">
              <a:rPr lang="ru-RU" smtClean="0"/>
              <a:pPr/>
              <a:t>01.04.2022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files.school-collection.edu.ru/dlrstore/0ab8f17c-4185-11db-b0de-0800200c9a66/x9_012.swf" TargetMode="External"/><Relationship Id="rId13" Type="http://schemas.openxmlformats.org/officeDocument/2006/relationships/hyperlink" Target="http://festival.1september.ru/articles/653205/" TargetMode="External"/><Relationship Id="rId3" Type="http://schemas.openxmlformats.org/officeDocument/2006/relationships/hyperlink" Target="http://files.school-collection.edu.ru/dlrstore/0ab8f175-4185-11db-b0de-0800200c9a66/ch09_04_05.jpg" TargetMode="External"/><Relationship Id="rId7" Type="http://schemas.openxmlformats.org/officeDocument/2006/relationships/hyperlink" Target="http://files.school-collection.edu.ru/dlrstore/0ab8f179-4185-11db-b0de-0800200c9a66/x9_009.swf" TargetMode="External"/><Relationship Id="rId12" Type="http://schemas.openxmlformats.org/officeDocument/2006/relationships/hyperlink" Target="https://yandex.ru/images/" TargetMode="External"/><Relationship Id="rId2" Type="http://schemas.openxmlformats.org/officeDocument/2006/relationships/hyperlink" Target="http://files.school-collection.edu.ru/dlrstore/bb577585-aae7-11db-abbd-0800200c9a66/ch09_04_0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0ab8f176-4185-11db-b0de-0800200c9a66/01.JPG" TargetMode="External"/><Relationship Id="rId11" Type="http://schemas.openxmlformats.org/officeDocument/2006/relationships/hyperlink" Target="http://ppt4web.ru/images/848/27607/640/img11.jpg" TargetMode="External"/><Relationship Id="rId5" Type="http://schemas.openxmlformats.org/officeDocument/2006/relationships/hyperlink" Target="http://files.school-collection.edu.ru/dlrstore/0ab8f171-4185-11db-b0de-0800200c9a66/01.jpg" TargetMode="External"/><Relationship Id="rId10" Type="http://schemas.openxmlformats.org/officeDocument/2006/relationships/hyperlink" Target="http://artillum.ru/lamps/incandescent/88-ustrojstvo-lampy-nakalivanija.html" TargetMode="External"/><Relationship Id="rId4" Type="http://schemas.openxmlformats.org/officeDocument/2006/relationships/hyperlink" Target="http://files.school-collection.edu.ru/dlrstore/0ab8f173-4185-11db-b0de-0800200c9a66/ch09_04_03.jpg" TargetMode="External"/><Relationship Id="rId9" Type="http://schemas.openxmlformats.org/officeDocument/2006/relationships/hyperlink" Target="http://files.school-collection.edu.ru/dlrstore/0ab8f17d-4185-11db-b0de-0800200c9a66/x9_013.jpg" TargetMode="External"/><Relationship Id="rId14" Type="http://schemas.openxmlformats.org/officeDocument/2006/relationships/hyperlink" Target="http://infourok.ru/konspekt-uroka-na-temu-polozhenie-metallov-v-periodicheskoy-sisteme-di-mendeleeva-305629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1054;&#1090;&#1085;&#1086;&#1089;&#1080;&#1090;&#1077;&#1083;&#1100;&#1085;&#1086;&#1089;&#1090;&#1100;%20&#1076;&#1077;&#1083;&#1077;&#1085;&#1080;&#1103;%20&#1101;&#1083;&#1077;&#1084;&#1077;&#1085;&#1090;&#1086;&#1074;%20&#1085;&#1072;%20&#1084;&#1077;&#1090;&#1072;&#1083;&#1083;&#1099;%20&#1080;%20&#1085;&#1077;&#1084;&#1077;&#1090;&#1072;&#1083;&#1083;&#1099;/x9_009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hyperlink" Target="&#1052;&#1077;&#1090;&#1072;&#1083;&#1083;&#1080;&#1095;&#1077;&#1089;&#1082;&#1072;&#1103;%20&#1082;&#1088;&#1080;&#1089;&#1090;&#1072;&#1083;&#1083;&#1080;&#1095;&#1077;&#1089;&#1082;&#1072;&#1103;%20&#1088;&#1077;&#1096;&#1077;&#1090;&#1082;&#1072;/x9_012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714356"/>
            <a:ext cx="6553216" cy="288830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Constantia" pitchFamily="18" charset="0"/>
              </a:rPr>
              <a:t>“ </a:t>
            </a:r>
            <a:r>
              <a:rPr lang="ru-RU" sz="2400" b="1" i="1" dirty="0" smtClean="0">
                <a:solidFill>
                  <a:srgbClr val="C00000"/>
                </a:solidFill>
                <a:latin typeface="Constantia" pitchFamily="18" charset="0"/>
              </a:rPr>
              <a:t>  . . . . . . . </a:t>
            </a:r>
            <a:r>
              <a:rPr lang="ru-RU" sz="2400" b="1" i="1" dirty="0" smtClean="0">
                <a:solidFill>
                  <a:schemeClr val="tx1"/>
                </a:solidFill>
                <a:latin typeface="Constantia" pitchFamily="18" charset="0"/>
              </a:rPr>
              <a:t>      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подают укрепление и красоту важнейшим вещам, в обществе потребным. Ими защищаемся от нападения неприятеля, ими утверждаются корабли и силою их связаны.        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. . . . . .  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отверзают </a:t>
            </a:r>
            <a:r>
              <a:rPr lang="ru-RU" sz="2400" b="1" dirty="0" err="1" smtClean="0">
                <a:solidFill>
                  <a:schemeClr val="tx1"/>
                </a:solidFill>
                <a:latin typeface="Constantia" pitchFamily="18" charset="0"/>
              </a:rPr>
              <a:t>недро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земное к плодородию, служат нам в </a:t>
            </a:r>
            <a:r>
              <a:rPr lang="ru-RU" sz="2400" b="1" dirty="0" err="1" smtClean="0">
                <a:solidFill>
                  <a:schemeClr val="tx1"/>
                </a:solidFill>
                <a:latin typeface="Constantia" pitchFamily="18" charset="0"/>
              </a:rPr>
              <a:t>ловлении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земных и морских животных для пропитания нашего…. И кратко сказать, ни едино художество, ни едино ремесло простое употребление      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. . . . . . </a:t>
            </a:r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       миновать не может”. 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                                                                             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                                          (М.В.Ломоносов)       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681319"/>
            <a:ext cx="16430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Металлы 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2500306"/>
            <a:ext cx="15716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Металлы 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5206" y="4324657"/>
            <a:ext cx="18573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металлов 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3314" name="Picture 2" descr="http://lib.herzen.spb.ru/media/exhibition/2/5/0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85720" y="857232"/>
            <a:ext cx="1916254" cy="2535199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10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38433" t="50781" r="39056" b="23829"/>
          <a:stretch>
            <a:fillRect/>
          </a:stretch>
        </p:blipFill>
        <p:spPr bwMode="auto">
          <a:xfrm>
            <a:off x="3428992" y="2500306"/>
            <a:ext cx="292895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19216" t="17578" r="19290" b="49219"/>
          <a:stretch>
            <a:fillRect/>
          </a:stretch>
        </p:blipFill>
        <p:spPr bwMode="auto">
          <a:xfrm>
            <a:off x="928662" y="71414"/>
            <a:ext cx="800105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 descr="C:\Users\Администратор\Desktop\yacheika_OC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4" y="4357694"/>
            <a:ext cx="1905000" cy="1905000"/>
          </a:xfrm>
          <a:prstGeom prst="rect">
            <a:avLst/>
          </a:prstGeom>
          <a:noFill/>
        </p:spPr>
      </p:pic>
      <p:pic>
        <p:nvPicPr>
          <p:cNvPr id="24580" name="Picture 4" descr="C:\Users\Администратор\Desktop\image03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9725" y="2524132"/>
            <a:ext cx="1905000" cy="1905000"/>
          </a:xfrm>
          <a:prstGeom prst="rect">
            <a:avLst/>
          </a:prstGeom>
          <a:noFill/>
        </p:spPr>
      </p:pic>
      <p:pic>
        <p:nvPicPr>
          <p:cNvPr id="24581" name="Picture 5" descr="C:\Users\Администратор\Desktop\11408_html_m2c6505ab.pn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2500306"/>
            <a:ext cx="1500198" cy="150019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42976" y="450057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74%</a:t>
            </a:r>
          </a:p>
          <a:p>
            <a:pPr algn="ctr"/>
            <a:r>
              <a:rPr lang="en-US" b="1" dirty="0" smtClean="0">
                <a:latin typeface="Constantia" pitchFamily="18" charset="0"/>
              </a:rPr>
              <a:t>Ca, </a:t>
            </a:r>
            <a:r>
              <a:rPr lang="en-US" b="1" dirty="0" err="1" smtClean="0">
                <a:latin typeface="Constantia" pitchFamily="18" charset="0"/>
              </a:rPr>
              <a:t>Sr</a:t>
            </a:r>
            <a:r>
              <a:rPr lang="en-US" b="1" dirty="0" smtClean="0">
                <a:latin typeface="Constantia" pitchFamily="18" charset="0"/>
              </a:rPr>
              <a:t>, Al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6000768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68%</a:t>
            </a:r>
          </a:p>
          <a:p>
            <a:pPr algn="ctr"/>
            <a:r>
              <a:rPr lang="en-US" b="1" dirty="0" smtClean="0">
                <a:latin typeface="Constantia" pitchFamily="18" charset="0"/>
              </a:rPr>
              <a:t>Na, </a:t>
            </a:r>
            <a:r>
              <a:rPr lang="en-US" b="1" dirty="0" err="1" smtClean="0">
                <a:latin typeface="Constantia" pitchFamily="18" charset="0"/>
              </a:rPr>
              <a:t>Ba</a:t>
            </a:r>
            <a:r>
              <a:rPr lang="en-US" b="1" dirty="0" smtClean="0">
                <a:latin typeface="Constantia" pitchFamily="18" charset="0"/>
              </a:rPr>
              <a:t>, Fe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4786322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74%</a:t>
            </a:r>
          </a:p>
          <a:p>
            <a:pPr algn="ctr"/>
            <a:r>
              <a:rPr lang="en-US" b="1" dirty="0" smtClean="0">
                <a:latin typeface="Constantia" pitchFamily="18" charset="0"/>
              </a:rPr>
              <a:t>Mg, Zn, Os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13" name="Улыбающееся лицо 12">
            <a:hlinkClick r:id="rId6" action="ppaction://hlinksldjump"/>
          </p:cNvPr>
          <p:cNvSpPr/>
          <p:nvPr/>
        </p:nvSpPr>
        <p:spPr>
          <a:xfrm>
            <a:off x="428596" y="6215082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642918"/>
            <a:ext cx="7790712" cy="560548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   Металлы</a:t>
            </a:r>
            <a:r>
              <a:rPr lang="ru-RU" b="1" dirty="0" smtClean="0">
                <a:latin typeface="Constantia" pitchFamily="18" charset="0"/>
              </a:rPr>
              <a:t> - это    вид    атомов,       способных    легко    отдавать   при химических   реакциях   электроны, входить   в   состав   химических соединений  в  виде   положительно заряженных   ионов,   а   также образовывать  простые  вещества   с характерными    для    металлов физическими    свойствами.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11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Улыбающееся лицо 4">
            <a:hlinkClick r:id="rId2" action="ppaction://hlinksldjump"/>
          </p:cNvPr>
          <p:cNvSpPr/>
          <p:nvPr/>
        </p:nvSpPr>
        <p:spPr>
          <a:xfrm>
            <a:off x="428596" y="6215082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http://slatecommunication.com/wp-content/uploads/2011/06/shutterstock_78222148-anv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857760"/>
            <a:ext cx="2857520" cy="1905013"/>
          </a:xfrm>
          <a:prstGeom prst="rect">
            <a:avLst/>
          </a:prstGeom>
          <a:noFill/>
        </p:spPr>
      </p:pic>
      <p:pic>
        <p:nvPicPr>
          <p:cNvPr id="25614" name="Picture 14" descr="http://cs417720.vk.me/v417720494/6285/3ZjQwtSE5Eo.jpg"/>
          <p:cNvPicPr>
            <a:picLocks noChangeAspect="1" noChangeArrowheads="1"/>
          </p:cNvPicPr>
          <p:nvPr/>
        </p:nvPicPr>
        <p:blipFill>
          <a:blip r:embed="rId3"/>
          <a:srcRect l="26076" r="23013"/>
          <a:stretch>
            <a:fillRect/>
          </a:stretch>
        </p:blipFill>
        <p:spPr bwMode="auto">
          <a:xfrm>
            <a:off x="6308509" y="142876"/>
            <a:ext cx="2764085" cy="407194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12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5602" name="Picture 2" descr="http://4.bp.blogspot.com/-dbAcSeH9S-I/Um9PAnFMbgI/AAAAAAAAAmo/8RWGy98AJTU/s1600/Iron_disulfide_pyr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3214710" cy="2200067"/>
          </a:xfrm>
          <a:prstGeom prst="rect">
            <a:avLst/>
          </a:prstGeom>
          <a:noFill/>
        </p:spPr>
      </p:pic>
      <p:pic>
        <p:nvPicPr>
          <p:cNvPr id="25604" name="Picture 4" descr="http://www.marycatherinestarr.com/uploads/6/8/0/6/680696/1198398.jpg?3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85728"/>
            <a:ext cx="2000264" cy="2000265"/>
          </a:xfrm>
          <a:prstGeom prst="rect">
            <a:avLst/>
          </a:prstGeom>
          <a:noFill/>
        </p:spPr>
      </p:pic>
      <p:pic>
        <p:nvPicPr>
          <p:cNvPr id="25606" name="Picture 6" descr="http://periodictable.com/Samples/026.14/s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786322"/>
            <a:ext cx="2178045" cy="2000264"/>
          </a:xfrm>
          <a:prstGeom prst="rect">
            <a:avLst/>
          </a:prstGeom>
          <a:noFill/>
        </p:spPr>
      </p:pic>
      <p:pic>
        <p:nvPicPr>
          <p:cNvPr id="25608" name="Picture 8" descr="http://previews.123rf.com/images/molekuul/molekuul1301/molekuul130100056/17236567-Iron-Fe-ferrite-metal-crystal-structure-Unit-cell--Stock-Phot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571744"/>
            <a:ext cx="1928826" cy="1928826"/>
          </a:xfrm>
          <a:prstGeom prst="rect">
            <a:avLst/>
          </a:prstGeom>
          <a:noFill/>
        </p:spPr>
      </p:pic>
      <p:pic>
        <p:nvPicPr>
          <p:cNvPr id="25612" name="Picture 12" descr="http://cdn1.imhonet.ru/photos/out/5f43110f/1484015_sourc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4500570"/>
            <a:ext cx="3071866" cy="2303900"/>
          </a:xfrm>
          <a:prstGeom prst="rect">
            <a:avLst/>
          </a:prstGeom>
          <a:noFill/>
        </p:spPr>
      </p:pic>
      <p:pic>
        <p:nvPicPr>
          <p:cNvPr id="25610" name="Picture 10" descr="http://s3.docme.ru/store/data/000500896_1-db49e7c65204e98dba031c1ab9d4b460.png"/>
          <p:cNvPicPr>
            <a:picLocks noChangeAspect="1" noChangeArrowheads="1"/>
          </p:cNvPicPr>
          <p:nvPr/>
        </p:nvPicPr>
        <p:blipFill>
          <a:blip r:embed="rId9"/>
          <a:srcRect l="31780" r="847" b="33898"/>
          <a:stretch>
            <a:fillRect/>
          </a:stretch>
        </p:blipFill>
        <p:spPr bwMode="auto">
          <a:xfrm>
            <a:off x="2643174" y="2143116"/>
            <a:ext cx="3786214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13</a:t>
            </a:fld>
            <a:endParaRPr lang="ru-RU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688943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Домашнее задание: </a:t>
            </a:r>
          </a:p>
          <a:p>
            <a:r>
              <a:rPr lang="ru-RU" sz="2800" b="1" dirty="0" smtClean="0">
                <a:latin typeface="Constantia" pitchFamily="18" charset="0"/>
              </a:rPr>
              <a:t>§47,  </a:t>
            </a:r>
            <a:r>
              <a:rPr lang="ru-RU" sz="2800" b="1" dirty="0" smtClean="0">
                <a:latin typeface="Constantia" pitchFamily="18" charset="0"/>
              </a:rPr>
              <a:t>стр.207-216;  </a:t>
            </a:r>
            <a:r>
              <a:rPr lang="ru-RU" sz="2800" b="1" dirty="0" smtClean="0">
                <a:latin typeface="Constantia" pitchFamily="18" charset="0"/>
              </a:rPr>
              <a:t>задание на карточке. 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2143116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onstantia" pitchFamily="18" charset="0"/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7650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71810"/>
            <a:ext cx="2324100" cy="2228850"/>
          </a:xfrm>
          <a:prstGeom prst="rect">
            <a:avLst/>
          </a:prstGeom>
          <a:noFill/>
        </p:spPr>
      </p:pic>
      <p:pic>
        <p:nvPicPr>
          <p:cNvPr id="27654" name="Picture 6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071810"/>
            <a:ext cx="2324100" cy="2228850"/>
          </a:xfrm>
          <a:prstGeom prst="rect">
            <a:avLst/>
          </a:prstGeom>
          <a:noFill/>
        </p:spPr>
      </p:pic>
      <p:pic>
        <p:nvPicPr>
          <p:cNvPr id="27655" name="Picture 7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357694"/>
            <a:ext cx="2324100" cy="2228850"/>
          </a:xfrm>
          <a:prstGeom prst="rect">
            <a:avLst/>
          </a:prstGeom>
          <a:noFill/>
        </p:spPr>
      </p:pic>
      <p:pic>
        <p:nvPicPr>
          <p:cNvPr id="13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94"/>
            <a:ext cx="2324100" cy="2228850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629150"/>
            <a:ext cx="2324100" cy="2228850"/>
          </a:xfrm>
          <a:prstGeom prst="rect">
            <a:avLst/>
          </a:prstGeom>
          <a:noFill/>
        </p:spPr>
      </p:pic>
      <p:pic>
        <p:nvPicPr>
          <p:cNvPr id="15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714620"/>
            <a:ext cx="2324100" cy="2228850"/>
          </a:xfrm>
          <a:prstGeom prst="rect">
            <a:avLst/>
          </a:prstGeom>
          <a:noFill/>
        </p:spPr>
      </p:pic>
      <p:pic>
        <p:nvPicPr>
          <p:cNvPr id="16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857760"/>
            <a:ext cx="2324100" cy="2228850"/>
          </a:xfrm>
          <a:prstGeom prst="rect">
            <a:avLst/>
          </a:prstGeom>
          <a:noFill/>
        </p:spPr>
      </p:pic>
      <p:pic>
        <p:nvPicPr>
          <p:cNvPr id="17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4857760"/>
            <a:ext cx="2324100" cy="2228850"/>
          </a:xfrm>
          <a:prstGeom prst="rect">
            <a:avLst/>
          </a:prstGeom>
          <a:noFill/>
        </p:spPr>
      </p:pic>
      <p:pic>
        <p:nvPicPr>
          <p:cNvPr id="18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786058"/>
            <a:ext cx="2324100" cy="2228850"/>
          </a:xfrm>
          <a:prstGeom prst="rect">
            <a:avLst/>
          </a:prstGeom>
          <a:noFill/>
        </p:spPr>
      </p:pic>
      <p:pic>
        <p:nvPicPr>
          <p:cNvPr id="19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-357214"/>
            <a:ext cx="2324100" cy="2228850"/>
          </a:xfrm>
          <a:prstGeom prst="rect">
            <a:avLst/>
          </a:prstGeom>
          <a:noFill/>
        </p:spPr>
      </p:pic>
      <p:pic>
        <p:nvPicPr>
          <p:cNvPr id="20" name="Picture 2" descr="C:\Users\Администратор\Desktop\723755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2324100" cy="2228850"/>
          </a:xfrm>
          <a:prstGeom prst="rect">
            <a:avLst/>
          </a:prstGeom>
          <a:noFill/>
        </p:spPr>
      </p:pic>
      <p:sp>
        <p:nvSpPr>
          <p:cNvPr id="21" name="Улыбающееся лицо 20">
            <a:hlinkClick r:id="rId3" action="ppaction://hlinksldjump"/>
          </p:cNvPr>
          <p:cNvSpPr/>
          <p:nvPr/>
        </p:nvSpPr>
        <p:spPr>
          <a:xfrm>
            <a:off x="357158" y="714356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8" descr="HH01633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642918"/>
            <a:ext cx="7143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14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214290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Электрическая      лампочка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8676" name="Picture 4" descr="http://ppt4web.ru/images/848/27607/640/img11.jpg"/>
          <p:cNvPicPr>
            <a:picLocks noChangeAspect="1" noChangeArrowheads="1"/>
          </p:cNvPicPr>
          <p:nvPr/>
        </p:nvPicPr>
        <p:blipFill>
          <a:blip r:embed="rId2"/>
          <a:srcRect l="25782" t="17188" r="27343"/>
          <a:stretch>
            <a:fillRect/>
          </a:stretch>
        </p:blipFill>
        <p:spPr bwMode="auto">
          <a:xfrm>
            <a:off x="1571604" y="1214422"/>
            <a:ext cx="2857520" cy="37861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857752" y="1214422"/>
            <a:ext cx="40719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Спираль – вольфрам (</a:t>
            </a:r>
            <a:r>
              <a:rPr lang="en-US" sz="2400" dirty="0" smtClean="0">
                <a:latin typeface="Constantia" pitchFamily="18" charset="0"/>
              </a:rPr>
              <a:t>W)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Электроды – железо, никель</a:t>
            </a:r>
            <a:r>
              <a:rPr lang="en-US" sz="2400" dirty="0" smtClean="0">
                <a:latin typeface="Constantia" pitchFamily="18" charset="0"/>
              </a:rPr>
              <a:t> (Fe, Ni)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Держатели нити накала – молибден (Мо)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Провод внутри стеклянного стержня – медь</a:t>
            </a:r>
            <a:r>
              <a:rPr lang="en-US" sz="2400" dirty="0" smtClean="0">
                <a:latin typeface="Constantia" pitchFamily="18" charset="0"/>
              </a:rPr>
              <a:t> (Cu)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Стакан с винтовой нарезкой – цинк</a:t>
            </a:r>
            <a:r>
              <a:rPr lang="en-US" sz="2400" dirty="0" smtClean="0">
                <a:latin typeface="Constantia" pitchFamily="18" charset="0"/>
              </a:rPr>
              <a:t> (Zn)</a:t>
            </a:r>
            <a:endParaRPr lang="ru-RU" sz="24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2400" dirty="0" smtClean="0">
                <a:latin typeface="Constantia" pitchFamily="18" charset="0"/>
              </a:rPr>
              <a:t>Центральный контакт (припой) – олово, свинец</a:t>
            </a:r>
            <a:r>
              <a:rPr lang="en-US" sz="2400" dirty="0" smtClean="0">
                <a:latin typeface="Constantia" pitchFamily="18" charset="0"/>
              </a:rPr>
              <a:t> (</a:t>
            </a:r>
            <a:r>
              <a:rPr lang="en-US" sz="2400" dirty="0" err="1" smtClean="0">
                <a:latin typeface="Constantia" pitchFamily="18" charset="0"/>
              </a:rPr>
              <a:t>Sn</a:t>
            </a:r>
            <a:r>
              <a:rPr lang="en-US" sz="2400" dirty="0" smtClean="0">
                <a:latin typeface="Constantia" pitchFamily="18" charset="0"/>
              </a:rPr>
              <a:t>, </a:t>
            </a:r>
            <a:r>
              <a:rPr lang="en-US" sz="2400" dirty="0" err="1" smtClean="0">
                <a:latin typeface="Constantia" pitchFamily="18" charset="0"/>
              </a:rPr>
              <a:t>Pb</a:t>
            </a:r>
            <a:r>
              <a:rPr lang="en-US" sz="2400" dirty="0" smtClean="0">
                <a:latin typeface="Constantia" pitchFamily="18" charset="0"/>
              </a:rPr>
              <a:t>)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10" name="Улыбающееся лицо 9">
            <a:hlinkClick r:id="rId3" action="ppaction://hlinksldjump"/>
          </p:cNvPr>
          <p:cNvSpPr/>
          <p:nvPr/>
        </p:nvSpPr>
        <p:spPr>
          <a:xfrm>
            <a:off x="428596" y="6215082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428860" y="3500438"/>
            <a:ext cx="857256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2607455" y="3464719"/>
            <a:ext cx="785818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643042" y="3429000"/>
            <a:ext cx="1143008" cy="3571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00100" y="321468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onstantia" pitchFamily="18" charset="0"/>
              </a:rPr>
              <a:t>Мо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64" y="285729"/>
            <a:ext cx="8715436" cy="723274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nstantia" pitchFamily="18" charset="0"/>
              </a:rPr>
              <a:t>Используемые ресурсы:</a:t>
            </a:r>
          </a:p>
          <a:p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dirty="0" smtClean="0">
                <a:latin typeface="Constantia" pitchFamily="18" charset="0"/>
              </a:rPr>
              <a:t>Кузнецова Н.Е., Титова И.М., </a:t>
            </a:r>
            <a:r>
              <a:rPr lang="ru-RU" sz="1600" dirty="0" err="1" smtClean="0">
                <a:latin typeface="Constantia" pitchFamily="18" charset="0"/>
              </a:rPr>
              <a:t>Гара</a:t>
            </a:r>
            <a:r>
              <a:rPr lang="ru-RU" sz="1600" dirty="0" smtClean="0">
                <a:latin typeface="Constantia" pitchFamily="18" charset="0"/>
              </a:rPr>
              <a:t> Н.Н.  Химия: 9 класс: учебник для учащихся общеобразовательных учреждений. – М.: </a:t>
            </a:r>
            <a:r>
              <a:rPr lang="ru-RU" sz="1600" dirty="0" err="1" smtClean="0">
                <a:latin typeface="Constantia" pitchFamily="18" charset="0"/>
              </a:rPr>
              <a:t>Вентана-Граф</a:t>
            </a:r>
            <a:r>
              <a:rPr lang="ru-RU" sz="1600" dirty="0" smtClean="0">
                <a:latin typeface="Constantia" pitchFamily="18" charset="0"/>
              </a:rPr>
              <a:t>, 2010.</a:t>
            </a:r>
          </a:p>
          <a:p>
            <a:pPr marL="342900" indent="-342900">
              <a:buAutoNum type="arabicParenR"/>
            </a:pPr>
            <a:r>
              <a:rPr lang="ru-RU" sz="1600" dirty="0" err="1" smtClean="0">
                <a:latin typeface="Constantia" pitchFamily="18" charset="0"/>
              </a:rPr>
              <a:t>Габриэлян</a:t>
            </a:r>
            <a:r>
              <a:rPr lang="ru-RU" sz="1600" dirty="0" smtClean="0">
                <a:latin typeface="Constantia" pitchFamily="18" charset="0"/>
              </a:rPr>
              <a:t>  О.С. Химия: 9 класс: учебник для общеобразовательных учебных заведений. – М.: Дрофа, 2010.</a:t>
            </a: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2"/>
              </a:rPr>
              <a:t>http://files.school-collection.edu.ru/dlrstore/bb577585-aae7-11db-abbd-0800200c9a66/ch09_04_07.jpg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3"/>
              </a:rPr>
              <a:t>http://files.school-collection.edu.ru/dlrstore/0ab8f175-4185-11db-b0de-0800200c9a66/ch09_04_05.jpg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4"/>
              </a:rPr>
              <a:t>http://files.school-collection.edu.ru/dlrstore/0ab8f173-4185-11db-b0de-0800200c9a66/ch09_04_03.jpg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5"/>
              </a:rPr>
              <a:t>http://files.school-collection.edu.ru/dlrstore/0ab8f171-4185-11db-b0de-0800200c9a66/01.jpg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6"/>
              </a:rPr>
              <a:t>http://files.school-collection.edu.ru/dlrstore/0ab8f176-4185-11db-b0de-0800200c9a66/01.JPG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7"/>
              </a:rPr>
              <a:t>http://files.school-collection.edu.ru/dlrstore/0ab8f179-4185-11db-b0de-0800200c9a66/x9_009.swf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8"/>
              </a:rPr>
              <a:t>http://files.school-collection.edu.ru/dlrstore/0ab8f17c-4185-11db-b0de-0800200c9a66/x9_012.swf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ru-RU" sz="1600" u="sng" dirty="0" smtClean="0">
                <a:latin typeface="Constantia" pitchFamily="18" charset="0"/>
                <a:hlinkClick r:id="rId9"/>
              </a:rPr>
              <a:t>http://files.school-collection.edu.ru/dlrstore/0ab8f17d-4185-11db-b0de-0800200c9a66/x9_013.jpg</a:t>
            </a:r>
            <a:endParaRPr lang="ru-RU" sz="1600" u="sng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en-US" sz="1600" dirty="0" smtClean="0">
                <a:latin typeface="Constantia" pitchFamily="18" charset="0"/>
                <a:hlinkClick r:id="rId10"/>
              </a:rPr>
              <a:t>http://artillum.ru/lamps/incandescent/88-ustrojstvo-lampy-nakalivanija.html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en-US" sz="1600" dirty="0" smtClean="0">
                <a:latin typeface="Constantia" pitchFamily="18" charset="0"/>
                <a:hlinkClick r:id="rId11"/>
              </a:rPr>
              <a:t>http://ppt4web.ru/images/848/27607/640/img11.jpg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en-US" sz="1600" dirty="0" smtClean="0">
                <a:latin typeface="Constantia" pitchFamily="18" charset="0"/>
                <a:hlinkClick r:id="rId12"/>
              </a:rPr>
              <a:t>https://yandex.ru/images/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en-US" sz="1600" dirty="0" smtClean="0">
                <a:latin typeface="Constantia" pitchFamily="18" charset="0"/>
                <a:hlinkClick r:id="rId13"/>
              </a:rPr>
              <a:t>http://festival.1september.ru/articles/653205/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r>
              <a:rPr lang="en-US" sz="1600" dirty="0" smtClean="0">
                <a:latin typeface="Constantia" pitchFamily="18" charset="0"/>
                <a:hlinkClick r:id="rId14"/>
              </a:rPr>
              <a:t>http://infourok.ru/konspekt-uroka-na-temu-polozhenie-metallov-v-periodicheskoy-sisteme-di-mendeleeva-305629.html</a:t>
            </a:r>
            <a:endParaRPr lang="ru-RU" sz="1600" dirty="0" smtClean="0">
              <a:latin typeface="Constantia" pitchFamily="18" charset="0"/>
            </a:endParaRPr>
          </a:p>
          <a:p>
            <a:pPr marL="342900" indent="-342900"/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endParaRPr lang="ru-RU" sz="1600" dirty="0" smtClean="0">
              <a:latin typeface="Constantia" pitchFamily="18" charset="0"/>
            </a:endParaRPr>
          </a:p>
          <a:p>
            <a:pPr marL="342900" indent="-342900">
              <a:buAutoNum type="arabicParenR"/>
            </a:pPr>
            <a:endParaRPr lang="ru-RU" sz="1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66922"/>
            <a:ext cx="7498080" cy="45339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1500" b="1" dirty="0" smtClean="0">
                <a:solidFill>
                  <a:srgbClr val="C00000"/>
                </a:solidFill>
                <a:latin typeface="Constantia" pitchFamily="18" charset="0"/>
              </a:rPr>
              <a:t>Металлы</a:t>
            </a:r>
            <a:endParaRPr lang="ru-RU" sz="115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2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15362" name="Picture 2" descr="http://prorab.net/imgs/board/6/13396-1.jpg"/>
          <p:cNvPicPr>
            <a:picLocks noChangeAspect="1" noChangeArrowheads="1"/>
          </p:cNvPicPr>
          <p:nvPr/>
        </p:nvPicPr>
        <p:blipFill>
          <a:blip r:embed="rId2"/>
          <a:srcRect l="4993" t="15178" r="16137" b="26786"/>
          <a:stretch>
            <a:fillRect/>
          </a:stretch>
        </p:blipFill>
        <p:spPr bwMode="auto">
          <a:xfrm>
            <a:off x="142844" y="3488307"/>
            <a:ext cx="2928958" cy="2155271"/>
          </a:xfrm>
          <a:prstGeom prst="rect">
            <a:avLst/>
          </a:prstGeom>
          <a:noFill/>
        </p:spPr>
      </p:pic>
      <p:pic>
        <p:nvPicPr>
          <p:cNvPr id="15364" name="Picture 4" descr="http://procinctu.info/wp-content/uploads/2013/09/gold-and-silver-bars.jpg"/>
          <p:cNvPicPr>
            <a:picLocks noChangeAspect="1" noChangeArrowheads="1"/>
          </p:cNvPicPr>
          <p:nvPr/>
        </p:nvPicPr>
        <p:blipFill>
          <a:blip r:embed="rId3"/>
          <a:srcRect l="20526" t="8564" r="7631" b="11908"/>
          <a:stretch>
            <a:fillRect/>
          </a:stretch>
        </p:blipFill>
        <p:spPr bwMode="auto">
          <a:xfrm>
            <a:off x="1428728" y="4388310"/>
            <a:ext cx="3357586" cy="2398276"/>
          </a:xfrm>
          <a:prstGeom prst="rect">
            <a:avLst/>
          </a:prstGeom>
          <a:noFill/>
        </p:spPr>
      </p:pic>
      <p:pic>
        <p:nvPicPr>
          <p:cNvPr id="15366" name="Picture 6" descr="http://img.tootoo.com/mytootoo/upload/90/906335/product/low-cost-metal-scrap_38594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3013385" cy="2071702"/>
          </a:xfrm>
          <a:prstGeom prst="rect">
            <a:avLst/>
          </a:prstGeom>
          <a:noFill/>
        </p:spPr>
      </p:pic>
      <p:pic>
        <p:nvPicPr>
          <p:cNvPr id="15368" name="Picture 8" descr="http://www.periodieksysteem.com/files/2013-06/hafnium-2.jpg"/>
          <p:cNvPicPr>
            <a:picLocks noChangeAspect="1" noChangeArrowheads="1"/>
          </p:cNvPicPr>
          <p:nvPr/>
        </p:nvPicPr>
        <p:blipFill>
          <a:blip r:embed="rId5" cstate="print"/>
          <a:srcRect t="7519" b="13532"/>
          <a:stretch>
            <a:fillRect/>
          </a:stretch>
        </p:blipFill>
        <p:spPr bwMode="auto">
          <a:xfrm>
            <a:off x="3143240" y="285728"/>
            <a:ext cx="2714566" cy="2143116"/>
          </a:xfrm>
          <a:prstGeom prst="rect">
            <a:avLst/>
          </a:prstGeom>
          <a:noFill/>
        </p:spPr>
      </p:pic>
      <p:pic>
        <p:nvPicPr>
          <p:cNvPr id="15370" name="Picture 10" descr="http://lkmprom.ru/userfiles/clauses/large/617_tantal-opisanie-osnovnykh-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3500438"/>
            <a:ext cx="2928928" cy="2199951"/>
          </a:xfrm>
          <a:prstGeom prst="rect">
            <a:avLst/>
          </a:prstGeom>
          <a:noFill/>
        </p:spPr>
      </p:pic>
      <p:pic>
        <p:nvPicPr>
          <p:cNvPr id="15372" name="Picture 12" descr="http://blog.aapg.org/geodc/wp-content/uploads/2013/11/737px-Niobium_crystals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5" y="0"/>
            <a:ext cx="3071833" cy="2496647"/>
          </a:xfrm>
          <a:prstGeom prst="rect">
            <a:avLst/>
          </a:prstGeom>
          <a:noFill/>
        </p:spPr>
      </p:pic>
      <p:pic>
        <p:nvPicPr>
          <p:cNvPr id="15374" name="Picture 14" descr="http://cdn.playbuzz.com/cdn/0c7771e9-e6ad-4a12-8794-eb0e251a57dc/96115ee3-ab75-4e22-9c61-979543ddccb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230" y="4109774"/>
            <a:ext cx="3000364" cy="2248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895352"/>
            <a:ext cx="3071834" cy="56769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92D050"/>
                </a:solidFill>
                <a:latin typeface="Constantia" pitchFamily="18" charset="0"/>
              </a:rPr>
              <a:t>Когда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…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  <a:hlinkClick r:id="rId2" action="ppaction://hlinksldjump"/>
              </a:rPr>
              <a:t>Где 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…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  <a:hlinkClick r:id="rId3" action="ppaction://hlinksldjump"/>
              </a:rPr>
              <a:t>Каковы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 …</a:t>
            </a:r>
          </a:p>
          <a:p>
            <a:endParaRPr lang="ru-RU" sz="40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  <a:hlinkClick r:id="rId4" action="ppaction://hlinksldjump"/>
              </a:rPr>
              <a:t>Какие 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…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92D050"/>
                </a:solidFill>
                <a:latin typeface="Constantia" pitchFamily="18" charset="0"/>
              </a:rPr>
              <a:t>от чего 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…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  <a:hlinkClick r:id="rId5" action="ppaction://hlinksldjump"/>
              </a:rPr>
              <a:t>Что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 …</a:t>
            </a:r>
          </a:p>
          <a:p>
            <a:pPr>
              <a:buNone/>
            </a:pPr>
            <a:endParaRPr lang="ru-RU" sz="4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3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95640" y="928670"/>
            <a:ext cx="5848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историческая справка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1643050"/>
            <a:ext cx="6500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расположены в ПСХЭ?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2285992"/>
            <a:ext cx="4786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особенности строения атомов?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3786190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свойства имеют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4429132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они зависят?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11" name="Улыбающееся лицо 10">
            <a:hlinkClick r:id="rId6" action="ppaction://hlinksldjump"/>
          </p:cNvPr>
          <p:cNvSpPr/>
          <p:nvPr/>
        </p:nvSpPr>
        <p:spPr>
          <a:xfrm>
            <a:off x="428596" y="6215082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286116" y="5072074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nstantia" pitchFamily="18" charset="0"/>
              </a:rPr>
              <a:t>такое металлы?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309950"/>
            <a:ext cx="2393163" cy="319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4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0526"/>
          <a:stretch>
            <a:fillRect/>
          </a:stretch>
        </p:blipFill>
        <p:spPr bwMode="auto">
          <a:xfrm>
            <a:off x="-32" y="142852"/>
            <a:ext cx="242889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-24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071670" y="119698"/>
            <a:ext cx="250033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Медный век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4686"/>
            <a:ext cx="457203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928794" y="3071810"/>
            <a:ext cx="250033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Бронзовый век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71414"/>
            <a:ext cx="2947758" cy="215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 descr="http://olimp-vl.ru/images/news/stalnye-truby-rost-emkosti-rynka.jpg"/>
          <p:cNvPicPr>
            <a:picLocks noChangeAspect="1" noChangeArrowheads="1"/>
          </p:cNvPicPr>
          <p:nvPr/>
        </p:nvPicPr>
        <p:blipFill>
          <a:blip r:embed="rId7"/>
          <a:srcRect r="12108"/>
          <a:stretch>
            <a:fillRect/>
          </a:stretch>
        </p:blipFill>
        <p:spPr bwMode="auto">
          <a:xfrm>
            <a:off x="6215074" y="2928963"/>
            <a:ext cx="2857520" cy="236219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429388" y="2000240"/>
            <a:ext cx="250033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Железный век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6394" name="Picture 10" descr="http://kartinki.3vx.ru/2009/08/31/f/175.jpg"/>
          <p:cNvPicPr>
            <a:picLocks noChangeAspect="1" noChangeArrowheads="1"/>
          </p:cNvPicPr>
          <p:nvPr/>
        </p:nvPicPr>
        <p:blipFill>
          <a:blip r:embed="rId8"/>
          <a:srcRect l="25715" t="7171" r="27142" b="9655"/>
          <a:stretch>
            <a:fillRect/>
          </a:stretch>
        </p:blipFill>
        <p:spPr bwMode="auto">
          <a:xfrm flipH="1">
            <a:off x="7000892" y="4714860"/>
            <a:ext cx="162584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71539" y="785793"/>
          <a:ext cx="7929585" cy="571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5917"/>
                <a:gridCol w="1585917"/>
                <a:gridCol w="1614511"/>
                <a:gridCol w="1557323"/>
                <a:gridCol w="1585917"/>
              </a:tblGrid>
              <a:tr h="1143008"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Li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B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Be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Al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S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O2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P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As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He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err="1" smtClean="0">
                          <a:latin typeface="Constantia" pitchFamily="18" charset="0"/>
                        </a:rPr>
                        <a:t>Sn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err="1" smtClean="0">
                          <a:latin typeface="Constantia" pitchFamily="18" charset="0"/>
                        </a:rPr>
                        <a:t>Pb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C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err="1" smtClean="0">
                          <a:latin typeface="Constantia" pitchFamily="18" charset="0"/>
                        </a:rPr>
                        <a:t>Sb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N2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Fe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Ni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Cs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F2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Ca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I2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H2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Ne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latin typeface="Constantia" pitchFamily="18" charset="0"/>
                        </a:rPr>
                        <a:t>Mg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err="1" smtClean="0">
                          <a:latin typeface="Constantia" pitchFamily="18" charset="0"/>
                        </a:rPr>
                        <a:t>Sr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en-US" sz="3200" b="1" dirty="0" err="1" smtClean="0">
                          <a:latin typeface="Constantia" pitchFamily="18" charset="0"/>
                        </a:rPr>
                        <a:t>Mn</a:t>
                      </a:r>
                      <a:endParaRPr lang="ru-RU" sz="32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5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000108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Li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1000108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Be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1000108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Al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8148" y="2143116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Constantia" pitchFamily="18" charset="0"/>
              </a:rPr>
              <a:t>Sn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04" y="3286124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Constantia" pitchFamily="18" charset="0"/>
              </a:rPr>
              <a:t>Pb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286124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Constantia" pitchFamily="18" charset="0"/>
              </a:rPr>
              <a:t>Sb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9586" y="3272853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Fe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4" y="4429132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Ni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240" y="4429132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Cs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6512" y="4429132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Ca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5572140"/>
            <a:ext cx="7858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onstantia" pitchFamily="18" charset="0"/>
              </a:rPr>
              <a:t>Mg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7950" y="5572140"/>
            <a:ext cx="64294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Constantia" pitchFamily="18" charset="0"/>
              </a:rPr>
              <a:t>Sr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8148" y="5643578"/>
            <a:ext cx="85725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Constantia" pitchFamily="18" charset="0"/>
              </a:rPr>
              <a:t>Mn</a:t>
            </a:r>
            <a:endParaRPr lang="ru-RU" sz="3200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28992" y="2214554"/>
            <a:ext cx="3143272" cy="26468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6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1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Улыбающееся лицо 19">
            <a:hlinkClick r:id="rId2" action="ppaction://hlinksldjump"/>
          </p:cNvPr>
          <p:cNvSpPr/>
          <p:nvPr/>
        </p:nvSpPr>
        <p:spPr>
          <a:xfrm>
            <a:off x="357158" y="6357958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  <a:latin typeface="Constantia" pitchFamily="18" charset="0"/>
              </a:rPr>
              <a:pPr/>
              <a:t>6</a:t>
            </a:fld>
            <a:endParaRPr lang="ru-RU" sz="1400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18436" name="Picture 4" descr="http://pobeda.nethouse.ru/static/img/0000/0000/4018/4018892.skay87nhqx.jpg?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2651"/>
            <a:ext cx="9144000" cy="508099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42976" y="1857364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onstantia" pitchFamily="18" charset="0"/>
              </a:rPr>
              <a:t>Be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694" y="4286256"/>
            <a:ext cx="7858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onstantia" pitchFamily="18" charset="0"/>
              </a:rPr>
              <a:t>At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785918" y="2071678"/>
            <a:ext cx="3929090" cy="2286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Улыбающееся лицо 12">
            <a:hlinkClick r:id="rId3" action="ppaction://hlinksldjump"/>
          </p:cNvPr>
          <p:cNvSpPr/>
          <p:nvPr/>
        </p:nvSpPr>
        <p:spPr>
          <a:xfrm>
            <a:off x="357158" y="6357958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7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1506" name="Picture 2" descr="http://xn----7sbbzn3afjs.xn--p1ai/99/155.jpg"/>
          <p:cNvPicPr>
            <a:picLocks noChangeAspect="1" noChangeArrowheads="1"/>
          </p:cNvPicPr>
          <p:nvPr/>
        </p:nvPicPr>
        <p:blipFill>
          <a:blip r:embed="rId2"/>
          <a:srcRect t="55665" r="81388" b="25292"/>
          <a:stretch>
            <a:fillRect/>
          </a:stretch>
        </p:blipFill>
        <p:spPr bwMode="auto">
          <a:xfrm>
            <a:off x="7358082" y="0"/>
            <a:ext cx="1290598" cy="1214422"/>
          </a:xfrm>
          <a:prstGeom prst="rect">
            <a:avLst/>
          </a:prstGeom>
          <a:noFill/>
        </p:spPr>
      </p:pic>
      <p:pic>
        <p:nvPicPr>
          <p:cNvPr id="6" name="Picture 2" descr="http://xn----7sbbzn3afjs.xn--p1ai/99/155.jpg"/>
          <p:cNvPicPr>
            <a:picLocks noChangeAspect="1" noChangeArrowheads="1"/>
          </p:cNvPicPr>
          <p:nvPr/>
        </p:nvPicPr>
        <p:blipFill>
          <a:blip r:embed="rId2"/>
          <a:srcRect t="16846" b="69786"/>
          <a:stretch>
            <a:fillRect/>
          </a:stretch>
        </p:blipFill>
        <p:spPr bwMode="auto">
          <a:xfrm>
            <a:off x="566758" y="142853"/>
            <a:ext cx="6934200" cy="928694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rot="10800000">
            <a:off x="928662" y="1142985"/>
            <a:ext cx="592935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17" y="1270862"/>
          <a:ext cx="8644000" cy="3515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8829"/>
                <a:gridCol w="4929222"/>
                <a:gridCol w="1785949"/>
              </a:tblGrid>
              <a:tr h="61615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В периоде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(увеличение)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Изменение</a:t>
                      </a:r>
                      <a:r>
                        <a:rPr lang="ru-RU" sz="1800" b="1" u="sng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 свойств атомов металлов</a:t>
                      </a:r>
                      <a:endParaRPr lang="ru-RU" sz="1800" b="1" u="sng" dirty="0" smtClean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В группе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Constantia" pitchFamily="18" charset="0"/>
                        </a:rPr>
                        <a:t>(увеличение)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6153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Восстановительные</a:t>
                      </a:r>
                    </a:p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(металлические)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86841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sng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Причины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ru-RU" sz="2000" b="1" kern="1200" baseline="0" dirty="0" smtClean="0">
                        <a:solidFill>
                          <a:schemeClr val="tx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6153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Заряд ядра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6153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Радиус атома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6153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Количество валентных электронов</a:t>
                      </a:r>
                    </a:p>
                    <a:p>
                      <a:pPr algn="ctr"/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(?)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2000" b="1" kern="1200" baseline="0" dirty="0" smtClean="0">
                        <a:solidFill>
                          <a:srgbClr val="C00000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1" name="Прямая со стрелкой 10"/>
          <p:cNvCxnSpPr/>
          <p:nvPr/>
        </p:nvCxnSpPr>
        <p:spPr>
          <a:xfrm rot="10800000">
            <a:off x="928662" y="228599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7787504" y="221376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929456" y="442913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7785916" y="385683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929456" y="385762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7787504" y="321389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H="1" flipV="1">
            <a:off x="929456" y="328612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4282" y="4929198"/>
            <a:ext cx="8715436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1600" b="1" dirty="0" smtClean="0">
                <a:latin typeface="Constantia" pitchFamily="18" charset="0"/>
              </a:rPr>
              <a:t>1) </a:t>
            </a:r>
            <a:r>
              <a:rPr lang="ru-RU" sz="1600" b="1" dirty="0" smtClean="0">
                <a:latin typeface="Constantia" pitchFamily="18" charset="0"/>
              </a:rPr>
              <a:t>Расположены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ниже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диагонали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Be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-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At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в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 главных подгруппах и во всех побочных подгруппах.</a:t>
            </a:r>
          </a:p>
          <a:p>
            <a:pPr lvl="0"/>
            <a:r>
              <a:rPr lang="en-US" sz="1600" b="1" dirty="0" smtClean="0">
                <a:latin typeface="Constantia" pitchFamily="18" charset="0"/>
              </a:rPr>
              <a:t>2) </a:t>
            </a:r>
            <a:r>
              <a:rPr lang="ru-RU" sz="1600" b="1" dirty="0" smtClean="0">
                <a:latin typeface="Constantia" pitchFamily="18" charset="0"/>
              </a:rPr>
              <a:t>На внешнем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 энергетическом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уровне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у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атомов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 металлов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1-3 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электрона.</a:t>
            </a:r>
          </a:p>
          <a:p>
            <a:pPr lvl="0"/>
            <a:r>
              <a:rPr lang="en-US" sz="1600" b="1" dirty="0" smtClean="0">
                <a:latin typeface="Constantia" pitchFamily="18" charset="0"/>
              </a:rPr>
              <a:t>3) </a:t>
            </a:r>
            <a:r>
              <a:rPr lang="ru-RU" sz="1600" b="1" dirty="0" smtClean="0">
                <a:latin typeface="Constantia" pitchFamily="18" charset="0"/>
              </a:rPr>
              <a:t>Имеют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сравнительно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большой</a:t>
            </a:r>
            <a:r>
              <a:rPr lang="ru-RU" sz="1600" b="1" dirty="0" smtClean="0">
                <a:latin typeface="Constantia" pitchFamily="18" charset="0"/>
              </a:rPr>
              <a:t>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радиус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 атома.</a:t>
            </a:r>
          </a:p>
          <a:p>
            <a:pPr lvl="0"/>
            <a:r>
              <a:rPr lang="en-US" sz="1600" b="1" dirty="0" smtClean="0">
                <a:latin typeface="Constantia" pitchFamily="18" charset="0"/>
              </a:rPr>
              <a:t>4) </a:t>
            </a:r>
            <a:r>
              <a:rPr lang="ru-RU" sz="1600" b="1" dirty="0" smtClean="0">
                <a:latin typeface="Constantia" pitchFamily="18" charset="0"/>
              </a:rPr>
              <a:t>Легко отдают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внешние электроны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и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выступают 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в</a:t>
            </a:r>
            <a:r>
              <a:rPr lang="en-US" sz="1600" b="1" dirty="0" smtClean="0">
                <a:latin typeface="Constantia" pitchFamily="18" charset="0"/>
              </a:rPr>
              <a:t> </a:t>
            </a:r>
            <a:r>
              <a:rPr lang="ru-RU" sz="1600" b="1" dirty="0" smtClean="0">
                <a:latin typeface="Constantia" pitchFamily="18" charset="0"/>
              </a:rPr>
              <a:t> роли 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восстановителей</a:t>
            </a:r>
            <a:r>
              <a:rPr lang="ru-RU" sz="1600" b="1" dirty="0" smtClean="0">
                <a:latin typeface="Constantia" pitchFamily="18" charset="0"/>
              </a:rPr>
              <a:t>, при этом сами превращаются в положительно заряженные ионы.</a:t>
            </a:r>
          </a:p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Me</a:t>
            </a:r>
            <a:r>
              <a:rPr lang="ru-RU" sz="1600" b="1" baseline="30000" dirty="0" smtClean="0">
                <a:solidFill>
                  <a:srgbClr val="C00000"/>
                </a:solidFill>
                <a:latin typeface="Constantia" pitchFamily="18" charset="0"/>
              </a:rPr>
              <a:t>0 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– 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ne</a:t>
            </a:r>
            <a:r>
              <a:rPr lang="ru-RU" sz="1600" b="1" dirty="0" smtClean="0">
                <a:solidFill>
                  <a:srgbClr val="C00000"/>
                </a:solidFill>
                <a:latin typeface="Constantia" pitchFamily="18" charset="0"/>
              </a:rPr>
              <a:t> → </a:t>
            </a:r>
            <a:r>
              <a:rPr lang="en-US" sz="1600" b="1" dirty="0" smtClean="0">
                <a:solidFill>
                  <a:srgbClr val="C00000"/>
                </a:solidFill>
                <a:latin typeface="Constantia" pitchFamily="18" charset="0"/>
              </a:rPr>
              <a:t>Me</a:t>
            </a:r>
            <a:r>
              <a:rPr lang="en-US" sz="1600" b="1" baseline="30000" dirty="0" smtClean="0">
                <a:solidFill>
                  <a:srgbClr val="C00000"/>
                </a:solidFill>
                <a:latin typeface="Constantia" pitchFamily="18" charset="0"/>
              </a:rPr>
              <a:t>n</a:t>
            </a:r>
            <a:r>
              <a:rPr lang="ru-RU" sz="1600" b="1" baseline="30000" dirty="0" smtClean="0">
                <a:solidFill>
                  <a:srgbClr val="C00000"/>
                </a:solidFill>
                <a:latin typeface="Constantia" pitchFamily="18" charset="0"/>
              </a:rPr>
              <a:t>+ </a:t>
            </a:r>
            <a:endParaRPr lang="ru-RU" sz="16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00958" y="428625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onstantia" pitchFamily="18" charset="0"/>
              </a:rPr>
              <a:t>const</a:t>
            </a:r>
            <a:endParaRPr lang="ru-RU" b="1" dirty="0" smtClean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8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2531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18668" t="10742" r="24231" b="13086"/>
          <a:stretch>
            <a:fillRect/>
          </a:stretch>
        </p:blipFill>
        <p:spPr bwMode="auto">
          <a:xfrm>
            <a:off x="1214414" y="785794"/>
            <a:ext cx="742955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лыбающееся лицо 6">
            <a:hlinkClick r:id="rId4" action="ppaction://hlinksldjump"/>
          </p:cNvPr>
          <p:cNvSpPr/>
          <p:nvPr/>
        </p:nvSpPr>
        <p:spPr>
          <a:xfrm>
            <a:off x="357158" y="6286520"/>
            <a:ext cx="428628" cy="428604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b="1" smtClean="0">
                <a:solidFill>
                  <a:schemeClr val="tx1"/>
                </a:solidFill>
                <a:latin typeface="Constantia" pitchFamily="18" charset="0"/>
              </a:rPr>
              <a:pPr/>
              <a:t>9</a:t>
            </a:fld>
            <a:endParaRPr lang="ru-RU" sz="14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23554" name="Picture 2" descr="C:\Users\Администратор\Desktop\metallicatom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4000500" cy="26193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202148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Металлическая связь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23556" name="Picture 4" descr="http://lib.convdocs.org/pars_docs/refs/162/161638/161638-15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876"/>
            <a:ext cx="4572032" cy="24493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628" y="214290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Металлическая решетка  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23559" name="Picture 7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 l="31296" t="27344" r="36859" b="22851"/>
          <a:stretch>
            <a:fillRect/>
          </a:stretch>
        </p:blipFill>
        <p:spPr bwMode="auto">
          <a:xfrm>
            <a:off x="5143504" y="714356"/>
            <a:ext cx="3714776" cy="326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 descr="C:\Users\Администратор\Desktop\yacheika_OCK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4214818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536</TotalTime>
  <Words>506</Words>
  <PresentationFormat>Экран (4:3)</PresentationFormat>
  <Paragraphs>161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teacher</cp:lastModifiedBy>
  <cp:revision>61</cp:revision>
  <dcterms:created xsi:type="dcterms:W3CDTF">2016-02-28T05:09:15Z</dcterms:created>
  <dcterms:modified xsi:type="dcterms:W3CDTF">2022-04-01T06:31:36Z</dcterms:modified>
</cp:coreProperties>
</file>