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5"/>
  </p:notesMasterIdLst>
  <p:sldIdLst>
    <p:sldId id="269" r:id="rId2"/>
    <p:sldId id="256" r:id="rId3"/>
    <p:sldId id="270" r:id="rId4"/>
    <p:sldId id="259" r:id="rId5"/>
    <p:sldId id="260" r:id="rId6"/>
    <p:sldId id="261" r:id="rId7"/>
    <p:sldId id="271" r:id="rId8"/>
    <p:sldId id="272" r:id="rId9"/>
    <p:sldId id="262" r:id="rId10"/>
    <p:sldId id="263" r:id="rId11"/>
    <p:sldId id="264" r:id="rId12"/>
    <p:sldId id="265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8B2"/>
    <a:srgbClr val="EEF169"/>
    <a:srgbClr val="1102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4660"/>
  </p:normalViewPr>
  <p:slideViewPr>
    <p:cSldViewPr>
      <p:cViewPr varScale="1">
        <p:scale>
          <a:sx n="64" d="100"/>
          <a:sy n="64" d="100"/>
        </p:scale>
        <p:origin x="-15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633C89-EE9E-4344-8187-277EC3B7AF14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54DD25-3CAE-4701-A774-71F7FF592A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692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54DD25-3CAE-4701-A774-71F7FF592AD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562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54DD25-3CAE-4701-A774-71F7FF592AD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5413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54DD25-3CAE-4701-A774-71F7FF592AD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380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54DD25-3CAE-4701-A774-71F7FF592AD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973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54DD25-3CAE-4701-A774-71F7FF592AD2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210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29.11.2020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://i046.radikal.ru/0801/93/f824880c1493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http://www.lekron.ru/images/stories/zd1-67/zd_1967_01%20-%200009-1.jp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484784"/>
            <a:ext cx="7639000" cy="1828800"/>
          </a:xfrm>
        </p:spPr>
        <p:txBody>
          <a:bodyPr>
            <a:normAutofit fontScale="90000"/>
          </a:bodyPr>
          <a:lstStyle/>
          <a:p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 </a:t>
            </a:r>
            <a:r>
              <a:rPr lang="ru-RU" sz="6000" dirty="0" smtClean="0"/>
              <a:t>«Как сохранить зрение»</a:t>
            </a:r>
            <a:r>
              <a:rPr lang="ru-RU" sz="4800" dirty="0" smtClean="0"/>
              <a:t>    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352928" cy="1584176"/>
          </a:xfrm>
        </p:spPr>
        <p:txBody>
          <a:bodyPr>
            <a:noAutofit/>
          </a:bodyPr>
          <a:lstStyle/>
          <a:p>
            <a:pPr lvl="0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бережного отношения к зрению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5008" y="1556792"/>
            <a:ext cx="831743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 smtClean="0">
                <a:solidFill>
                  <a:schemeClr val="tx2"/>
                </a:solidFill>
              </a:rPr>
              <a:t>1. Всегда читать сидя.</a:t>
            </a:r>
          </a:p>
          <a:p>
            <a:pPr lvl="0"/>
            <a:r>
              <a:rPr lang="ru-RU" sz="2800" dirty="0" smtClean="0">
                <a:solidFill>
                  <a:schemeClr val="tx2"/>
                </a:solidFill>
              </a:rPr>
              <a:t>2. Делать перерыв во время чтения.</a:t>
            </a:r>
          </a:p>
          <a:p>
            <a:pPr lvl="0"/>
            <a:r>
              <a:rPr lang="ru-RU" sz="2800" dirty="0" smtClean="0">
                <a:solidFill>
                  <a:schemeClr val="tx2"/>
                </a:solidFill>
              </a:rPr>
              <a:t>3. Следить за осанкой при письме.</a:t>
            </a:r>
          </a:p>
          <a:p>
            <a:pPr lvl="0"/>
            <a:r>
              <a:rPr lang="ru-RU" sz="2800" dirty="0" smtClean="0">
                <a:solidFill>
                  <a:schemeClr val="tx2"/>
                </a:solidFill>
              </a:rPr>
              <a:t>4. Делать уроки при хорошем освещении.</a:t>
            </a:r>
          </a:p>
          <a:p>
            <a:pPr lvl="0"/>
            <a:r>
              <a:rPr lang="ru-RU" sz="2800" dirty="0" smtClean="0">
                <a:solidFill>
                  <a:schemeClr val="tx2"/>
                </a:solidFill>
              </a:rPr>
              <a:t>5. Делать гимнастику для глаз.</a:t>
            </a:r>
          </a:p>
          <a:p>
            <a:pPr lvl="0"/>
            <a:r>
              <a:rPr lang="ru-RU" sz="2800" dirty="0" smtClean="0">
                <a:solidFill>
                  <a:schemeClr val="tx2"/>
                </a:solidFill>
              </a:rPr>
              <a:t>6.Чаще бывать на свежем воздухе.</a:t>
            </a:r>
          </a:p>
          <a:p>
            <a:pPr lvl="0"/>
            <a:r>
              <a:rPr lang="ru-RU" sz="2800" dirty="0" smtClean="0">
                <a:solidFill>
                  <a:schemeClr val="tx2"/>
                </a:solidFill>
              </a:rPr>
              <a:t>7. Смотреть только детские передачи по телевизору.</a:t>
            </a:r>
          </a:p>
          <a:p>
            <a:pPr lvl="0"/>
            <a:r>
              <a:rPr lang="ru-RU" sz="2800" dirty="0" smtClean="0">
                <a:solidFill>
                  <a:schemeClr val="tx2"/>
                </a:solidFill>
              </a:rPr>
              <a:t>8. Оберегать глаза от попаданий в них инородных тел.</a:t>
            </a:r>
          </a:p>
          <a:p>
            <a:pPr lvl="0"/>
            <a:r>
              <a:rPr lang="ru-RU" sz="2800" dirty="0" smtClean="0">
                <a:solidFill>
                  <a:schemeClr val="tx2"/>
                </a:solidFill>
              </a:rPr>
              <a:t>9. Каждый год проверять свое зрение у врача.</a:t>
            </a:r>
            <a:endParaRPr lang="ru-RU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805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16632"/>
            <a:ext cx="6779096" cy="86409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Упражнения для глаз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980728"/>
            <a:ext cx="770485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1.Горизонтальные движения глаз :  направо налево.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2.Движение глазными яблоками вертикально вверх-вниз.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3.Круговые движения глазами: по часовой стрелке и в противоположном направлении.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4.Интенсивные сжимания и разжимания глаз в быстром темпе.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5.Движение глаз по диагонали: скосить глаза в левый нижний угол, затем по прямой перевести взгляд вверх. Аналогично в противоположном направлении.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6.Сведение глаз к носу. Для этого к переносице поставьте палец и посмотрите на него - глаза легко "соединятся".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7.Частое моргание глазами.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8.Работа глаз "на расстояние". Подойдите к окну, внимательно посмотрите на близкую, хорошо видимую деталь: ветку дерева, растущего за окном, или на царапинку на стекле. Затем направьте взгляд вдаль, стараясь увидеть 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максимально удаленные предметы.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Каждое упражнение следует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 повторять не менее 6 раз в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 каждом направлении.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6" name="Рисунок 5" descr="3 упражнени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3793" y="4913784"/>
            <a:ext cx="5030207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4225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0"/>
            <a:ext cx="2736304" cy="1340768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412776"/>
            <a:ext cx="70567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tx2"/>
                </a:solidFill>
              </a:rPr>
              <a:t>Проведя исследование, мы выяснили причины ухудшения зрения, научились бережно относиться к своим глазам, вовремя помогать им при переутомлении.</a:t>
            </a:r>
          </a:p>
          <a:p>
            <a:r>
              <a:rPr lang="ru-RU" sz="2400" dirty="0">
                <a:solidFill>
                  <a:schemeClr val="tx2"/>
                </a:solidFill>
              </a:rPr>
              <a:t>Таким образом, выдвинутая нами гипотеза о том, что если правильно следить за здоровьем глаз, то можно сохранить здоровье надолго, полностью подтвердилась. Если долго и усердно помогать своим глазам, то можно сохранить свое зрение. А самое главное, если зрение ухудшилось, то его можно поправить, соблюдая простые правила.</a:t>
            </a:r>
          </a:p>
        </p:txBody>
      </p:sp>
    </p:spTree>
    <p:extLst>
      <p:ext uri="{BB962C8B-B14F-4D97-AF65-F5344CB8AC3E}">
        <p14:creationId xmlns:p14="http://schemas.microsoft.com/office/powerpoint/2010/main" val="110517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16632"/>
            <a:ext cx="8928992" cy="115212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Up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за внимание!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403648" y="1772816"/>
            <a:ext cx="6480720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07954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5203" y="548680"/>
            <a:ext cx="8712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.</a:t>
            </a:r>
            <a:endParaRPr lang="ru-RU" sz="2000" b="1" dirty="0">
              <a:solidFill>
                <a:schemeClr val="tx2"/>
              </a:solidFill>
            </a:endParaRPr>
          </a:p>
          <a:p>
            <a:endParaRPr lang="ru-RU" sz="2000" b="1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80728"/>
            <a:ext cx="352839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Цель:</a:t>
            </a:r>
            <a:r>
              <a:rPr lang="ru-RU" sz="2000" dirty="0" smtClean="0">
                <a:solidFill>
                  <a:schemeClr val="tx2"/>
                </a:solidFill>
              </a:rPr>
              <a:t> изучить вопрос  о том, как сохранить зрение, здоровье глаз.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2"/>
                </a:solidFill>
              </a:rPr>
              <a:t> 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2"/>
                </a:solidFill>
              </a:rPr>
              <a:t>    </a:t>
            </a:r>
            <a:r>
              <a:rPr lang="ru-RU" sz="2000" b="1" dirty="0" smtClean="0">
                <a:solidFill>
                  <a:schemeClr val="tx2"/>
                </a:solidFill>
              </a:rPr>
              <a:t>Задачи:</a:t>
            </a:r>
            <a:endParaRPr lang="ru-RU" sz="2000" dirty="0" smtClean="0">
              <a:solidFill>
                <a:schemeClr val="tx2"/>
              </a:solidFill>
            </a:endParaRPr>
          </a:p>
          <a:p>
            <a:pPr lvl="0"/>
            <a:r>
              <a:rPr lang="ru-RU" sz="2000" dirty="0" smtClean="0">
                <a:solidFill>
                  <a:schemeClr val="tx2"/>
                </a:solidFill>
              </a:rPr>
              <a:t>Изучить литературу по теме.</a:t>
            </a:r>
          </a:p>
          <a:p>
            <a:pPr lvl="0"/>
            <a:r>
              <a:rPr lang="ru-RU" sz="2000" dirty="0" smtClean="0">
                <a:solidFill>
                  <a:schemeClr val="tx2"/>
                </a:solidFill>
              </a:rPr>
              <a:t>Выяснить  причины ухудшения зрения.</a:t>
            </a:r>
          </a:p>
          <a:p>
            <a:pPr lvl="0"/>
            <a:r>
              <a:rPr lang="ru-RU" sz="2000" dirty="0" smtClean="0">
                <a:solidFill>
                  <a:schemeClr val="tx2"/>
                </a:solidFill>
              </a:rPr>
              <a:t>Познакомиться с правилами бережного отношения к зрению.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2"/>
                </a:solidFill>
              </a:rPr>
              <a:t> 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Объект исследования:</a:t>
            </a:r>
            <a:r>
              <a:rPr lang="ru-RU" sz="2000" dirty="0" smtClean="0">
                <a:solidFill>
                  <a:schemeClr val="tx2"/>
                </a:solidFill>
              </a:rPr>
              <a:t> глаза как органы зрения.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2"/>
                </a:solidFill>
              </a:rPr>
              <a:t> </a:t>
            </a:r>
            <a:endParaRPr lang="ru-RU" sz="2000" dirty="0" smtClean="0">
              <a:solidFill>
                <a:schemeClr val="tx2"/>
              </a:solidFill>
            </a:endParaRPr>
          </a:p>
          <a:p>
            <a:r>
              <a:rPr lang="ru-RU" sz="2000" b="1" dirty="0" smtClean="0">
                <a:solidFill>
                  <a:schemeClr val="tx2"/>
                </a:solidFill>
              </a:rPr>
              <a:t>Предмет исследования:</a:t>
            </a:r>
            <a:r>
              <a:rPr lang="ru-RU" sz="2000" dirty="0" smtClean="0">
                <a:solidFill>
                  <a:schemeClr val="tx2"/>
                </a:solidFill>
              </a:rPr>
              <a:t> бережное отношение к своему зрению.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628800"/>
            <a:ext cx="3096344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9387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dirty="0" smtClean="0">
                <a:solidFill>
                  <a:schemeClr val="accent1"/>
                </a:solidFill>
              </a:rPr>
              <a:t>Предположим, если правильно следить за здоровьем глаз, то можно сохранить хорошее зрение надолго.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046.radikal.ru/0801/93/f824880c1493.jpg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88840"/>
            <a:ext cx="6840760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9092" y="908720"/>
            <a:ext cx="46085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Строение глаза</a:t>
            </a:r>
            <a:endParaRPr lang="ru-RU" sz="4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303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етчат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53" b="14441"/>
          <a:stretch>
            <a:fillRect/>
          </a:stretch>
        </p:blipFill>
        <p:spPr bwMode="auto">
          <a:xfrm>
            <a:off x="827584" y="980728"/>
            <a:ext cx="6840760" cy="1912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55576" y="3140968"/>
            <a:ext cx="74168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На сетчатке есть два вида светочувствительных клеток. Одни похожи на палочки, другие – на колбочки. Колбочки воспринимают цвет, когда светло. Днем работают колбочки, а палочки отдыхают. С наступлением сумерек колбочки сменяют палочки, поэтому в темной комнате мы можем различать предметы, но не можем определить цвет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7939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lekron.ru/images/stories/zd1-67/zd_1967_01%20-%200009-1.jpg"/>
          <p:cNvPicPr>
            <a:picLocks noChangeAspect="1" noChangeArrowheads="1"/>
          </p:cNvPicPr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56992"/>
            <a:ext cx="7592441" cy="29523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9147" y="0"/>
            <a:ext cx="8229600" cy="764704"/>
          </a:xfrm>
        </p:spPr>
        <p:txBody>
          <a:bodyPr>
            <a:normAutofit fontScale="90000"/>
          </a:bodyPr>
          <a:lstStyle/>
          <a:p>
            <a:endParaRPr lang="ru-RU" b="1" dirty="0">
              <a:solidFill>
                <a:srgbClr val="F6F8B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955" y="4941168"/>
            <a:ext cx="91401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. 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980728"/>
            <a:ext cx="79928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Свет сначала проходит через роговицу и зрачок, затем через хрусталик, потом сквозь прозрачную жидкость, заполняющую глазное яблоко внутри и, наконец, в самой дальней части глазного яблока достигает сетчатки. Когда свет достигает сетчатки, она передает сигнал по особому (зрительному) нерву в специальной отдел мозга. А когда наш мозг получает </a:t>
            </a:r>
            <a:r>
              <a:rPr lang="ru-RU" b="1" dirty="0" smtClean="0">
                <a:solidFill>
                  <a:schemeClr val="tx2"/>
                </a:solidFill>
              </a:rPr>
              <a:t>сигнал мы </a:t>
            </a:r>
            <a:r>
              <a:rPr lang="ru-RU" b="1" dirty="0">
                <a:solidFill>
                  <a:schemeClr val="tx2"/>
                </a:solidFill>
              </a:rPr>
              <a:t>видим то, на что смотрят наши глаза. 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517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Опыт №1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chemeClr val="tx2"/>
                </a:solidFill>
              </a:rPr>
              <a:t>Зрачок регулирует количество света. Если света недостаточно, он автоматически расширяется, если достаточно – сужается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026" name="Picture 2" descr="C:\Users\я\Pictures\DCIM\Camera\20141118_11372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988840"/>
            <a:ext cx="4042792" cy="3663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Опыт №2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chemeClr val="tx2"/>
                </a:solidFill>
              </a:rPr>
              <a:t>Глаза видят разное изображение, но мозг объединяет и делает единое изображение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C:\Users\я\Pictures\DCIM\Camera\20141118_13575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792" y="1628801"/>
            <a:ext cx="3325416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171400"/>
            <a:ext cx="8229600" cy="902715"/>
          </a:xfrm>
        </p:spPr>
        <p:txBody>
          <a:bodyPr>
            <a:normAutofit/>
          </a:bodyPr>
          <a:lstStyle/>
          <a:p>
            <a:pPr lvl="0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Причины ухудшения зрения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3750" y="908720"/>
            <a:ext cx="88569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</a:rPr>
              <a:t>Отягощенная наследственность</a:t>
            </a:r>
            <a:r>
              <a:rPr lang="ru-RU" sz="2800" dirty="0" smtClean="0">
                <a:solidFill>
                  <a:schemeClr val="tx2"/>
                </a:solidFill>
              </a:rPr>
              <a:t>,</a:t>
            </a:r>
          </a:p>
          <a:p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>
                <a:solidFill>
                  <a:schemeClr val="tx2"/>
                </a:solidFill>
              </a:rPr>
              <a:t>плохая экология</a:t>
            </a:r>
            <a:r>
              <a:rPr lang="ru-RU" sz="2800" dirty="0" smtClean="0">
                <a:solidFill>
                  <a:schemeClr val="tx2"/>
                </a:solidFill>
              </a:rPr>
              <a:t>,</a:t>
            </a:r>
          </a:p>
          <a:p>
            <a:r>
              <a:rPr lang="ru-RU" sz="2800" dirty="0" smtClean="0">
                <a:solidFill>
                  <a:schemeClr val="tx2"/>
                </a:solidFill>
              </a:rPr>
              <a:t> </a:t>
            </a:r>
            <a:r>
              <a:rPr lang="ru-RU" sz="2800" dirty="0">
                <a:solidFill>
                  <a:schemeClr val="tx2"/>
                </a:solidFill>
              </a:rPr>
              <a:t>врожденные или приобретенные </a:t>
            </a:r>
            <a:r>
              <a:rPr lang="ru-RU" sz="2800" dirty="0" smtClean="0">
                <a:solidFill>
                  <a:schemeClr val="tx2"/>
                </a:solidFill>
              </a:rPr>
              <a:t>заболевания,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3750" y="2708920"/>
            <a:ext cx="849471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</a:rPr>
              <a:t> длящиеся часами </a:t>
            </a:r>
            <a:r>
              <a:rPr lang="ru-RU" sz="2800" dirty="0">
                <a:solidFill>
                  <a:schemeClr val="tx2"/>
                </a:solidFill>
              </a:rPr>
              <a:t>мультфильмы, </a:t>
            </a:r>
            <a:endParaRPr lang="ru-RU" sz="2800" dirty="0" smtClean="0">
              <a:solidFill>
                <a:schemeClr val="tx2"/>
              </a:solidFill>
            </a:endParaRPr>
          </a:p>
          <a:p>
            <a:r>
              <a:rPr lang="ru-RU" sz="2800" dirty="0" smtClean="0">
                <a:solidFill>
                  <a:schemeClr val="tx2"/>
                </a:solidFill>
              </a:rPr>
              <a:t>компьютерные </a:t>
            </a:r>
            <a:r>
              <a:rPr lang="ru-RU" sz="2800" dirty="0">
                <a:solidFill>
                  <a:schemeClr val="tx2"/>
                </a:solidFill>
              </a:rPr>
              <a:t>игры, </a:t>
            </a:r>
            <a:endParaRPr lang="ru-RU" sz="2800" dirty="0" smtClean="0">
              <a:solidFill>
                <a:schemeClr val="tx2"/>
              </a:solidFill>
            </a:endParaRPr>
          </a:p>
          <a:p>
            <a:r>
              <a:rPr lang="ru-RU" sz="2800" dirty="0" smtClean="0">
                <a:solidFill>
                  <a:schemeClr val="tx2"/>
                </a:solidFill>
              </a:rPr>
              <a:t>перегрузки в школе</a:t>
            </a:r>
            <a:r>
              <a:rPr lang="ru-RU" sz="2800" dirty="0">
                <a:solidFill>
                  <a:schemeClr val="tx2"/>
                </a:solidFill>
              </a:rPr>
              <a:t>,</a:t>
            </a:r>
            <a:r>
              <a:rPr lang="ru-RU" sz="2800" dirty="0" smtClean="0">
                <a:solidFill>
                  <a:schemeClr val="tx2"/>
                </a:solidFill>
              </a:rPr>
              <a:t> </a:t>
            </a:r>
          </a:p>
          <a:p>
            <a:r>
              <a:rPr lang="ru-RU" sz="2800" dirty="0" smtClean="0">
                <a:solidFill>
                  <a:schemeClr val="tx2"/>
                </a:solidFill>
              </a:rPr>
              <a:t>неправильный </a:t>
            </a:r>
            <a:r>
              <a:rPr lang="ru-RU" sz="2800" dirty="0">
                <a:solidFill>
                  <a:schemeClr val="tx2"/>
                </a:solidFill>
              </a:rPr>
              <a:t>режим </a:t>
            </a:r>
            <a:r>
              <a:rPr lang="ru-RU" sz="2800" dirty="0" smtClean="0">
                <a:solidFill>
                  <a:schemeClr val="tx2"/>
                </a:solidFill>
              </a:rPr>
              <a:t>дня</a:t>
            </a:r>
            <a:r>
              <a:rPr lang="ru-RU" sz="2800" dirty="0">
                <a:solidFill>
                  <a:schemeClr val="tx2"/>
                </a:solidFill>
              </a:rPr>
              <a:t>,</a:t>
            </a:r>
            <a:endParaRPr lang="ru-RU" sz="2800" dirty="0" smtClean="0">
              <a:solidFill>
                <a:schemeClr val="tx2"/>
              </a:solidFill>
            </a:endParaRPr>
          </a:p>
          <a:p>
            <a:endParaRPr lang="ru-RU" sz="2800" dirty="0" smtClean="0">
              <a:solidFill>
                <a:schemeClr val="tx2"/>
              </a:solidFill>
            </a:endParaRPr>
          </a:p>
          <a:p>
            <a:r>
              <a:rPr lang="ru-RU" sz="2800" dirty="0" smtClean="0">
                <a:solidFill>
                  <a:schemeClr val="tx2"/>
                </a:solidFill>
              </a:rPr>
              <a:t>переизбыток сидячих </a:t>
            </a:r>
            <a:r>
              <a:rPr lang="ru-RU" sz="2800" dirty="0">
                <a:solidFill>
                  <a:schemeClr val="tx2"/>
                </a:solidFill>
              </a:rPr>
              <a:t>зрительно-нагружающих занятий по сравнению с другими видами деятельности.</a:t>
            </a:r>
            <a:r>
              <a:rPr lang="ru-RU" dirty="0">
                <a:solidFill>
                  <a:schemeClr val="tx2"/>
                </a:solidFill>
              </a:rPr>
              <a:t> </a:t>
            </a:r>
          </a:p>
        </p:txBody>
      </p:sp>
      <p:pic>
        <p:nvPicPr>
          <p:cNvPr id="6" name="Picture 4" descr="C:\Documents and Settings\Admin\Мои документы\зр\0_5402b_9623af1d_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678449"/>
            <a:ext cx="2997728" cy="22243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715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218</TotalTime>
  <Words>548</Words>
  <Application>Microsoft Office PowerPoint</Application>
  <PresentationFormat>Экран (4:3)</PresentationFormat>
  <Paragraphs>64</Paragraphs>
  <Slides>13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  «Как сохранить зрение»    </vt:lpstr>
      <vt:lpstr>Презентация PowerPoint</vt:lpstr>
      <vt:lpstr>Гипотеза</vt:lpstr>
      <vt:lpstr>Презентация PowerPoint</vt:lpstr>
      <vt:lpstr>Презентация PowerPoint</vt:lpstr>
      <vt:lpstr>Презентация PowerPoint</vt:lpstr>
      <vt:lpstr>Опыт №1</vt:lpstr>
      <vt:lpstr>Опыт №2</vt:lpstr>
      <vt:lpstr>Причины ухудшения зрения</vt:lpstr>
      <vt:lpstr>Правила бережного отношения к зрению </vt:lpstr>
      <vt:lpstr>Упражнения для глаз</vt:lpstr>
      <vt:lpstr>Вывод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VladMC</dc:creator>
  <cp:lastModifiedBy>Администратор</cp:lastModifiedBy>
  <cp:revision>32</cp:revision>
  <dcterms:created xsi:type="dcterms:W3CDTF">2013-11-20T16:23:12Z</dcterms:created>
  <dcterms:modified xsi:type="dcterms:W3CDTF">2020-11-29T17:58:51Z</dcterms:modified>
</cp:coreProperties>
</file>