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75" r:id="rId3"/>
    <p:sldId id="276" r:id="rId4"/>
    <p:sldId id="277" r:id="rId5"/>
    <p:sldId id="278" r:id="rId6"/>
    <p:sldId id="279" r:id="rId7"/>
    <p:sldId id="282" r:id="rId8"/>
    <p:sldId id="281" r:id="rId9"/>
    <p:sldId id="296" r:id="rId10"/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4" r:id="rId18"/>
    <p:sldId id="269" r:id="rId19"/>
    <p:sldId id="263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amolit.com/images/ArticleFiles/268/268_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5805264"/>
          </a:xfrm>
          <a:prstGeom prst="rect">
            <a:avLst/>
          </a:prstGeom>
          <a:noFill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331640" y="5949280"/>
            <a:ext cx="6408712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70000"/>
                    </a:gs>
                    <a:gs pos="50000">
                      <a:srgbClr val="990000"/>
                    </a:gs>
                    <a:gs pos="100000">
                      <a:srgbClr val="470000"/>
                    </a:gs>
                  </a:gsLst>
                  <a:lin ang="5400000" scaled="1"/>
                </a:gradFill>
                <a:effectLst>
                  <a:outerShdw dist="107763" dir="18900000" algn="ctr" rotWithShape="0">
                    <a:srgbClr val="990000">
                      <a:alpha val="50000"/>
                    </a:srgbClr>
                  </a:outerShdw>
                </a:effectLst>
                <a:latin typeface="Impact"/>
              </a:rPr>
              <a:t>Белов  Василий  Иванович</a:t>
            </a:r>
            <a:endParaRPr lang="ru-RU" sz="3600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70000"/>
                  </a:gs>
                  <a:gs pos="5000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effectLst>
                <a:outerShdw dist="107763" dir="18900000" algn="ctr" rotWithShape="0">
                  <a:srgbClr val="990000">
                    <a:alpha val="5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rassever.ru/upload/resize_cache/iblock/df2/690_500_1/Alexey%20Kolosov-TIMONIHA-010_resiz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57332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5733256"/>
            <a:ext cx="85689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itchFamily="34" charset="0"/>
              </a:rPr>
              <a:t>Писатель Василий Белов родился в семье крестьян 23 октября 1932 года в деревне </a:t>
            </a:r>
            <a:r>
              <a:rPr lang="ru-RU" sz="2000" b="1" dirty="0" err="1" smtClean="0">
                <a:solidFill>
                  <a:schemeClr val="tx1"/>
                </a:solidFill>
                <a:latin typeface="Century Gothic" pitchFamily="34" charset="0"/>
              </a:rPr>
              <a:t>Тимониха</a:t>
            </a:r>
            <a:r>
              <a:rPr lang="ru-RU" sz="2000" b="1" dirty="0" smtClean="0">
                <a:solidFill>
                  <a:schemeClr val="tx1"/>
                </a:solidFill>
                <a:latin typeface="Century Gothic" pitchFamily="34" charset="0"/>
              </a:rPr>
              <a:t> Вологодской области.</a:t>
            </a:r>
            <a:endParaRPr lang="ru-RU" sz="2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45224"/>
            <a:ext cx="7776864" cy="1202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Century Gothic" pitchFamily="34" charset="0"/>
              </a:rPr>
              <a:t>Отца Ивана Белова убили на фронте в 1943-м, и мать писателя Анфиса Ивановна в одиночку растила пятерых детей.</a:t>
            </a:r>
            <a:r>
              <a:rPr lang="ru-RU" b="1" dirty="0" smtClean="0">
                <a:latin typeface="Century Gothic" pitchFamily="34" charset="0"/>
              </a:rPr>
              <a:t>.</a:t>
            </a:r>
          </a:p>
          <a:p>
            <a:r>
              <a:rPr lang="ru-RU" b="1" i="1" dirty="0" smtClean="0">
                <a:latin typeface="Century Gothic" pitchFamily="34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Century Gothic" pitchFamily="34" charset="0"/>
              </a:rPr>
              <a:t>На фото:</a:t>
            </a:r>
            <a:r>
              <a:rPr lang="ru-RU" i="1" dirty="0" smtClean="0">
                <a:solidFill>
                  <a:schemeClr val="tx1"/>
                </a:solidFill>
                <a:latin typeface="Century Gothic" pitchFamily="34" charset="0"/>
              </a:rPr>
              <a:t> семья Беловых: брат Иван, брат Юрий, Василий Белов, сестра Лидия, мама Анфиса Ивановна, сестра Шура</a:t>
            </a:r>
            <a:endParaRPr lang="ru-RU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66562" name="Picture 2" descr="http://klauzura.ru/wp-content/uploads/2012/12/Otets-Ivana-Belova-mat-pisatelya-Anfisa-Ivanovna-v-odinochku-rastila-pyateryh-detei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5373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iic.vologda-portal.ru/upload/iblock/d65/148634_origina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5895973" cy="4941168"/>
          </a:xfrm>
          <a:prstGeom prst="rect">
            <a:avLst/>
          </a:prstGeom>
          <a:noFill/>
        </p:spPr>
      </p:pic>
      <p:pic>
        <p:nvPicPr>
          <p:cNvPr id="59396" name="Picture 4" descr="http://www.sovross.ru/modules/FCKeditor/Upload/Image/000002012/13102012/4-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152" y="0"/>
            <a:ext cx="3203848" cy="49522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5517232"/>
            <a:ext cx="87849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itchFamily="34" charset="0"/>
              </a:rPr>
              <a:t>Окончил деревенскую школу, получил специальности слесаря, моториста и электромонтера.</a:t>
            </a:r>
            <a:endParaRPr lang="ru-RU" sz="2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booksite.ru/belov/photo2/94_.jpg"/>
          <p:cNvPicPr>
            <a:picLocks noChangeAspect="1" noChangeArrowheads="1"/>
          </p:cNvPicPr>
          <p:nvPr/>
        </p:nvPicPr>
        <p:blipFill>
          <a:blip r:embed="rId2" cstate="email">
            <a:lum bright="10000" contrast="10000"/>
          </a:blip>
          <a:srcRect/>
          <a:stretch>
            <a:fillRect/>
          </a:stretch>
        </p:blipFill>
        <p:spPr bwMode="auto">
          <a:xfrm>
            <a:off x="251520" y="260647"/>
            <a:ext cx="2952328" cy="440042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19872" y="2564904"/>
            <a:ext cx="25202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entury Gothic" pitchFamily="34" charset="0"/>
              </a:rPr>
              <a:t>Красное Село. Служба в армии.</a:t>
            </a:r>
            <a:endParaRPr lang="ru-RU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76802" name="Picture 2" descr="http://www.booksite.ru/belov/photo2/93_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6176" y="260648"/>
            <a:ext cx="2808312" cy="4422538"/>
          </a:xfrm>
          <a:prstGeom prst="rect">
            <a:avLst/>
          </a:prstGeom>
          <a:noFill/>
        </p:spPr>
      </p:pic>
      <p:pic>
        <p:nvPicPr>
          <p:cNvPr id="76804" name="Picture 4" descr="http://www.booksite.ru/belov/photo2/11_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</a:blip>
          <a:srcRect/>
          <a:stretch>
            <a:fillRect/>
          </a:stretch>
        </p:blipFill>
        <p:spPr bwMode="auto">
          <a:xfrm>
            <a:off x="3275856" y="260648"/>
            <a:ext cx="2812632" cy="2232248"/>
          </a:xfrm>
          <a:prstGeom prst="rect">
            <a:avLst/>
          </a:prstGeom>
          <a:noFill/>
        </p:spPr>
      </p:pic>
      <p:pic>
        <p:nvPicPr>
          <p:cNvPr id="76808" name="Picture 8" descr="На страже Родины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47864" y="3501008"/>
            <a:ext cx="2664296" cy="10801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5517232"/>
            <a:ext cx="84969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itchFamily="34" charset="0"/>
              </a:rPr>
              <a:t>Первые стихи Белова, называвшиеся "На страже Родины", опубликовала газета Ленинградского военного округа, где он служил в 1952–1955 годах.  </a:t>
            </a:r>
            <a:endParaRPr lang="ru-RU" sz="2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9" name="Рамка 8"/>
          <p:cNvSpPr/>
          <p:nvPr/>
        </p:nvSpPr>
        <p:spPr bwMode="auto">
          <a:xfrm>
            <a:off x="0" y="0"/>
            <a:ext cx="9144000" cy="6858000"/>
          </a:xfrm>
          <a:prstGeom prst="frame">
            <a:avLst>
              <a:gd name="adj1" fmla="val 1403"/>
            </a:avLst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805264"/>
            <a:ext cx="856895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entury Gothic" pitchFamily="34" charset="0"/>
              </a:rPr>
              <a:t>После военной службы Василий Белов закончил Литературный институт имени Горького в Москве в 1964 году.</a:t>
            </a:r>
            <a:endParaRPr lang="ru-RU" sz="2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64514" name="Picture 2" descr="http://cdn11.img22.ria.ru/images/91345/97/9134597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188640"/>
            <a:ext cx="3126935" cy="4813091"/>
          </a:xfrm>
          <a:prstGeom prst="rect">
            <a:avLst/>
          </a:prstGeom>
          <a:noFill/>
        </p:spPr>
      </p:pic>
      <p:pic>
        <p:nvPicPr>
          <p:cNvPr id="64526" name="Picture 14" descr="http://ims.biblioclub.ru/services/fks.php?fks_action=get_file&amp;fks_flag=2&amp;fks_id=moscow_img_images_19000_2939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5020087" cy="3573016"/>
          </a:xfrm>
          <a:prstGeom prst="rect">
            <a:avLst/>
          </a:prstGeom>
          <a:noFill/>
        </p:spPr>
      </p:pic>
      <p:pic>
        <p:nvPicPr>
          <p:cNvPr id="64528" name="Picture 16" descr="http://intvua.com/uploads/posts/2013-03/1362163206_vyvesk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7704" y="3645024"/>
            <a:ext cx="2709635" cy="20608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Рамка 5"/>
          <p:cNvSpPr/>
          <p:nvPr/>
        </p:nvSpPr>
        <p:spPr bwMode="auto">
          <a:xfrm>
            <a:off x="0" y="0"/>
            <a:ext cx="9144000" cy="6858000"/>
          </a:xfrm>
          <a:prstGeom prst="frame">
            <a:avLst>
              <a:gd name="adj1" fmla="val 1403"/>
            </a:avLst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img-b.photosight.ru/efe/4673298_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55892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5733256"/>
            <a:ext cx="87129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latin typeface="Century Gothic" pitchFamily="34" charset="0"/>
              </a:rPr>
              <a:t>После  окончания института стал постоянно жить в Вологде, но  не забывал своей деревни.  Работалось ему здесь легко и плодотворно.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krassever.ru/upload/resize_cache/iblock/fce/800_600_1/Alexey%20Kolosov-Vasiliy%20BELOV-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19" y="260648"/>
            <a:ext cx="5832649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4293096"/>
            <a:ext cx="6120680" cy="2376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Century Gothic" pitchFamily="34" charset="0"/>
              </a:rPr>
              <a:t>Василий Белов – один из основателей жанра «деревенская проза». Герои его книг – люди удивительные, добрые и по-народному мудрые. Произведения писателя написаны ярким  языком, проникнуты искренней любовью ко всему живому, к отчему дому.</a:t>
            </a:r>
            <a:endParaRPr lang="ru-RU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5" name="Picture 6" descr="http://www.kumankov.com/img/press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2200" y="332656"/>
            <a:ext cx="2359120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Рамка 6"/>
          <p:cNvSpPr/>
          <p:nvPr/>
        </p:nvSpPr>
        <p:spPr bwMode="auto">
          <a:xfrm>
            <a:off x="0" y="0"/>
            <a:ext cx="9144000" cy="6858000"/>
          </a:xfrm>
          <a:prstGeom prst="frame">
            <a:avLst>
              <a:gd name="adj1" fmla="val 1403"/>
            </a:avLst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  <p:pic>
        <p:nvPicPr>
          <p:cNvPr id="8" name="Picture 2" descr="http://kotlaslib.aonb.ru/foto/obz/history/title-plotnickie-rasskazy_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216" y="3573016"/>
            <a:ext cx="2232248" cy="3033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http://keepagoodoffing.ru/images/keawodfing242917-17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188640"/>
            <a:ext cx="2088232" cy="2965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760" name="Picture 8" descr="http://kotlaslib.aonb.ru/foto/obz/history/title-belov-povesti_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196" y="188640"/>
            <a:ext cx="2127036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762" name="Picture 10" descr="http://www.biblus.ru/pics/7/e/6/10055858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976" y="188640"/>
            <a:ext cx="2217870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764" name="Picture 12" descr="http://www.libex.ru/dimg/3322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1133">
            <a:off x="6661033" y="67447"/>
            <a:ext cx="2395983" cy="3045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Рамка 9"/>
          <p:cNvSpPr/>
          <p:nvPr/>
        </p:nvSpPr>
        <p:spPr bwMode="auto">
          <a:xfrm>
            <a:off x="0" y="0"/>
            <a:ext cx="9144000" cy="6858000"/>
          </a:xfrm>
          <a:prstGeom prst="frame">
            <a:avLst>
              <a:gd name="adj1" fmla="val 1403"/>
            </a:avLst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  <p:pic>
        <p:nvPicPr>
          <p:cNvPr id="11" name="Picture 6" descr="http://www.libex.ru/dimg/ebe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1520" y="3284984"/>
            <a:ext cx="2448272" cy="3124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915816" y="3429000"/>
            <a:ext cx="5770984" cy="237626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Century Gothic" pitchFamily="34" charset="0"/>
              </a:rPr>
              <a:t>Василий</a:t>
            </a:r>
            <a:r>
              <a:rPr lang="ru-RU" sz="2000" b="1" dirty="0" smtClean="0"/>
              <a:t> </a:t>
            </a:r>
            <a:r>
              <a:rPr lang="ru-RU" sz="1800" b="1" dirty="0" smtClean="0">
                <a:latin typeface="Century Gothic" pitchFamily="34" charset="0"/>
              </a:rPr>
              <a:t>Иванович писал о деревне</a:t>
            </a:r>
            <a:r>
              <a:rPr lang="ru-RU" sz="1800" b="1" smtClean="0">
                <a:latin typeface="Century Gothic" pitchFamily="34" charset="0"/>
              </a:rPr>
              <a:t>, </a:t>
            </a:r>
            <a:br>
              <a:rPr lang="ru-RU" sz="1800" b="1" smtClean="0">
                <a:latin typeface="Century Gothic" pitchFamily="34" charset="0"/>
              </a:rPr>
            </a:br>
            <a:r>
              <a:rPr lang="ru-RU" sz="1800" b="1" smtClean="0">
                <a:latin typeface="Century Gothic" pitchFamily="34" charset="0"/>
              </a:rPr>
              <a:t>о </a:t>
            </a:r>
            <a:r>
              <a:rPr lang="ru-RU" sz="1800" b="1" dirty="0" smtClean="0">
                <a:latin typeface="Century Gothic" pitchFamily="34" charset="0"/>
              </a:rPr>
              <a:t>простом человеке – труженике</a:t>
            </a:r>
            <a:r>
              <a:rPr lang="ru-RU" sz="1800" b="1" smtClean="0">
                <a:latin typeface="Century Gothic" pitchFamily="34" charset="0"/>
              </a:rPr>
              <a:t>, </a:t>
            </a:r>
            <a:br>
              <a:rPr lang="ru-RU" sz="1800" b="1" smtClean="0">
                <a:latin typeface="Century Gothic" pitchFamily="34" charset="0"/>
              </a:rPr>
            </a:br>
            <a:r>
              <a:rPr lang="ru-RU" sz="1800" b="1" smtClean="0">
                <a:latin typeface="Century Gothic" pitchFamily="34" charset="0"/>
              </a:rPr>
              <a:t>о </a:t>
            </a:r>
            <a:r>
              <a:rPr lang="ru-RU" sz="1800" b="1" dirty="0" smtClean="0">
                <a:latin typeface="Century Gothic" pitchFamily="34" charset="0"/>
              </a:rPr>
              <a:t>судьбе женщины – матери</a:t>
            </a:r>
            <a:r>
              <a:rPr lang="ru-RU" sz="1800" b="1" smtClean="0">
                <a:latin typeface="Century Gothic" pitchFamily="34" charset="0"/>
              </a:rPr>
              <a:t>, </a:t>
            </a:r>
            <a:br>
              <a:rPr lang="ru-RU" sz="1800" b="1" smtClean="0">
                <a:latin typeface="Century Gothic" pitchFamily="34" charset="0"/>
              </a:rPr>
            </a:br>
            <a:r>
              <a:rPr lang="ru-RU" sz="1800" b="1" smtClean="0">
                <a:latin typeface="Century Gothic" pitchFamily="34" charset="0"/>
              </a:rPr>
              <a:t>о </a:t>
            </a:r>
            <a:r>
              <a:rPr lang="ru-RU" sz="1800" b="1" dirty="0" smtClean="0">
                <a:latin typeface="Century Gothic" pitchFamily="34" charset="0"/>
              </a:rPr>
              <a:t>деревенских ребятишках, </a:t>
            </a:r>
            <a:br>
              <a:rPr lang="ru-RU" sz="1800" b="1" dirty="0" smtClean="0">
                <a:latin typeface="Century Gothic" pitchFamily="34" charset="0"/>
              </a:rPr>
            </a:br>
            <a:r>
              <a:rPr lang="ru-RU" sz="1800" b="1" dirty="0" smtClean="0">
                <a:latin typeface="Century Gothic" pitchFamily="34" charset="0"/>
              </a:rPr>
              <a:t>о животных, о природе. </a:t>
            </a:r>
            <a:endParaRPr lang="ru-RU" sz="18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http://www.logoslovo.ru/media/pic_full/9/277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4729397" cy="6858000"/>
          </a:xfrm>
          <a:prstGeom prst="rect">
            <a:avLst/>
          </a:prstGeom>
          <a:noFill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051720" y="6093296"/>
            <a:ext cx="5184576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70000"/>
                  </a:gs>
                  <a:gs pos="50000">
                    <a:srgbClr val="990000"/>
                  </a:gs>
                  <a:gs pos="100000">
                    <a:srgbClr val="470000"/>
                  </a:gs>
                </a:gsLst>
                <a:lin ang="5400000" scaled="1"/>
              </a:gradFill>
              <a:effectLst>
                <a:outerShdw dist="107763" dir="18900000" algn="ctr" rotWithShape="0">
                  <a:srgbClr val="990000">
                    <a:alpha val="50000"/>
                  </a:srgbClr>
                </a:outerShdw>
              </a:effectLst>
              <a:latin typeface="Impact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788024" y="548680"/>
            <a:ext cx="4355976" cy="4752528"/>
          </a:xfrm>
        </p:spPr>
        <p:txBody>
          <a:bodyPr>
            <a:normAutofit/>
          </a:bodyPr>
          <a:lstStyle/>
          <a:p>
            <a:r>
              <a:rPr lang="ru-RU" b="1" dirty="0" smtClean="0"/>
              <a:t>Стр. 68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В.   Белов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«Малька провинилась»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6f633bd1898t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5400000">
            <a:off x="1142999" y="-1125155"/>
            <a:ext cx="6858002" cy="9108309"/>
          </a:xfrm>
          <a:prstGeom prst="rect">
            <a:avLst/>
          </a:prstGeom>
        </p:spPr>
      </p:pic>
      <p:pic>
        <p:nvPicPr>
          <p:cNvPr id="3" name="Picture 2" descr="D:\Документы\Белов  Малька провинилась  20.02\1428575014_listopadnich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196752"/>
            <a:ext cx="3911120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ументы\Белов  Малька провинилась  20.02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64772"/>
            <a:ext cx="9144000" cy="549322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Честить</a:t>
            </a:r>
            <a:r>
              <a:rPr lang="ru-RU" sz="2800" dirty="0" smtClean="0"/>
              <a:t>  – ругать, обзывать обидными словами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-252536" y="274638"/>
            <a:ext cx="7200800" cy="922114"/>
          </a:xfrm>
        </p:spPr>
        <p:txBody>
          <a:bodyPr>
            <a:norm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Шельма</a:t>
            </a:r>
            <a:r>
              <a:rPr lang="ru-RU" sz="2400" dirty="0" smtClean="0"/>
              <a:t>  - нечестный человек, мошенник, плут.</a:t>
            </a: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79512" y="1412777"/>
            <a:ext cx="4317876" cy="1296143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Блудня</a:t>
            </a:r>
            <a:r>
              <a:rPr lang="ru-RU" dirty="0" smtClean="0"/>
              <a:t>  - </a:t>
            </a:r>
            <a:r>
              <a:rPr lang="ru-RU" b="0" dirty="0" smtClean="0"/>
              <a:t>ушедшая из дома и вернувшаяся после долгих скитаний.</a:t>
            </a:r>
            <a:endParaRPr lang="ru-RU" b="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3068960"/>
            <a:ext cx="4497388" cy="378903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</a:t>
            </a:r>
            <a:r>
              <a:rPr lang="ru-RU" b="1" dirty="0" err="1" smtClean="0">
                <a:solidFill>
                  <a:srgbClr val="C00000"/>
                </a:solidFill>
              </a:rPr>
              <a:t>Батявка</a:t>
            </a:r>
            <a:r>
              <a:rPr lang="ru-RU" dirty="0" smtClean="0"/>
              <a:t> - образовалось от праславянского "</a:t>
            </a:r>
            <a:r>
              <a:rPr lang="ru-RU" dirty="0" err="1" smtClean="0"/>
              <a:t>батать</a:t>
            </a:r>
            <a:r>
              <a:rPr lang="ru-RU" dirty="0" smtClean="0"/>
              <a:t>" - искать, бегая. Слово имело оттенок неодобрения, означало "лентяй", "бездельник". </a:t>
            </a:r>
          </a:p>
          <a:p>
            <a:pPr>
              <a:buNone/>
            </a:pPr>
            <a:r>
              <a:rPr lang="ru-RU" dirty="0" smtClean="0"/>
              <a:t>     В этом рассказе </a:t>
            </a:r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</a:rPr>
              <a:t>батявка</a:t>
            </a:r>
            <a:r>
              <a:rPr lang="ru-RU" b="1" dirty="0" smtClean="0">
                <a:solidFill>
                  <a:srgbClr val="C00000"/>
                </a:solidFill>
              </a:rPr>
              <a:t>» </a:t>
            </a:r>
            <a:r>
              <a:rPr lang="ru-RU" dirty="0" smtClean="0"/>
              <a:t>-гуляющая, болтающаяся без смысла.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Picture 2" descr="D:\Документы\Белов  Малька провинилась  20.02\лидия ругает Мальк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96752"/>
            <a:ext cx="4248472" cy="5224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860032" y="1628800"/>
            <a:ext cx="4283968" cy="792088"/>
          </a:xfrm>
        </p:spPr>
        <p:txBody>
          <a:bodyPr>
            <a:no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Кутёнок </a:t>
            </a:r>
            <a:r>
              <a:rPr lang="ru-RU" sz="2400" dirty="0" smtClean="0"/>
              <a:t> </a:t>
            </a:r>
            <a:r>
              <a:rPr lang="ru-RU" sz="2400" b="0" dirty="0" smtClean="0"/>
              <a:t>- щенок, собачонка.</a:t>
            </a:r>
            <a:endParaRPr lang="ru-RU" b="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932040" y="3140968"/>
            <a:ext cx="3960440" cy="2376265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Шаромыжник </a:t>
            </a:r>
            <a:r>
              <a:rPr lang="ru-RU" sz="2400" dirty="0" smtClean="0"/>
              <a:t> - человек, который любит поживиться за чужой счёт, жулик.</a:t>
            </a:r>
          </a:p>
          <a:p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57200" y="2636913"/>
            <a:ext cx="3008313" cy="22322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Picture 2" descr="D:\Документы\Белов  Малька провинилась  20.02\img_08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4346996" cy="4679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ументы\Белов  Малька провинилась  20.02\картинки\щенки под лавк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047184" cy="453650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" name="Picture 2" descr="D:\Документы\Белов  Малька провинилась  20.02\images (2)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852936"/>
            <a:ext cx="4263394" cy="3730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ументы\Белов  Малька провинилась  20.02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331934"/>
          </a:xfrm>
          <a:prstGeom prst="rect">
            <a:avLst/>
          </a:prstGeom>
          <a:noFill/>
        </p:spPr>
      </p:pic>
      <p:pic>
        <p:nvPicPr>
          <p:cNvPr id="3" name="Picture 2" descr="D:\Документы\Белов  Малька провинилась  20.02\wint2017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0968"/>
            <a:ext cx="9144000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508104" y="2276872"/>
            <a:ext cx="3178696" cy="38492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Деловито  </a:t>
            </a:r>
            <a:r>
              <a:rPr lang="ru-RU" sz="2400" dirty="0" smtClean="0"/>
              <a:t>- не отвлекаясь,</a:t>
            </a:r>
          </a:p>
          <a:p>
            <a:pPr>
              <a:buNone/>
            </a:pPr>
            <a:r>
              <a:rPr lang="ru-RU" sz="2400" dirty="0" smtClean="0"/>
              <a:t>      толково, </a:t>
            </a:r>
          </a:p>
          <a:p>
            <a:pPr>
              <a:buNone/>
            </a:pPr>
            <a:r>
              <a:rPr lang="ru-RU" sz="2400" dirty="0" smtClean="0"/>
              <a:t>      серьёзно,   озабоченно.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4" descr="D:\Документы\Белов  Малька провинилась  20.02\cover.png"/>
          <p:cNvPicPr>
            <a:picLocks noGrp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5364088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764704"/>
            <a:ext cx="648072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Всё  впустую  </a:t>
            </a:r>
            <a:r>
              <a:rPr lang="ru-RU" sz="2400" dirty="0" smtClean="0"/>
              <a:t>- всё  зря, ничего  не  достигая.</a:t>
            </a:r>
            <a:endParaRPr lang="ru-RU" sz="2400" dirty="0"/>
          </a:p>
        </p:txBody>
      </p:sp>
      <p:pic>
        <p:nvPicPr>
          <p:cNvPr id="5" name="Picture 2" descr="D:\Документы\Белов  Малька провинилась  20.02\Лидия говорит о Мальк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1556793"/>
            <a:ext cx="4329881" cy="5301208"/>
          </a:xfrm>
          <a:prstGeom prst="rect">
            <a:avLst/>
          </a:prstGeom>
          <a:noFill/>
        </p:spPr>
      </p:pic>
      <p:pic>
        <p:nvPicPr>
          <p:cNvPr id="6" name="Picture 2" descr="D:\Документы\Белов  Малька провинилась  20.02\Малька бежит по дорог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32040" y="2276872"/>
            <a:ext cx="3810000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ументы\Белов  Малька провинилась  20.02\Polish_Mongrel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5256584" cy="4420888"/>
          </a:xfrm>
          <a:prstGeom prst="rect">
            <a:avLst/>
          </a:prstGeom>
          <a:noFill/>
        </p:spPr>
      </p:pic>
      <p:pic>
        <p:nvPicPr>
          <p:cNvPr id="3" name="Picture 2" descr="D:\Документы\Белов  Малька провинилась  20.02\images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3055749" cy="3889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987824" y="274638"/>
            <a:ext cx="4824536" cy="77809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1.Как называют охотники  осенних зайчат?</a:t>
            </a:r>
            <a:endParaRPr lang="ru-RU" sz="28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1450504" cy="639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2" descr="D:\Документы\Белов  Малька провинилась  20.02\scrn_big_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564904"/>
            <a:ext cx="3087649" cy="3951288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499992" y="1268760"/>
            <a:ext cx="4041775" cy="18002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>
                <a:solidFill>
                  <a:srgbClr val="C00000"/>
                </a:solidFill>
              </a:rPr>
              <a:t>)</a:t>
            </a:r>
            <a:r>
              <a:rPr lang="ru-RU" dirty="0" smtClean="0">
                <a:solidFill>
                  <a:srgbClr val="C00000"/>
                </a:solidFill>
              </a:rPr>
              <a:t>  русачки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Б)   </a:t>
            </a:r>
            <a:r>
              <a:rPr lang="ru-RU" dirty="0" err="1" smtClean="0">
                <a:solidFill>
                  <a:srgbClr val="C00000"/>
                </a:solidFill>
              </a:rPr>
              <a:t>осеннички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В)   </a:t>
            </a:r>
            <a:r>
              <a:rPr lang="ru-RU" dirty="0" err="1" smtClean="0">
                <a:solidFill>
                  <a:srgbClr val="C00000"/>
                </a:solidFill>
              </a:rPr>
              <a:t>листопаднички</a:t>
            </a:r>
            <a:endParaRPr lang="ru-RU" sz="20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3131839" y="3212976"/>
            <a:ext cx="5760641" cy="29131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2. Зачем убежал из дома маленький зайчонок?</a:t>
            </a: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А)   искать вкусную сочную травку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Б)   искать  журавлиные тёплые страны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В)   искать друзей в лесу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Документы\Белов  Малька провинилась  20.02\597329_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2524125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5976664" cy="490066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Малька                собака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268760"/>
            <a:ext cx="2304256" cy="906115"/>
          </a:xfrm>
        </p:spPr>
        <p:txBody>
          <a:bodyPr>
            <a:noAutofit/>
          </a:bodyPr>
          <a:lstStyle/>
          <a:p>
            <a:r>
              <a:rPr lang="ru-RU" sz="2800" b="0" dirty="0" smtClean="0"/>
              <a:t>маленькая,</a:t>
            </a:r>
          </a:p>
          <a:p>
            <a:r>
              <a:rPr lang="ru-RU" sz="2800" b="0" dirty="0" smtClean="0"/>
              <a:t>кривоногая</a:t>
            </a:r>
            <a:endParaRPr lang="ru-RU" sz="2800" b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0192" y="836713"/>
            <a:ext cx="2386608" cy="1080120"/>
          </a:xfrm>
        </p:spPr>
        <p:txBody>
          <a:bodyPr>
            <a:normAutofit fontScale="92500"/>
          </a:bodyPr>
          <a:lstStyle/>
          <a:p>
            <a:r>
              <a:rPr lang="ru-RU" sz="2800" b="0" dirty="0" smtClean="0"/>
              <a:t>бегает кормить сынка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300192" y="3717032"/>
            <a:ext cx="2843808" cy="24091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верная мамаша</a:t>
            </a:r>
            <a:endParaRPr lang="ru-RU" sz="28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251520" y="3645024"/>
            <a:ext cx="2520280" cy="2481139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принесла двух щенят</a:t>
            </a:r>
          </a:p>
          <a:p>
            <a:endParaRPr lang="ru-RU" dirty="0"/>
          </a:p>
        </p:txBody>
      </p:sp>
      <p:pic>
        <p:nvPicPr>
          <p:cNvPr id="11" name="Picture 2" descr="D:\Документы\Белов  Малька провинилась  20.02\Polish_Mongrel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412776"/>
            <a:ext cx="2924227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556792"/>
            <a:ext cx="5842992" cy="28803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>3.Звери трудолюбивые, ходко работают, любят чистоту и порядок.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700" b="1" dirty="0" smtClean="0">
                <a:solidFill>
                  <a:srgbClr val="C00000"/>
                </a:solidFill>
              </a:rPr>
              <a:t>А)  бобры       Б) выдры       В) лисы  </a:t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1522512" cy="639762"/>
          </a:xfrm>
        </p:spPr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915817" y="2060848"/>
            <a:ext cx="5770984" cy="1872208"/>
          </a:xfrm>
        </p:spPr>
        <p:txBody>
          <a:bodyPr/>
          <a:lstStyle/>
          <a:p>
            <a:r>
              <a:rPr lang="ru-RU" sz="2800" dirty="0" smtClean="0"/>
              <a:t>4.Маленький зайчонок стал нянькой для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131841" y="3645025"/>
            <a:ext cx="5554960" cy="248113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А)   долговязых журавлят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Б)   маленьких зайчат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В)   пушистых бобрят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Документы\Белов  Малька провинилась  20.02\597329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524125" cy="2362200"/>
          </a:xfrm>
          <a:prstGeom prst="rect">
            <a:avLst/>
          </a:prstGeom>
          <a:noFill/>
        </p:spPr>
      </p:pic>
      <p:pic>
        <p:nvPicPr>
          <p:cNvPr id="7" name="Picture 2" descr="D:\Документы\Белов  Малька провинилась  20.02\9d516c7eca08115645357d9381c94e7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996952"/>
            <a:ext cx="2626494" cy="3481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987824" y="274638"/>
            <a:ext cx="273630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179512" y="2276872"/>
            <a:ext cx="4248472" cy="432048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5.Как зайчонок попал</a:t>
            </a:r>
          </a:p>
          <a:p>
            <a:pPr>
              <a:buNone/>
            </a:pPr>
            <a:r>
              <a:rPr lang="ru-RU" b="1" dirty="0" smtClean="0"/>
              <a:t>                на болото?</a:t>
            </a:r>
          </a:p>
          <a:p>
            <a:pPr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А)  прилетел с журавлями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Б)  перешёл через лес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В)  выплыл на берег и  побежал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788024" y="2348880"/>
            <a:ext cx="4355976" cy="41764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6.По всему лесу   </a:t>
            </a:r>
            <a:r>
              <a:rPr lang="ru-RU" b="1" dirty="0" err="1" smtClean="0"/>
              <a:t>Листопадничек</a:t>
            </a:r>
            <a:r>
              <a:rPr lang="ru-RU" b="1" dirty="0" smtClean="0"/>
              <a:t> прослыл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А)  сильным и умным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Б)   храбрым и отчаянным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В)   смелым и отважным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1026" name="Picture 2" descr="D:\Документы\Белов  Малька провинилась  20.02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5" y="0"/>
            <a:ext cx="4320480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ВЗАИМОПРОВЕРКА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Документы\Белов  Малька провинилась  20.02\11a6b1048505997ec073d29ca8f98e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3789040"/>
            <a:ext cx="3258194" cy="2604947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572000" y="2060848"/>
            <a:ext cx="4114800" cy="4065315"/>
          </a:xfrm>
        </p:spPr>
        <p:txBody>
          <a:bodyPr/>
          <a:lstStyle/>
          <a:p>
            <a:r>
              <a:rPr lang="ru-RU" b="1" dirty="0" smtClean="0"/>
              <a:t>1.  В</a:t>
            </a:r>
          </a:p>
          <a:p>
            <a:r>
              <a:rPr lang="ru-RU" b="1" dirty="0" smtClean="0"/>
              <a:t>2.  Б</a:t>
            </a:r>
          </a:p>
          <a:p>
            <a:r>
              <a:rPr lang="ru-RU" b="1" dirty="0" smtClean="0"/>
              <a:t>3.  А</a:t>
            </a:r>
          </a:p>
          <a:p>
            <a:r>
              <a:rPr lang="ru-RU" b="1" dirty="0" smtClean="0"/>
              <a:t>4.  В</a:t>
            </a:r>
          </a:p>
          <a:p>
            <a:r>
              <a:rPr lang="ru-RU" b="1" dirty="0" smtClean="0"/>
              <a:t>5.  В</a:t>
            </a:r>
          </a:p>
          <a:p>
            <a:r>
              <a:rPr lang="ru-RU" b="1" dirty="0" smtClean="0"/>
              <a:t>6.  Б</a:t>
            </a:r>
          </a:p>
          <a:p>
            <a:endParaRPr lang="ru-RU" b="1" dirty="0"/>
          </a:p>
        </p:txBody>
      </p:sp>
      <p:pic>
        <p:nvPicPr>
          <p:cNvPr id="2" name="Picture 2" descr="G:\Белов  Малька провинилась  20.02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3240360" cy="2429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2937"/>
            <a:ext cx="7772400" cy="43204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М</a:t>
            </a:r>
            <a:r>
              <a:rPr lang="ru-RU" dirty="0" smtClean="0"/>
              <a:t> </a:t>
            </a:r>
            <a:r>
              <a:rPr lang="ru-RU" b="1" dirty="0" smtClean="0"/>
              <a:t>про</a:t>
            </a:r>
            <a:r>
              <a:rPr lang="ru-RU" dirty="0" smtClean="0"/>
              <a:t> </a:t>
            </a:r>
            <a:r>
              <a:rPr lang="ru-RU" sz="6000" b="1" dirty="0" smtClean="0"/>
              <a:t>А</a:t>
            </a:r>
            <a:r>
              <a:rPr lang="ru-RU" b="1" dirty="0" smtClean="0"/>
              <a:t> </a:t>
            </a:r>
            <a:r>
              <a:rPr lang="ru-RU" b="1" dirty="0" err="1" smtClean="0"/>
              <a:t>ви</a:t>
            </a:r>
            <a:r>
              <a:rPr lang="ru-RU" dirty="0" smtClean="0"/>
              <a:t> </a:t>
            </a:r>
            <a:r>
              <a:rPr lang="ru-RU" sz="6000" b="1" dirty="0" smtClean="0"/>
              <a:t>Л</a:t>
            </a:r>
            <a:r>
              <a:rPr lang="ru-RU" sz="6000" dirty="0" smtClean="0"/>
              <a:t> </a:t>
            </a:r>
            <a:r>
              <a:rPr lang="ru-RU" b="1" dirty="0" smtClean="0"/>
              <a:t>ни</a:t>
            </a:r>
            <a:r>
              <a:rPr lang="ru-RU" dirty="0" smtClean="0"/>
              <a:t> </a:t>
            </a:r>
            <a:r>
              <a:rPr lang="ru-RU" sz="6000" b="1" dirty="0" smtClean="0"/>
              <a:t>Ь</a:t>
            </a:r>
            <a:r>
              <a:rPr lang="ru-RU" dirty="0" smtClean="0"/>
              <a:t> </a:t>
            </a:r>
            <a:r>
              <a:rPr lang="ru-RU" b="1" dirty="0" err="1" smtClean="0"/>
              <a:t>ла</a:t>
            </a:r>
            <a:r>
              <a:rPr lang="ru-RU" dirty="0" smtClean="0"/>
              <a:t> </a:t>
            </a:r>
            <a:r>
              <a:rPr lang="ru-RU" sz="6000" b="1" dirty="0" smtClean="0"/>
              <a:t>К</a:t>
            </a:r>
            <a:r>
              <a:rPr lang="ru-RU" sz="6000" dirty="0" smtClean="0"/>
              <a:t> </a:t>
            </a:r>
            <a:r>
              <a:rPr lang="ru-RU" b="1" dirty="0" err="1" smtClean="0"/>
              <a:t>сь</a:t>
            </a:r>
            <a:r>
              <a:rPr lang="ru-RU" dirty="0" smtClean="0"/>
              <a:t> </a:t>
            </a:r>
            <a:r>
              <a:rPr lang="ru-RU" sz="6000" b="1" dirty="0" smtClean="0"/>
              <a:t>А</a:t>
            </a:r>
            <a:br>
              <a:rPr lang="ru-RU" sz="6000" b="1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573016"/>
            <a:ext cx="7776864" cy="259228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Василий Иванович Белов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«Малька   провинилась»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Цели урока: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Узнать о жизни</a:t>
            </a:r>
          </a:p>
          <a:p>
            <a:endParaRPr lang="ru-RU" dirty="0" smtClean="0"/>
          </a:p>
          <a:p>
            <a:r>
              <a:rPr lang="ru-RU" dirty="0" smtClean="0"/>
              <a:t>Познакомиться с рассказом</a:t>
            </a:r>
          </a:p>
          <a:p>
            <a:endParaRPr lang="ru-RU" dirty="0" smtClean="0"/>
          </a:p>
          <a:p>
            <a:r>
              <a:rPr lang="ru-RU" dirty="0" smtClean="0"/>
              <a:t>Учиться выразительно</a:t>
            </a:r>
          </a:p>
          <a:p>
            <a:r>
              <a:rPr lang="ru-RU" smtClean="0"/>
              <a:t>и  анализировать</a:t>
            </a:r>
          </a:p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Василия Ивановича Белова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«Малька провинилась»</a:t>
            </a:r>
          </a:p>
          <a:p>
            <a:endParaRPr lang="ru-RU" dirty="0" smtClean="0"/>
          </a:p>
          <a:p>
            <a:r>
              <a:rPr lang="ru-RU" dirty="0" smtClean="0"/>
              <a:t>читать</a:t>
            </a:r>
          </a:p>
          <a:p>
            <a:r>
              <a:rPr lang="ru-RU" dirty="0" smtClean="0"/>
              <a:t>текст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333</TotalTime>
  <Words>435</Words>
  <Application>Microsoft Office PowerPoint</Application>
  <PresentationFormat>Экран (4:3)</PresentationFormat>
  <Paragraphs>76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1.Как называют охотники  осенних зайчат?</vt:lpstr>
      <vt:lpstr>3.Звери трудолюбивые, ходко работают, любят чистоту и порядок.  А)  бобры       Б) выдры       В) лисы     </vt:lpstr>
      <vt:lpstr>Слайд 5</vt:lpstr>
      <vt:lpstr>ВЗАИМОПРОВЕРКА</vt:lpstr>
      <vt:lpstr>Слайд 7</vt:lpstr>
      <vt:lpstr>М про А ви Л ни Ь ла К сь А   </vt:lpstr>
      <vt:lpstr>Цели урока: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Василий Иванович писал о деревне,  о простом человеке – труженике,  о судьбе женщины – матери,  о деревенских ребятишках,  о животных, о природе. </vt:lpstr>
      <vt:lpstr>Стр. 68  В.   Белов  «Малька провинилась»</vt:lpstr>
      <vt:lpstr>Слайд 20</vt:lpstr>
      <vt:lpstr>Честить  – ругать, обзывать обидными словами</vt:lpstr>
      <vt:lpstr>Шельма  - нечестный человек, мошенник, плут.</vt:lpstr>
      <vt:lpstr> Кутёнок  - щенок, собачонка.</vt:lpstr>
      <vt:lpstr>Слайд 24</vt:lpstr>
      <vt:lpstr>Слайд 25</vt:lpstr>
      <vt:lpstr>Слайд 26</vt:lpstr>
      <vt:lpstr>Слайд 27</vt:lpstr>
      <vt:lpstr>Всё  впустую  - всё  зря, ничего  не  достигая.</vt:lpstr>
      <vt:lpstr>Слайд 29</vt:lpstr>
      <vt:lpstr>Слайд 30</vt:lpstr>
      <vt:lpstr>Малька                собака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Гимназия</cp:lastModifiedBy>
  <cp:revision>91</cp:revision>
  <dcterms:created xsi:type="dcterms:W3CDTF">2016-02-23T11:01:53Z</dcterms:created>
  <dcterms:modified xsi:type="dcterms:W3CDTF">2019-02-18T12:16:30Z</dcterms:modified>
</cp:coreProperties>
</file>