
<file path=[Content_Types].xml><?xml version="1.0" encoding="utf-8"?>
<Types xmlns="http://schemas.openxmlformats.org/package/2006/content-types">
  <Default Extension="png" ContentType="image/png"/>
  <Default Extension="m4a" ContentType="audio/mp4"/>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2"/>
  </p:notesMasterIdLst>
  <p:handoutMasterIdLst>
    <p:handoutMasterId r:id="rId13"/>
  </p:handoutMasterIdLst>
  <p:sldIdLst>
    <p:sldId id="256" r:id="rId2"/>
    <p:sldId id="260" r:id="rId3"/>
    <p:sldId id="265" r:id="rId4"/>
    <p:sldId id="266" r:id="rId5"/>
    <p:sldId id="267" r:id="rId6"/>
    <p:sldId id="268" r:id="rId7"/>
    <p:sldId id="269" r:id="rId8"/>
    <p:sldId id="270" r:id="rId9"/>
    <p:sldId id="271" r:id="rId10"/>
    <p:sldId id="272" r:id="rId11"/>
  </p:sldIdLst>
  <p:sldSz cx="6858000" cy="12192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840">
          <p15:clr>
            <a:srgbClr val="A4A3A4"/>
          </p15:clr>
        </p15:guide>
        <p15:guide id="2" pos="216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17" autoAdjust="0"/>
    <p:restoredTop sz="94721" autoAdjust="0"/>
  </p:normalViewPr>
  <p:slideViewPr>
    <p:cSldViewPr snapToGrid="0">
      <p:cViewPr varScale="1">
        <p:scale>
          <a:sx n="49" d="100"/>
          <a:sy n="49" d="100"/>
        </p:scale>
        <p:origin x="2958" y="60"/>
      </p:cViewPr>
      <p:guideLst>
        <p:guide orient="horz" pos="3840"/>
        <p:guide pos="2160"/>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p:scale>
          <a:sx n="57" d="100"/>
          <a:sy n="57" d="100"/>
        </p:scale>
        <p:origin x="3534" y="44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C60262F-C4A1-4F8E-B958-8FF17FED52EC}" type="datetimeFigureOut">
              <a:rPr lang="ru-RU" smtClean="0"/>
              <a:t>20.02.2018</a:t>
            </a:fld>
            <a:endParaRPr lang="ru-RU"/>
          </a:p>
        </p:txBody>
      </p:sp>
      <p:sp>
        <p:nvSpPr>
          <p:cNvPr id="4" name="Нижний колонтитул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dirty="0"/>
          </a:p>
        </p:txBody>
      </p:sp>
      <p:sp>
        <p:nvSpPr>
          <p:cNvPr id="5" name="Номер слайда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5D09107-71D8-4721-9EF5-159D8F43FB8B}" type="slidenum">
              <a:rPr lang="ru-RU" smtClean="0"/>
              <a:t>‹#›</a:t>
            </a:fld>
            <a:endParaRPr lang="ru-RU"/>
          </a:p>
        </p:txBody>
      </p:sp>
    </p:spTree>
    <p:extLst>
      <p:ext uri="{BB962C8B-B14F-4D97-AF65-F5344CB8AC3E}">
        <p14:creationId xmlns:p14="http://schemas.microsoft.com/office/powerpoint/2010/main" val="231788337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232E1D5-2483-4A74-A964-5BA8F8D93996}" type="datetimeFigureOut">
              <a:rPr lang="ru-RU" smtClean="0"/>
              <a:t>20.02.2018</a:t>
            </a:fld>
            <a:endParaRPr lang="ru-RU"/>
          </a:p>
        </p:txBody>
      </p:sp>
      <p:sp>
        <p:nvSpPr>
          <p:cNvPr id="4" name="Образ слайда 3"/>
          <p:cNvSpPr>
            <a:spLocks noGrp="1" noRot="1" noChangeAspect="1"/>
          </p:cNvSpPr>
          <p:nvPr>
            <p:ph type="sldImg" idx="2"/>
          </p:nvPr>
        </p:nvSpPr>
        <p:spPr>
          <a:xfrm>
            <a:off x="2463800" y="685800"/>
            <a:ext cx="19304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588A0C8-76F8-4BFD-AC7B-7B4570521484}" type="slidenum">
              <a:rPr lang="ru-RU" smtClean="0"/>
              <a:t>‹#›</a:t>
            </a:fld>
            <a:endParaRPr lang="ru-RU"/>
          </a:p>
        </p:txBody>
      </p:sp>
    </p:spTree>
    <p:extLst>
      <p:ext uri="{BB962C8B-B14F-4D97-AF65-F5344CB8AC3E}">
        <p14:creationId xmlns:p14="http://schemas.microsoft.com/office/powerpoint/2010/main" val="5486747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A588A0C8-76F8-4BFD-AC7B-7B4570521484}" type="slidenum">
              <a:rPr lang="ru-RU" smtClean="0"/>
              <a:t>8</a:t>
            </a:fld>
            <a:endParaRPr lang="ru-RU"/>
          </a:p>
        </p:txBody>
      </p:sp>
    </p:spTree>
    <p:extLst>
      <p:ext uri="{BB962C8B-B14F-4D97-AF65-F5344CB8AC3E}">
        <p14:creationId xmlns:p14="http://schemas.microsoft.com/office/powerpoint/2010/main" val="5835329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995312"/>
            <a:ext cx="5829300" cy="4244622"/>
          </a:xfrm>
        </p:spPr>
        <p:txBody>
          <a:bodyPr anchor="b"/>
          <a:lstStyle>
            <a:lvl1pPr algn="ctr">
              <a:defRPr sz="4500"/>
            </a:lvl1pPr>
          </a:lstStyle>
          <a:p>
            <a:r>
              <a:rPr lang="ru-RU" smtClean="0"/>
              <a:t>Образец заголовка</a:t>
            </a:r>
            <a:endParaRPr lang="en-US" dirty="0"/>
          </a:p>
        </p:txBody>
      </p:sp>
      <p:sp>
        <p:nvSpPr>
          <p:cNvPr id="3" name="Subtitle 2"/>
          <p:cNvSpPr>
            <a:spLocks noGrp="1"/>
          </p:cNvSpPr>
          <p:nvPr>
            <p:ph type="subTitle" idx="1"/>
          </p:nvPr>
        </p:nvSpPr>
        <p:spPr>
          <a:xfrm>
            <a:off x="857250" y="6403623"/>
            <a:ext cx="5143500" cy="2943577"/>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8065C318-6661-4DCE-BA6D-E49430F451FB}" type="datetimeFigureOut">
              <a:rPr lang="ru-RU" smtClean="0"/>
              <a:t>20.02.2018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DC642B2E-6129-46C9-AB96-2CDBAE64834E}" type="slidenum">
              <a:rPr lang="ru-RU" smtClean="0"/>
              <a:t>‹#›</a:t>
            </a:fld>
            <a:endParaRPr lang="ru-RU"/>
          </a:p>
        </p:txBody>
      </p:sp>
    </p:spTree>
    <p:extLst>
      <p:ext uri="{BB962C8B-B14F-4D97-AF65-F5344CB8AC3E}">
        <p14:creationId xmlns:p14="http://schemas.microsoft.com/office/powerpoint/2010/main" val="16462411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8065C318-6661-4DCE-BA6D-E49430F451FB}" type="datetimeFigureOut">
              <a:rPr lang="ru-RU" smtClean="0"/>
              <a:t>20.02.2018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DC642B2E-6129-46C9-AB96-2CDBAE64834E}" type="slidenum">
              <a:rPr lang="ru-RU" smtClean="0"/>
              <a:t>‹#›</a:t>
            </a:fld>
            <a:endParaRPr lang="ru-RU"/>
          </a:p>
        </p:txBody>
      </p:sp>
    </p:spTree>
    <p:extLst>
      <p:ext uri="{BB962C8B-B14F-4D97-AF65-F5344CB8AC3E}">
        <p14:creationId xmlns:p14="http://schemas.microsoft.com/office/powerpoint/2010/main" val="7270838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649111"/>
            <a:ext cx="1478756" cy="10332156"/>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471488" y="649111"/>
            <a:ext cx="4350544" cy="10332156"/>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8065C318-6661-4DCE-BA6D-E49430F451FB}" type="datetimeFigureOut">
              <a:rPr lang="ru-RU" smtClean="0"/>
              <a:t>20.02.2018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DC642B2E-6129-46C9-AB96-2CDBAE64834E}" type="slidenum">
              <a:rPr lang="ru-RU" smtClean="0"/>
              <a:t>‹#›</a:t>
            </a:fld>
            <a:endParaRPr lang="ru-RU"/>
          </a:p>
        </p:txBody>
      </p:sp>
    </p:spTree>
    <p:extLst>
      <p:ext uri="{BB962C8B-B14F-4D97-AF65-F5344CB8AC3E}">
        <p14:creationId xmlns:p14="http://schemas.microsoft.com/office/powerpoint/2010/main" val="15437663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8065C318-6661-4DCE-BA6D-E49430F451FB}" type="datetimeFigureOut">
              <a:rPr lang="ru-RU" smtClean="0"/>
              <a:t>20.02.2018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DC642B2E-6129-46C9-AB96-2CDBAE64834E}" type="slidenum">
              <a:rPr lang="ru-RU" smtClean="0"/>
              <a:t>‹#›</a:t>
            </a:fld>
            <a:endParaRPr lang="ru-RU"/>
          </a:p>
        </p:txBody>
      </p:sp>
    </p:spTree>
    <p:extLst>
      <p:ext uri="{BB962C8B-B14F-4D97-AF65-F5344CB8AC3E}">
        <p14:creationId xmlns:p14="http://schemas.microsoft.com/office/powerpoint/2010/main" val="17188608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467916" y="3039537"/>
            <a:ext cx="5915025" cy="5071532"/>
          </a:xfrm>
        </p:spPr>
        <p:txBody>
          <a:bodyPr anchor="b"/>
          <a:lstStyle>
            <a:lvl1pPr>
              <a:defRPr sz="4500"/>
            </a:lvl1pPr>
          </a:lstStyle>
          <a:p>
            <a:r>
              <a:rPr lang="ru-RU" smtClean="0"/>
              <a:t>Образец заголовка</a:t>
            </a:r>
            <a:endParaRPr lang="en-US" dirty="0"/>
          </a:p>
        </p:txBody>
      </p:sp>
      <p:sp>
        <p:nvSpPr>
          <p:cNvPr id="3" name="Text Placeholder 2"/>
          <p:cNvSpPr>
            <a:spLocks noGrp="1"/>
          </p:cNvSpPr>
          <p:nvPr>
            <p:ph type="body" idx="1"/>
          </p:nvPr>
        </p:nvSpPr>
        <p:spPr>
          <a:xfrm>
            <a:off x="467916" y="8159048"/>
            <a:ext cx="5915025" cy="2666999"/>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8065C318-6661-4DCE-BA6D-E49430F451FB}" type="datetimeFigureOut">
              <a:rPr lang="ru-RU" smtClean="0"/>
              <a:t>20.02.2018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DC642B2E-6129-46C9-AB96-2CDBAE64834E}" type="slidenum">
              <a:rPr lang="ru-RU" smtClean="0"/>
              <a:t>‹#›</a:t>
            </a:fld>
            <a:endParaRPr lang="ru-RU"/>
          </a:p>
        </p:txBody>
      </p:sp>
    </p:spTree>
    <p:extLst>
      <p:ext uri="{BB962C8B-B14F-4D97-AF65-F5344CB8AC3E}">
        <p14:creationId xmlns:p14="http://schemas.microsoft.com/office/powerpoint/2010/main" val="33339466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471488" y="3245556"/>
            <a:ext cx="2914650" cy="773571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3471863" y="3245556"/>
            <a:ext cx="2914650" cy="773571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8065C318-6661-4DCE-BA6D-E49430F451FB}" type="datetimeFigureOut">
              <a:rPr lang="ru-RU" smtClean="0"/>
              <a:t>20.02.2018</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DC642B2E-6129-46C9-AB96-2CDBAE64834E}" type="slidenum">
              <a:rPr lang="ru-RU" smtClean="0"/>
              <a:t>‹#›</a:t>
            </a:fld>
            <a:endParaRPr lang="ru-RU"/>
          </a:p>
        </p:txBody>
      </p:sp>
    </p:spTree>
    <p:extLst>
      <p:ext uri="{BB962C8B-B14F-4D97-AF65-F5344CB8AC3E}">
        <p14:creationId xmlns:p14="http://schemas.microsoft.com/office/powerpoint/2010/main" val="42560879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472381" y="649114"/>
            <a:ext cx="5915025" cy="2356556"/>
          </a:xfrm>
        </p:spPr>
        <p:txBody>
          <a:bodyPr/>
          <a:lstStyle/>
          <a:p>
            <a:r>
              <a:rPr lang="ru-RU" smtClean="0"/>
              <a:t>Образец заголовка</a:t>
            </a:r>
            <a:endParaRPr lang="en-US" dirty="0"/>
          </a:p>
        </p:txBody>
      </p:sp>
      <p:sp>
        <p:nvSpPr>
          <p:cNvPr id="3" name="Text Placeholder 2"/>
          <p:cNvSpPr>
            <a:spLocks noGrp="1"/>
          </p:cNvSpPr>
          <p:nvPr>
            <p:ph type="body" idx="1"/>
          </p:nvPr>
        </p:nvSpPr>
        <p:spPr>
          <a:xfrm>
            <a:off x="472381" y="2988734"/>
            <a:ext cx="2901255" cy="146473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ru-RU" smtClean="0"/>
              <a:t>Образец текста</a:t>
            </a:r>
          </a:p>
        </p:txBody>
      </p:sp>
      <p:sp>
        <p:nvSpPr>
          <p:cNvPr id="4" name="Content Placeholder 3"/>
          <p:cNvSpPr>
            <a:spLocks noGrp="1"/>
          </p:cNvSpPr>
          <p:nvPr>
            <p:ph sz="half" idx="2"/>
          </p:nvPr>
        </p:nvSpPr>
        <p:spPr>
          <a:xfrm>
            <a:off x="472381" y="4453467"/>
            <a:ext cx="2901255" cy="6550379"/>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3471863" y="2988734"/>
            <a:ext cx="2915543" cy="146473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ru-RU" smtClean="0"/>
              <a:t>Образец текста</a:t>
            </a:r>
          </a:p>
        </p:txBody>
      </p:sp>
      <p:sp>
        <p:nvSpPr>
          <p:cNvPr id="6" name="Content Placeholder 5"/>
          <p:cNvSpPr>
            <a:spLocks noGrp="1"/>
          </p:cNvSpPr>
          <p:nvPr>
            <p:ph sz="quarter" idx="4"/>
          </p:nvPr>
        </p:nvSpPr>
        <p:spPr>
          <a:xfrm>
            <a:off x="3471863" y="4453467"/>
            <a:ext cx="2915543" cy="6550379"/>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8065C318-6661-4DCE-BA6D-E49430F451FB}" type="datetimeFigureOut">
              <a:rPr lang="ru-RU" smtClean="0"/>
              <a:t>20.02.2018</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DC642B2E-6129-46C9-AB96-2CDBAE64834E}" type="slidenum">
              <a:rPr lang="ru-RU" smtClean="0"/>
              <a:t>‹#›</a:t>
            </a:fld>
            <a:endParaRPr lang="ru-RU"/>
          </a:p>
        </p:txBody>
      </p:sp>
    </p:spTree>
    <p:extLst>
      <p:ext uri="{BB962C8B-B14F-4D97-AF65-F5344CB8AC3E}">
        <p14:creationId xmlns:p14="http://schemas.microsoft.com/office/powerpoint/2010/main" val="26525351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8065C318-6661-4DCE-BA6D-E49430F451FB}" type="datetimeFigureOut">
              <a:rPr lang="ru-RU" smtClean="0"/>
              <a:t>20.02.2018</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DC642B2E-6129-46C9-AB96-2CDBAE64834E}" type="slidenum">
              <a:rPr lang="ru-RU" smtClean="0"/>
              <a:t>‹#›</a:t>
            </a:fld>
            <a:endParaRPr lang="ru-RU"/>
          </a:p>
        </p:txBody>
      </p:sp>
    </p:spTree>
    <p:extLst>
      <p:ext uri="{BB962C8B-B14F-4D97-AF65-F5344CB8AC3E}">
        <p14:creationId xmlns:p14="http://schemas.microsoft.com/office/powerpoint/2010/main" val="16585666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065C318-6661-4DCE-BA6D-E49430F451FB}" type="datetimeFigureOut">
              <a:rPr lang="ru-RU" smtClean="0"/>
              <a:t>20.02.2018</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DC642B2E-6129-46C9-AB96-2CDBAE64834E}" type="slidenum">
              <a:rPr lang="ru-RU" smtClean="0"/>
              <a:t>‹#›</a:t>
            </a:fld>
            <a:endParaRPr lang="ru-RU"/>
          </a:p>
        </p:txBody>
      </p:sp>
    </p:spTree>
    <p:extLst>
      <p:ext uri="{BB962C8B-B14F-4D97-AF65-F5344CB8AC3E}">
        <p14:creationId xmlns:p14="http://schemas.microsoft.com/office/powerpoint/2010/main" val="26124109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472381" y="812800"/>
            <a:ext cx="2211884" cy="2844800"/>
          </a:xfrm>
        </p:spPr>
        <p:txBody>
          <a:bodyPr anchor="b"/>
          <a:lstStyle>
            <a:lvl1pPr>
              <a:defRPr sz="2400"/>
            </a:lvl1pPr>
          </a:lstStyle>
          <a:p>
            <a:r>
              <a:rPr lang="ru-RU" smtClean="0"/>
              <a:t>Образец заголовка</a:t>
            </a:r>
            <a:endParaRPr lang="en-US" dirty="0"/>
          </a:p>
        </p:txBody>
      </p:sp>
      <p:sp>
        <p:nvSpPr>
          <p:cNvPr id="3" name="Content Placeholder 2"/>
          <p:cNvSpPr>
            <a:spLocks noGrp="1"/>
          </p:cNvSpPr>
          <p:nvPr>
            <p:ph idx="1"/>
          </p:nvPr>
        </p:nvSpPr>
        <p:spPr>
          <a:xfrm>
            <a:off x="2915543" y="1755425"/>
            <a:ext cx="3471863" cy="8664222"/>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472381" y="3657600"/>
            <a:ext cx="2211884" cy="6776156"/>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ru-RU" smtClean="0"/>
              <a:t>Образец текста</a:t>
            </a:r>
          </a:p>
        </p:txBody>
      </p:sp>
      <p:sp>
        <p:nvSpPr>
          <p:cNvPr id="5" name="Date Placeholder 4"/>
          <p:cNvSpPr>
            <a:spLocks noGrp="1"/>
          </p:cNvSpPr>
          <p:nvPr>
            <p:ph type="dt" sz="half" idx="10"/>
          </p:nvPr>
        </p:nvSpPr>
        <p:spPr/>
        <p:txBody>
          <a:bodyPr/>
          <a:lstStyle/>
          <a:p>
            <a:fld id="{8065C318-6661-4DCE-BA6D-E49430F451FB}" type="datetimeFigureOut">
              <a:rPr lang="ru-RU" smtClean="0"/>
              <a:t>20.02.2018</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DC642B2E-6129-46C9-AB96-2CDBAE64834E}" type="slidenum">
              <a:rPr lang="ru-RU" smtClean="0"/>
              <a:t>‹#›</a:t>
            </a:fld>
            <a:endParaRPr lang="ru-RU"/>
          </a:p>
        </p:txBody>
      </p:sp>
    </p:spTree>
    <p:extLst>
      <p:ext uri="{BB962C8B-B14F-4D97-AF65-F5344CB8AC3E}">
        <p14:creationId xmlns:p14="http://schemas.microsoft.com/office/powerpoint/2010/main" val="41317052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472381" y="812800"/>
            <a:ext cx="2211884" cy="2844800"/>
          </a:xfrm>
        </p:spPr>
        <p:txBody>
          <a:bodyPr anchor="b"/>
          <a:lstStyle>
            <a:lvl1pPr>
              <a:defRPr sz="240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2915543" y="1755425"/>
            <a:ext cx="3471863" cy="8664222"/>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ru-RU" smtClean="0"/>
              <a:t>Вставка рисунка</a:t>
            </a:r>
            <a:endParaRPr lang="en-US" dirty="0"/>
          </a:p>
        </p:txBody>
      </p:sp>
      <p:sp>
        <p:nvSpPr>
          <p:cNvPr id="4" name="Text Placeholder 3"/>
          <p:cNvSpPr>
            <a:spLocks noGrp="1"/>
          </p:cNvSpPr>
          <p:nvPr>
            <p:ph type="body" sz="half" idx="2"/>
          </p:nvPr>
        </p:nvSpPr>
        <p:spPr>
          <a:xfrm>
            <a:off x="472381" y="3657600"/>
            <a:ext cx="2211884" cy="6776156"/>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ru-RU" smtClean="0"/>
              <a:t>Образец текста</a:t>
            </a:r>
          </a:p>
        </p:txBody>
      </p:sp>
      <p:sp>
        <p:nvSpPr>
          <p:cNvPr id="5" name="Date Placeholder 4"/>
          <p:cNvSpPr>
            <a:spLocks noGrp="1"/>
          </p:cNvSpPr>
          <p:nvPr>
            <p:ph type="dt" sz="half" idx="10"/>
          </p:nvPr>
        </p:nvSpPr>
        <p:spPr/>
        <p:txBody>
          <a:bodyPr/>
          <a:lstStyle/>
          <a:p>
            <a:fld id="{8065C318-6661-4DCE-BA6D-E49430F451FB}" type="datetimeFigureOut">
              <a:rPr lang="ru-RU" smtClean="0"/>
              <a:t>20.02.2018</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DC642B2E-6129-46C9-AB96-2CDBAE64834E}" type="slidenum">
              <a:rPr lang="ru-RU" smtClean="0"/>
              <a:t>‹#›</a:t>
            </a:fld>
            <a:endParaRPr lang="ru-RU"/>
          </a:p>
        </p:txBody>
      </p:sp>
    </p:spTree>
    <p:extLst>
      <p:ext uri="{BB962C8B-B14F-4D97-AF65-F5344CB8AC3E}">
        <p14:creationId xmlns:p14="http://schemas.microsoft.com/office/powerpoint/2010/main" val="18795663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649114"/>
            <a:ext cx="5915025" cy="2356556"/>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471488" y="3245556"/>
            <a:ext cx="5915025" cy="7735712"/>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471488" y="11300181"/>
            <a:ext cx="1543050" cy="649111"/>
          </a:xfrm>
          <a:prstGeom prst="rect">
            <a:avLst/>
          </a:prstGeom>
        </p:spPr>
        <p:txBody>
          <a:bodyPr vert="horz" lIns="91440" tIns="45720" rIns="91440" bIns="45720" rtlCol="0" anchor="ctr"/>
          <a:lstStyle>
            <a:lvl1pPr algn="l">
              <a:defRPr sz="900">
                <a:solidFill>
                  <a:schemeClr val="tx1">
                    <a:tint val="75000"/>
                  </a:schemeClr>
                </a:solidFill>
              </a:defRPr>
            </a:lvl1pPr>
          </a:lstStyle>
          <a:p>
            <a:fld id="{8065C318-6661-4DCE-BA6D-E49430F451FB}" type="datetimeFigureOut">
              <a:rPr lang="ru-RU" smtClean="0"/>
              <a:t>20.02.2018</a:t>
            </a:fld>
            <a:endParaRPr lang="ru-RU"/>
          </a:p>
        </p:txBody>
      </p:sp>
      <p:sp>
        <p:nvSpPr>
          <p:cNvPr id="5" name="Footer Placeholder 4"/>
          <p:cNvSpPr>
            <a:spLocks noGrp="1"/>
          </p:cNvSpPr>
          <p:nvPr>
            <p:ph type="ftr" sz="quarter" idx="3"/>
          </p:nvPr>
        </p:nvSpPr>
        <p:spPr>
          <a:xfrm>
            <a:off x="2271713" y="11300181"/>
            <a:ext cx="2314575" cy="649111"/>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ru-RU"/>
          </a:p>
        </p:txBody>
      </p:sp>
      <p:sp>
        <p:nvSpPr>
          <p:cNvPr id="6" name="Slide Number Placeholder 5"/>
          <p:cNvSpPr>
            <a:spLocks noGrp="1"/>
          </p:cNvSpPr>
          <p:nvPr>
            <p:ph type="sldNum" sz="quarter" idx="4"/>
          </p:nvPr>
        </p:nvSpPr>
        <p:spPr>
          <a:xfrm>
            <a:off x="4843463" y="11300181"/>
            <a:ext cx="1543050" cy="649111"/>
          </a:xfrm>
          <a:prstGeom prst="rect">
            <a:avLst/>
          </a:prstGeom>
        </p:spPr>
        <p:txBody>
          <a:bodyPr vert="horz" lIns="91440" tIns="45720" rIns="91440" bIns="45720" rtlCol="0" anchor="ctr"/>
          <a:lstStyle>
            <a:lvl1pPr algn="r">
              <a:defRPr sz="900">
                <a:solidFill>
                  <a:schemeClr val="tx1">
                    <a:tint val="75000"/>
                  </a:schemeClr>
                </a:solidFill>
              </a:defRPr>
            </a:lvl1pPr>
          </a:lstStyle>
          <a:p>
            <a:fld id="{DC642B2E-6129-46C9-AB96-2CDBAE64834E}" type="slidenum">
              <a:rPr lang="ru-RU" smtClean="0"/>
              <a:t>‹#›</a:t>
            </a:fld>
            <a:endParaRPr lang="ru-RU"/>
          </a:p>
        </p:txBody>
      </p:sp>
    </p:spTree>
    <p:extLst>
      <p:ext uri="{BB962C8B-B14F-4D97-AF65-F5344CB8AC3E}">
        <p14:creationId xmlns:p14="http://schemas.microsoft.com/office/powerpoint/2010/main" val="166597531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3" Type="http://schemas.microsoft.com/office/2007/relationships/media" Target="../media/media2.m4a"/><Relationship Id="rId7" Type="http://schemas.openxmlformats.org/officeDocument/2006/relationships/image" Target="../media/image2.jpg"/><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1.png"/><Relationship Id="rId5" Type="http://schemas.openxmlformats.org/officeDocument/2006/relationships/slideLayout" Target="../slideLayouts/slideLayout1.xml"/><Relationship Id="rId4" Type="http://schemas.openxmlformats.org/officeDocument/2006/relationships/audio" Target="../media/media2.m4a"/></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4a"/><Relationship Id="rId1" Type="http://schemas.microsoft.com/office/2007/relationships/media" Target="../media/media3.m4a"/><Relationship Id="rId6" Type="http://schemas.openxmlformats.org/officeDocument/2006/relationships/image" Target="../media/image3.png"/><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901" y="0"/>
            <a:ext cx="6908901" cy="1219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ctrTitle"/>
          </p:nvPr>
        </p:nvSpPr>
        <p:spPr>
          <a:xfrm>
            <a:off x="539800" y="3392469"/>
            <a:ext cx="5829300" cy="2124867"/>
          </a:xfrm>
        </p:spPr>
        <p:txBody>
          <a:bodyPr>
            <a:normAutofit/>
          </a:bodyPr>
          <a:lstStyle/>
          <a:p>
            <a:r>
              <a:rPr lang="ru-RU" sz="3600" i="1" dirty="0" smtClean="0">
                <a:latin typeface="Times New Roman" panose="02020603050405020304" pitchFamily="18" charset="0"/>
                <a:cs typeface="Times New Roman" panose="02020603050405020304" pitchFamily="18" charset="0"/>
              </a:rPr>
              <a:t/>
            </a:r>
            <a:br>
              <a:rPr lang="ru-RU" sz="3600" i="1" dirty="0" smtClean="0">
                <a:latin typeface="Times New Roman" panose="02020603050405020304" pitchFamily="18" charset="0"/>
                <a:cs typeface="Times New Roman" panose="02020603050405020304" pitchFamily="18" charset="0"/>
              </a:rPr>
            </a:br>
            <a:r>
              <a:rPr lang="ru-RU" sz="4000" i="1" dirty="0" smtClean="0">
                <a:latin typeface="Times New Roman" panose="02020603050405020304" pitchFamily="18" charset="0"/>
                <a:cs typeface="Times New Roman" panose="02020603050405020304" pitchFamily="18" charset="0"/>
              </a:rPr>
              <a:t>Мини-музей </a:t>
            </a:r>
            <a:r>
              <a:rPr lang="ru-RU" sz="3600" i="1" dirty="0">
                <a:latin typeface="Times New Roman" panose="02020603050405020304" pitchFamily="18" charset="0"/>
                <a:cs typeface="Times New Roman" panose="02020603050405020304" pitchFamily="18" charset="0"/>
              </a:rPr>
              <a:t> </a:t>
            </a:r>
            <a:r>
              <a:rPr lang="ru-RU" sz="3600" i="1" dirty="0" smtClean="0">
                <a:latin typeface="Times New Roman" panose="02020603050405020304" pitchFamily="18" charset="0"/>
                <a:cs typeface="Times New Roman" panose="02020603050405020304" pitchFamily="18" charset="0"/>
              </a:rPr>
              <a:t>                  «</a:t>
            </a:r>
            <a:r>
              <a:rPr lang="ru-RU" sz="3600" i="1" dirty="0">
                <a:latin typeface="Times New Roman" panose="02020603050405020304" pitchFamily="18" charset="0"/>
                <a:cs typeface="Times New Roman" panose="02020603050405020304" pitchFamily="18" charset="0"/>
              </a:rPr>
              <a:t>Возвращение к истокам. Куклы – обереги»</a:t>
            </a:r>
          </a:p>
        </p:txBody>
      </p:sp>
      <p:sp>
        <p:nvSpPr>
          <p:cNvPr id="3" name="Подзаголовок 2"/>
          <p:cNvSpPr>
            <a:spLocks noGrp="1"/>
          </p:cNvSpPr>
          <p:nvPr>
            <p:ph type="subTitle" idx="1"/>
          </p:nvPr>
        </p:nvSpPr>
        <p:spPr>
          <a:xfrm>
            <a:off x="1063547" y="4591425"/>
            <a:ext cx="5143500" cy="6927925"/>
          </a:xfrm>
        </p:spPr>
        <p:txBody>
          <a:bodyPr>
            <a:normAutofit/>
          </a:bodyPr>
          <a:lstStyle/>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r>
              <a:rPr lang="ru-RU" sz="2400" dirty="0" smtClean="0">
                <a:latin typeface="Times New Roman" panose="02020603050405020304" pitchFamily="18" charset="0"/>
                <a:cs typeface="Times New Roman" panose="02020603050405020304" pitchFamily="18" charset="0"/>
              </a:rPr>
              <a:t>Воспитатели: Купцова Е.А.</a:t>
            </a:r>
          </a:p>
          <a:p>
            <a:r>
              <a:rPr lang="ru-RU" sz="2400" dirty="0" smtClean="0">
                <a:latin typeface="Times New Roman" panose="02020603050405020304" pitchFamily="18" charset="0"/>
                <a:cs typeface="Times New Roman" panose="02020603050405020304" pitchFamily="18" charset="0"/>
              </a:rPr>
              <a:t>                           Варламова О.Г.</a:t>
            </a:r>
            <a:endParaRPr lang="ru-RU" sz="2400" dirty="0">
              <a:latin typeface="Times New Roman" panose="02020603050405020304" pitchFamily="18" charset="0"/>
              <a:cs typeface="Times New Roman" panose="02020603050405020304" pitchFamily="18" charset="0"/>
            </a:endParaRPr>
          </a:p>
        </p:txBody>
      </p:sp>
      <p:pic>
        <p:nvPicPr>
          <p:cNvPr id="7" name="Рисунок 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63547" y="5928101"/>
            <a:ext cx="4781805" cy="364729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5" name="Прямоугольник 4"/>
          <p:cNvSpPr/>
          <p:nvPr/>
        </p:nvSpPr>
        <p:spPr>
          <a:xfrm>
            <a:off x="1063547" y="1501339"/>
            <a:ext cx="4781805" cy="1754326"/>
          </a:xfrm>
          <a:prstGeom prst="rect">
            <a:avLst/>
          </a:prstGeom>
        </p:spPr>
        <p:txBody>
          <a:bodyPr wrap="square">
            <a:spAutoFit/>
          </a:bodyPr>
          <a:lstStyle/>
          <a:p>
            <a:pPr algn="ctr"/>
            <a:r>
              <a:rPr lang="ru-RU" dirty="0" smtClean="0">
                <a:latin typeface="Times New Roman" pitchFamily="18" charset="0"/>
                <a:cs typeface="Times New Roman" pitchFamily="18" charset="0"/>
              </a:rPr>
              <a:t>Муниципальное  автономное дошкольное  образовательное учреждение</a:t>
            </a:r>
            <a:endParaRPr lang="ru-RU" dirty="0">
              <a:latin typeface="Times New Roman" pitchFamily="18" charset="0"/>
              <a:cs typeface="Times New Roman" pitchFamily="18" charset="0"/>
            </a:endParaRPr>
          </a:p>
          <a:p>
            <a:pPr algn="ctr"/>
            <a:r>
              <a:rPr lang="ru-RU" dirty="0">
                <a:latin typeface="Times New Roman" pitchFamily="18" charset="0"/>
                <a:cs typeface="Times New Roman" pitchFamily="18" charset="0"/>
              </a:rPr>
              <a:t>«Детский  сад общеразвивающего вида №20» «Мозаика»</a:t>
            </a:r>
          </a:p>
          <a:p>
            <a:pPr algn="ctr"/>
            <a:r>
              <a:rPr lang="ru-RU" dirty="0" err="1">
                <a:latin typeface="Times New Roman" pitchFamily="18" charset="0"/>
                <a:cs typeface="Times New Roman" pitchFamily="18" charset="0"/>
              </a:rPr>
              <a:t>Чистопольского</a:t>
            </a:r>
            <a:r>
              <a:rPr lang="ru-RU" dirty="0">
                <a:latin typeface="Times New Roman" pitchFamily="18" charset="0"/>
                <a:cs typeface="Times New Roman" pitchFamily="18" charset="0"/>
              </a:rPr>
              <a:t> </a:t>
            </a:r>
            <a:r>
              <a:rPr lang="ru-RU" dirty="0" smtClean="0">
                <a:latin typeface="Times New Roman" pitchFamily="18" charset="0"/>
                <a:cs typeface="Times New Roman" pitchFamily="18" charset="0"/>
              </a:rPr>
              <a:t>муниципального </a:t>
            </a:r>
            <a:r>
              <a:rPr lang="ru-RU" dirty="0">
                <a:latin typeface="Times New Roman" pitchFamily="18" charset="0"/>
                <a:cs typeface="Times New Roman" pitchFamily="18" charset="0"/>
              </a:rPr>
              <a:t>района </a:t>
            </a:r>
          </a:p>
          <a:p>
            <a:pPr algn="ctr"/>
            <a:r>
              <a:rPr lang="ru-RU" dirty="0">
                <a:latin typeface="Times New Roman" pitchFamily="18" charset="0"/>
                <a:cs typeface="Times New Roman" pitchFamily="18" charset="0"/>
              </a:rPr>
              <a:t>Республики Татарстан</a:t>
            </a:r>
          </a:p>
        </p:txBody>
      </p:sp>
      <p:pic>
        <p:nvPicPr>
          <p:cNvPr id="6" name="Звук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6032500" y="11366500"/>
            <a:ext cx="609600" cy="609600"/>
          </a:xfrm>
          <a:prstGeom prst="rect">
            <a:avLst/>
          </a:prstGeom>
        </p:spPr>
      </p:pic>
      <p:pic>
        <p:nvPicPr>
          <p:cNvPr id="8" name="Запись">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3169104" y="3361630"/>
            <a:ext cx="609600" cy="609600"/>
          </a:xfrm>
          <a:prstGeom prst="rect">
            <a:avLst/>
          </a:prstGeom>
        </p:spPr>
      </p:pic>
    </p:spTree>
    <p:extLst>
      <p:ext uri="{BB962C8B-B14F-4D97-AF65-F5344CB8AC3E}">
        <p14:creationId xmlns:p14="http://schemas.microsoft.com/office/powerpoint/2010/main" val="1844070309"/>
      </p:ext>
    </p:extLst>
  </p:cSld>
  <p:clrMapOvr>
    <a:masterClrMapping/>
  </p:clrMapOvr>
  <mc:AlternateContent xmlns:mc="http://schemas.openxmlformats.org/markup-compatibility/2006">
    <mc:Choice xmlns:p14="http://schemas.microsoft.com/office/powerpoint/2010/main" Requires="p14">
      <p:transition spd="slow" p14:dur="2000" advTm="2057"/>
    </mc:Choice>
    <mc:Fallback>
      <p:transition spd="slow" advTm="205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par>
                          <p:cTn id="7" fill="hold">
                            <p:stCondLst>
                              <p:cond delay="0"/>
                            </p:stCondLst>
                            <p:childTnLst>
                              <p:par>
                                <p:cTn id="8" presetID="1" presetClass="mediacall" presetSubtype="0" fill="hold" nodeType="afterEffect">
                                  <p:stCondLst>
                                    <p:cond delay="0"/>
                                  </p:stCondLst>
                                  <p:childTnLst>
                                    <p:cmd type="call" cmd="playFrom(0.0)">
                                      <p:cBhvr>
                                        <p:cTn id="9" dur="51285"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0" fill="hold" display="0">
                  <p:stCondLst>
                    <p:cond delay="indefinite"/>
                  </p:stCondLst>
                  <p:endCondLst>
                    <p:cond evt="onStopAudio" delay="0">
                      <p:tgtEl>
                        <p:sldTgt/>
                      </p:tgtEl>
                    </p:cond>
                  </p:endCondLst>
                </p:cTn>
                <p:tgtEl>
                  <p:spTgt spid="6"/>
                </p:tgtEl>
              </p:cMediaNode>
            </p:audio>
            <p:audio>
              <p:cMediaNode vol="80000" showWhenStopped="0">
                <p:cTn id="11" fill="hold" display="0">
                  <p:stCondLst>
                    <p:cond delay="indefinite"/>
                  </p:stCondLst>
                  <p:endCondLst>
                    <p:cond evt="onStopAudio" delay="0">
                      <p:tgtEl>
                        <p:sldTgt/>
                      </p:tgtEl>
                    </p:cond>
                  </p:endCondLst>
                </p:cTn>
                <p:tgtEl>
                  <p:spTgt spid="8"/>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Объект 2"/>
          <p:cNvSpPr>
            <a:spLocks noGrp="1"/>
          </p:cNvSpPr>
          <p:nvPr>
            <p:ph idx="1"/>
          </p:nvPr>
        </p:nvSpPr>
        <p:spPr/>
        <p:txBody>
          <a:bodyPr/>
          <a:lstStyle/>
          <a:p>
            <a:endParaRPr lang="ru-RU"/>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000" y="0"/>
            <a:ext cx="6907213" cy="12193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Прямоугольник 6"/>
          <p:cNvSpPr/>
          <p:nvPr/>
        </p:nvSpPr>
        <p:spPr>
          <a:xfrm>
            <a:off x="2506709" y="1377240"/>
            <a:ext cx="2443226" cy="584775"/>
          </a:xfrm>
          <a:prstGeom prst="rect">
            <a:avLst/>
          </a:prstGeom>
        </p:spPr>
        <p:txBody>
          <a:bodyPr wrap="square">
            <a:spAutoFit/>
          </a:bodyPr>
          <a:lstStyle/>
          <a:p>
            <a:pPr algn="ctr"/>
            <a:r>
              <a:rPr lang="ru-RU" sz="3200" i="1" dirty="0" smtClean="0"/>
              <a:t>Благодать</a:t>
            </a:r>
            <a:endParaRPr lang="ru-RU" sz="3200" i="1"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5969" y="1838905"/>
            <a:ext cx="3344706" cy="51474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2055969" y="7500313"/>
            <a:ext cx="3429000" cy="2322174"/>
          </a:xfrm>
          <a:prstGeom prst="rect">
            <a:avLst/>
          </a:prstGeom>
        </p:spPr>
        <p:txBody>
          <a:bodyPr>
            <a:spAutoFit/>
          </a:bodyPr>
          <a:lstStyle/>
          <a:p>
            <a:pPr algn="just">
              <a:lnSpc>
                <a:spcPct val="115000"/>
              </a:lnSpc>
              <a:spcAft>
                <a:spcPts val="0"/>
              </a:spcAft>
            </a:pPr>
            <a:r>
              <a:rPr lang="ru-RU" b="1" dirty="0">
                <a:latin typeface="Times New Roman"/>
                <a:ea typeface="Times New Roman"/>
                <a:cs typeface="Times New Roman"/>
              </a:rPr>
              <a:t>Благодать </a:t>
            </a:r>
            <a:r>
              <a:rPr lang="ru-RU" dirty="0">
                <a:latin typeface="Times New Roman"/>
                <a:ea typeface="Times New Roman"/>
                <a:cs typeface="Times New Roman"/>
              </a:rPr>
              <a:t>- эту куклу делали на святки и дарили со словами: «Не грусти, не унывай, рук не опускай». Кукла от хандры; пожелание достатка, благополучия, сытости и здоровых детей.</a:t>
            </a:r>
            <a:endParaRPr lang="ru-RU" sz="1600" dirty="0">
              <a:ea typeface="Times New Roman"/>
              <a:cs typeface="Times New Roman"/>
            </a:endParaRPr>
          </a:p>
        </p:txBody>
      </p:sp>
    </p:spTree>
    <p:extLst>
      <p:ext uri="{BB962C8B-B14F-4D97-AF65-F5344CB8AC3E}">
        <p14:creationId xmlns:p14="http://schemas.microsoft.com/office/powerpoint/2010/main" val="254763558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Объект 2"/>
          <p:cNvSpPr>
            <a:spLocks noGrp="1"/>
          </p:cNvSpPr>
          <p:nvPr>
            <p:ph idx="1"/>
          </p:nvPr>
        </p:nvSpPr>
        <p:spPr/>
        <p:txBody>
          <a:bodyPr/>
          <a:lstStyle/>
          <a:p>
            <a:endParaRPr lang="ru-RU"/>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000" y="0"/>
            <a:ext cx="6907213" cy="12193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24520" y="1838905"/>
            <a:ext cx="3767137" cy="559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Прямоугольник 6"/>
          <p:cNvSpPr/>
          <p:nvPr/>
        </p:nvSpPr>
        <p:spPr>
          <a:xfrm>
            <a:off x="2255994" y="1377240"/>
            <a:ext cx="2443226" cy="584775"/>
          </a:xfrm>
          <a:prstGeom prst="rect">
            <a:avLst/>
          </a:prstGeom>
        </p:spPr>
        <p:txBody>
          <a:bodyPr wrap="square">
            <a:spAutoFit/>
          </a:bodyPr>
          <a:lstStyle/>
          <a:p>
            <a:pPr algn="ctr"/>
            <a:r>
              <a:rPr lang="ru-RU" sz="3200" i="1" dirty="0" err="1" smtClean="0"/>
              <a:t>Желанница</a:t>
            </a:r>
            <a:endParaRPr lang="ru-RU" sz="3200" i="1" dirty="0"/>
          </a:p>
        </p:txBody>
      </p:sp>
      <p:sp>
        <p:nvSpPr>
          <p:cNvPr id="4" name="Прямоугольник 3"/>
          <p:cNvSpPr/>
          <p:nvPr/>
        </p:nvSpPr>
        <p:spPr>
          <a:xfrm>
            <a:off x="1349857" y="7491086"/>
            <a:ext cx="4775199" cy="3416320"/>
          </a:xfrm>
          <a:prstGeom prst="rect">
            <a:avLst/>
          </a:prstGeom>
        </p:spPr>
        <p:txBody>
          <a:bodyPr wrap="square">
            <a:spAutoFit/>
          </a:bodyPr>
          <a:lstStyle/>
          <a:p>
            <a:r>
              <a:rPr lang="ru-RU" b="1" dirty="0" err="1">
                <a:latin typeface="Times New Roman"/>
                <a:ea typeface="Times New Roman"/>
              </a:rPr>
              <a:t>Желанница</a:t>
            </a:r>
            <a:r>
              <a:rPr lang="ru-RU" dirty="0">
                <a:latin typeface="Times New Roman"/>
                <a:ea typeface="Times New Roman"/>
              </a:rPr>
              <a:t> - куколку хранили в тайном мешочке или сундучке и никому не показывали, чтобы «не сглазили». Для исполнения желания нужно было сделать кукле «подарок» — </a:t>
            </a:r>
            <a:r>
              <a:rPr lang="ru-RU" dirty="0" err="1">
                <a:latin typeface="Times New Roman"/>
                <a:ea typeface="Times New Roman"/>
              </a:rPr>
              <a:t>бусики</a:t>
            </a:r>
            <a:r>
              <a:rPr lang="ru-RU" dirty="0">
                <a:latin typeface="Times New Roman"/>
                <a:ea typeface="Times New Roman"/>
              </a:rPr>
              <a:t>, бантики, вышивку на платьице или просто новую «богатую» одежку. Старое платьице тоже не снималось и не выбрасывалось. Новый наряд просто одевался сверху. При этом следовало очень ярко и точно представить то, о чем просишь у куклы – и, считай, что задуманное уже почти сбылось. </a:t>
            </a:r>
            <a:endParaRPr lang="ru-RU" dirty="0"/>
          </a:p>
        </p:txBody>
      </p:sp>
      <p:pic>
        <p:nvPicPr>
          <p:cNvPr id="5" name="Звук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032500" y="11366500"/>
            <a:ext cx="609600" cy="609600"/>
          </a:xfrm>
          <a:prstGeom prst="rect">
            <a:avLst/>
          </a:prstGeom>
        </p:spPr>
      </p:pic>
    </p:spTree>
    <p:extLst>
      <p:ext uri="{BB962C8B-B14F-4D97-AF65-F5344CB8AC3E}">
        <p14:creationId xmlns:p14="http://schemas.microsoft.com/office/powerpoint/2010/main" val="68681659"/>
      </p:ext>
    </p:extLst>
  </p:cSld>
  <p:clrMapOvr>
    <a:masterClrMapping/>
  </p:clrMapOvr>
  <mc:AlternateContent xmlns:mc="http://schemas.openxmlformats.org/markup-compatibility/2006">
    <mc:Choice xmlns:p14="http://schemas.microsoft.com/office/powerpoint/2010/main" Requires="p14">
      <p:transition spd="slow" p14:dur="2000" advTm="4100"/>
    </mc:Choice>
    <mc:Fallback>
      <p:transition spd="slow" advTm="41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Объект 2"/>
          <p:cNvSpPr>
            <a:spLocks noGrp="1"/>
          </p:cNvSpPr>
          <p:nvPr>
            <p:ph idx="1"/>
          </p:nvPr>
        </p:nvSpPr>
        <p:spPr/>
        <p:txBody>
          <a:bodyPr/>
          <a:lstStyle/>
          <a:p>
            <a:endParaRPr lang="ru-RU"/>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000" y="0"/>
            <a:ext cx="6907213" cy="12193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Прямоугольник 6"/>
          <p:cNvSpPr/>
          <p:nvPr/>
        </p:nvSpPr>
        <p:spPr>
          <a:xfrm>
            <a:off x="2065603" y="1377240"/>
            <a:ext cx="2824006" cy="584775"/>
          </a:xfrm>
          <a:prstGeom prst="rect">
            <a:avLst/>
          </a:prstGeom>
        </p:spPr>
        <p:txBody>
          <a:bodyPr wrap="square">
            <a:spAutoFit/>
          </a:bodyPr>
          <a:lstStyle/>
          <a:p>
            <a:pPr algn="ctr"/>
            <a:r>
              <a:rPr lang="ru-RU" sz="3200" i="1" dirty="0" err="1" smtClean="0"/>
              <a:t>Подорожница</a:t>
            </a:r>
            <a:endParaRPr lang="ru-RU" sz="3200" i="1" dirty="0"/>
          </a:p>
        </p:txBody>
      </p:sp>
      <p:pic>
        <p:nvPicPr>
          <p:cNvPr id="307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7841"/>
          <a:stretch/>
        </p:blipFill>
        <p:spPr bwMode="auto">
          <a:xfrm>
            <a:off x="1471591" y="1997519"/>
            <a:ext cx="4012030" cy="51333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1193800" y="7226299"/>
            <a:ext cx="4927600" cy="3416320"/>
          </a:xfrm>
          <a:prstGeom prst="rect">
            <a:avLst/>
          </a:prstGeom>
        </p:spPr>
        <p:txBody>
          <a:bodyPr wrap="square">
            <a:spAutoFit/>
          </a:bodyPr>
          <a:lstStyle/>
          <a:p>
            <a:r>
              <a:rPr lang="ru-RU" b="1" dirty="0" err="1"/>
              <a:t>Подорожница</a:t>
            </a:r>
            <a:r>
              <a:rPr lang="ru-RU" b="1" dirty="0"/>
              <a:t> </a:t>
            </a:r>
            <a:r>
              <a:rPr lang="ru-RU" dirty="0"/>
              <a:t>- славянская обрядовая кукла, которую давали в дорогу страннику, чтобы тому сопутствовала удача. Обычно ее делала мать сыну или жена мужу, при этом брать ее в руки мог только тот, кто делал куклу и тот, кому она предназначалась. Как и у всех славянских кукол, у </a:t>
            </a:r>
            <a:r>
              <a:rPr lang="ru-RU" dirty="0" err="1"/>
              <a:t>подорожницы</a:t>
            </a:r>
            <a:r>
              <a:rPr lang="ru-RU" dirty="0"/>
              <a:t> нет лица, чтобы в нее не вселились злые духи. В руках у </a:t>
            </a:r>
            <a:r>
              <a:rPr lang="ru-RU" dirty="0" err="1"/>
              <a:t>подорожницы</a:t>
            </a:r>
            <a:r>
              <a:rPr lang="ru-RU" dirty="0"/>
              <a:t> кулек с зерном, чтобы путник всегда мог найти себе еду, или с землей из-под  родного порога, или с золой из очага родного дома, чтобы путник всегда мог найти дорогу домой.</a:t>
            </a:r>
          </a:p>
        </p:txBody>
      </p:sp>
    </p:spTree>
    <p:extLst>
      <p:ext uri="{BB962C8B-B14F-4D97-AF65-F5344CB8AC3E}">
        <p14:creationId xmlns:p14="http://schemas.microsoft.com/office/powerpoint/2010/main" val="15639548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Объект 2"/>
          <p:cNvSpPr>
            <a:spLocks noGrp="1"/>
          </p:cNvSpPr>
          <p:nvPr>
            <p:ph idx="1"/>
          </p:nvPr>
        </p:nvSpPr>
        <p:spPr/>
        <p:txBody>
          <a:bodyPr/>
          <a:lstStyle/>
          <a:p>
            <a:endParaRPr lang="ru-RU"/>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000" y="0"/>
            <a:ext cx="6907213" cy="12193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Прямоугольник 6"/>
          <p:cNvSpPr/>
          <p:nvPr/>
        </p:nvSpPr>
        <p:spPr>
          <a:xfrm>
            <a:off x="2255994" y="1377240"/>
            <a:ext cx="2443226" cy="584775"/>
          </a:xfrm>
          <a:prstGeom prst="rect">
            <a:avLst/>
          </a:prstGeom>
        </p:spPr>
        <p:txBody>
          <a:bodyPr wrap="square">
            <a:spAutoFit/>
          </a:bodyPr>
          <a:lstStyle/>
          <a:p>
            <a:pPr algn="ctr"/>
            <a:r>
              <a:rPr lang="ru-RU" sz="3200" i="1" dirty="0" err="1" smtClean="0"/>
              <a:t>Крупеничка</a:t>
            </a:r>
            <a:endParaRPr lang="ru-RU" sz="3200" i="1" dirty="0"/>
          </a:p>
        </p:txBody>
      </p:sp>
      <p:pic>
        <p:nvPicPr>
          <p:cNvPr id="410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28825" y="1843668"/>
            <a:ext cx="3541713" cy="5389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965200" y="7220679"/>
            <a:ext cx="5079999" cy="4278094"/>
          </a:xfrm>
          <a:prstGeom prst="rect">
            <a:avLst/>
          </a:prstGeom>
        </p:spPr>
        <p:txBody>
          <a:bodyPr wrap="square">
            <a:spAutoFit/>
          </a:bodyPr>
          <a:lstStyle/>
          <a:p>
            <a:r>
              <a:rPr lang="ru-RU" sz="1600" b="1" dirty="0" err="1"/>
              <a:t>Крупеничка</a:t>
            </a:r>
            <a:r>
              <a:rPr lang="ru-RU" sz="1600" dirty="0"/>
              <a:t>» (другие названия «</a:t>
            </a:r>
            <a:r>
              <a:rPr lang="ru-RU" sz="1600" dirty="0" err="1"/>
              <a:t>Зернушка</a:t>
            </a:r>
            <a:r>
              <a:rPr lang="ru-RU" sz="1600" dirty="0"/>
              <a:t>», «Горошинка») – это оберег на сытость и достаток в семье (на хозяйственность). Традиционно эту куклу наполняли гречишным зерном или пшеницей. Это главная кукла в семье. Первые горсти при посеве зерна брали из мешочка, сшитого в образе этой куколки. После уборочной страды куколку вновь наполняли отборным зерном уже нового урожая. Ее наряжали и бережно хранили на видном месте в красном углу. Верили, что только тогда следующий год будет сытым и будет достаток в семье. В голодное время брали крупу из куколки и варили из нее кашу. Считалось, что эта каша передает силы Матери Земли. Входящий в избу гость мог по куколке определить, сытно ли живет семья. Если куколка была худа, значит в семье беда. И сегодня эта куколка поможет Вам иметь достаток в доме.</a:t>
            </a:r>
          </a:p>
        </p:txBody>
      </p:sp>
    </p:spTree>
    <p:extLst>
      <p:ext uri="{BB962C8B-B14F-4D97-AF65-F5344CB8AC3E}">
        <p14:creationId xmlns:p14="http://schemas.microsoft.com/office/powerpoint/2010/main" val="23825540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Объект 2"/>
          <p:cNvSpPr>
            <a:spLocks noGrp="1"/>
          </p:cNvSpPr>
          <p:nvPr>
            <p:ph idx="1"/>
          </p:nvPr>
        </p:nvSpPr>
        <p:spPr/>
        <p:txBody>
          <a:bodyPr/>
          <a:lstStyle/>
          <a:p>
            <a:endParaRPr lang="ru-RU"/>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000" y="0"/>
            <a:ext cx="6907213" cy="12193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Прямоугольник 6"/>
          <p:cNvSpPr/>
          <p:nvPr/>
        </p:nvSpPr>
        <p:spPr>
          <a:xfrm>
            <a:off x="2255994" y="1377240"/>
            <a:ext cx="2443226" cy="584775"/>
          </a:xfrm>
          <a:prstGeom prst="rect">
            <a:avLst/>
          </a:prstGeom>
        </p:spPr>
        <p:txBody>
          <a:bodyPr wrap="square">
            <a:spAutoFit/>
          </a:bodyPr>
          <a:lstStyle/>
          <a:p>
            <a:pPr algn="ctr"/>
            <a:r>
              <a:rPr lang="ru-RU" sz="3200" i="1" dirty="0" smtClean="0"/>
              <a:t>Колокольчик</a:t>
            </a:r>
            <a:endParaRPr lang="ru-RU" sz="3200" i="1" dirty="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47875" y="1838905"/>
            <a:ext cx="3505200" cy="5316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1746044" y="7748504"/>
            <a:ext cx="4108862" cy="1815882"/>
          </a:xfrm>
          <a:prstGeom prst="rect">
            <a:avLst/>
          </a:prstGeom>
        </p:spPr>
        <p:txBody>
          <a:bodyPr wrap="square">
            <a:spAutoFit/>
          </a:bodyPr>
          <a:lstStyle/>
          <a:p>
            <a:r>
              <a:rPr lang="ru-RU" sz="1600" dirty="0"/>
              <a:t>«</a:t>
            </a:r>
            <a:r>
              <a:rPr lang="ru-RU" sz="1600" b="1" dirty="0"/>
              <a:t>Колокольчик</a:t>
            </a:r>
            <a:r>
              <a:rPr lang="ru-RU" sz="1600" dirty="0"/>
              <a:t>» - кукла добрых вестей. Эта куколка - веселая, задорная, приносит в дом радость и веселье. Это оберег хорошего настроения. Даря Колокольчик, человек желает своему другу получать только хорошие известия и поддерживает в нем радостное и веселое настроение.</a:t>
            </a:r>
          </a:p>
        </p:txBody>
      </p:sp>
    </p:spTree>
    <p:extLst>
      <p:ext uri="{BB962C8B-B14F-4D97-AF65-F5344CB8AC3E}">
        <p14:creationId xmlns:p14="http://schemas.microsoft.com/office/powerpoint/2010/main" val="246473671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Объект 2"/>
          <p:cNvSpPr>
            <a:spLocks noGrp="1"/>
          </p:cNvSpPr>
          <p:nvPr>
            <p:ph idx="1"/>
          </p:nvPr>
        </p:nvSpPr>
        <p:spPr/>
        <p:txBody>
          <a:bodyPr/>
          <a:lstStyle/>
          <a:p>
            <a:endParaRPr lang="ru-RU"/>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000" y="0"/>
            <a:ext cx="6907213" cy="12193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Прямоугольник 6"/>
          <p:cNvSpPr/>
          <p:nvPr/>
        </p:nvSpPr>
        <p:spPr>
          <a:xfrm>
            <a:off x="2255994" y="1377240"/>
            <a:ext cx="2443226" cy="584775"/>
          </a:xfrm>
          <a:prstGeom prst="rect">
            <a:avLst/>
          </a:prstGeom>
        </p:spPr>
        <p:txBody>
          <a:bodyPr wrap="square">
            <a:spAutoFit/>
          </a:bodyPr>
          <a:lstStyle/>
          <a:p>
            <a:pPr algn="ctr"/>
            <a:r>
              <a:rPr lang="ru-RU" sz="3200" i="1" dirty="0" smtClean="0"/>
              <a:t>Капустница</a:t>
            </a:r>
            <a:endParaRPr lang="ru-RU" sz="3200" i="1" dirty="0"/>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17713" y="1838905"/>
            <a:ext cx="3451225" cy="5327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1457325" y="7166555"/>
            <a:ext cx="4571999" cy="3693319"/>
          </a:xfrm>
          <a:prstGeom prst="rect">
            <a:avLst/>
          </a:prstGeom>
        </p:spPr>
        <p:txBody>
          <a:bodyPr wrap="square">
            <a:spAutoFit/>
          </a:bodyPr>
          <a:lstStyle/>
          <a:p>
            <a:r>
              <a:rPr lang="ru-RU" b="1" dirty="0"/>
              <a:t>Капустница</a:t>
            </a:r>
            <a:r>
              <a:rPr lang="ru-RU" dirty="0"/>
              <a:t> - все слышали поговорку о том, что «детей находят в капусте». Такую куклу девушка делала тогда, когда приходило ее время выйти замуж, когда она чувствовала силу и желание продолжать род и заводить детей. Куколка ставилась на окно, и женихи знали, что теперь в этот дом можно засылать сватов. Когда жених брал такую куклу в руки разумные девушки наблюдали за тем, на ка какие детали парень обращает внимание, так можно было определить характер будущего супруга и его предпочтения.</a:t>
            </a:r>
          </a:p>
        </p:txBody>
      </p:sp>
    </p:spTree>
    <p:extLst>
      <p:ext uri="{BB962C8B-B14F-4D97-AF65-F5344CB8AC3E}">
        <p14:creationId xmlns:p14="http://schemas.microsoft.com/office/powerpoint/2010/main" val="234278980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Объект 2"/>
          <p:cNvSpPr>
            <a:spLocks noGrp="1"/>
          </p:cNvSpPr>
          <p:nvPr>
            <p:ph idx="1"/>
          </p:nvPr>
        </p:nvSpPr>
        <p:spPr/>
        <p:txBody>
          <a:bodyPr/>
          <a:lstStyle/>
          <a:p>
            <a:endParaRPr lang="ru-RU"/>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000" y="0"/>
            <a:ext cx="6907213" cy="12193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Прямоугольник 6"/>
          <p:cNvSpPr/>
          <p:nvPr/>
        </p:nvSpPr>
        <p:spPr>
          <a:xfrm>
            <a:off x="2255994" y="1377240"/>
            <a:ext cx="2443226" cy="1077218"/>
          </a:xfrm>
          <a:prstGeom prst="rect">
            <a:avLst/>
          </a:prstGeom>
        </p:spPr>
        <p:txBody>
          <a:bodyPr wrap="square">
            <a:spAutoFit/>
          </a:bodyPr>
          <a:lstStyle/>
          <a:p>
            <a:pPr algn="ctr"/>
            <a:r>
              <a:rPr lang="ru-RU" sz="3200" i="1" dirty="0" smtClean="0"/>
              <a:t>Кубышка, Травница</a:t>
            </a:r>
            <a:endParaRPr lang="ru-RU" sz="3200" i="1" dirty="0"/>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71676" y="2454458"/>
            <a:ext cx="3368832" cy="49640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1230392" y="7158088"/>
            <a:ext cx="4851400" cy="4247317"/>
          </a:xfrm>
          <a:prstGeom prst="rect">
            <a:avLst/>
          </a:prstGeom>
        </p:spPr>
        <p:txBody>
          <a:bodyPr wrap="square">
            <a:spAutoFit/>
          </a:bodyPr>
          <a:lstStyle/>
          <a:p>
            <a:r>
              <a:rPr lang="ru-RU" b="1" dirty="0"/>
              <a:t>Кубышка, Травница </a:t>
            </a:r>
            <a:r>
              <a:rPr lang="ru-RU" dirty="0"/>
              <a:t>- кукла-оберег по своему виду похожа на хозяюшку, собирающую и хранящую лекарственные травки. Ранее считалось, что такие изделия способны уберечь хозяев от болезней, поддержать теплую обстановку в доме.</a:t>
            </a:r>
          </a:p>
          <a:p>
            <a:r>
              <a:rPr lang="ru-RU" dirty="0"/>
              <a:t>Если взять куклу в руки и помять в руках ее «юбку», то помещение наполнится приятным ароматом душистых трав.</a:t>
            </a:r>
          </a:p>
          <a:p>
            <a:r>
              <a:rPr lang="ru-RU" dirty="0"/>
              <a:t>Трава со временем теряет свой запах, поэтому периодически раз в год меняйте ее содержимое. Ранее такую куколку размещали у колыбели новорожденного или кровати больного. Сейчас же для спокойного сна ее можно поместить в спальне</a:t>
            </a:r>
          </a:p>
        </p:txBody>
      </p:sp>
    </p:spTree>
    <p:extLst>
      <p:ext uri="{BB962C8B-B14F-4D97-AF65-F5344CB8AC3E}">
        <p14:creationId xmlns:p14="http://schemas.microsoft.com/office/powerpoint/2010/main" val="348334807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Объект 2"/>
          <p:cNvSpPr>
            <a:spLocks noGrp="1"/>
          </p:cNvSpPr>
          <p:nvPr>
            <p:ph idx="1"/>
          </p:nvPr>
        </p:nvSpPr>
        <p:spPr/>
        <p:txBody>
          <a:bodyPr/>
          <a:lstStyle/>
          <a:p>
            <a:endParaRPr lang="ru-RU"/>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000" y="0"/>
            <a:ext cx="6907213" cy="12193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Прямоугольник 6"/>
          <p:cNvSpPr/>
          <p:nvPr/>
        </p:nvSpPr>
        <p:spPr>
          <a:xfrm>
            <a:off x="1951303" y="1377240"/>
            <a:ext cx="3052606" cy="584775"/>
          </a:xfrm>
          <a:prstGeom prst="rect">
            <a:avLst/>
          </a:prstGeom>
        </p:spPr>
        <p:txBody>
          <a:bodyPr wrap="square">
            <a:spAutoFit/>
          </a:bodyPr>
          <a:lstStyle/>
          <a:p>
            <a:pPr algn="ctr"/>
            <a:r>
              <a:rPr lang="ru-RU" sz="3200" i="1" dirty="0" err="1" smtClean="0"/>
              <a:t>Берегиня</a:t>
            </a:r>
            <a:r>
              <a:rPr lang="ru-RU" sz="3200" i="1" dirty="0" smtClean="0"/>
              <a:t> дома</a:t>
            </a:r>
            <a:endParaRPr lang="ru-RU" sz="3200" i="1" dirty="0"/>
          </a:p>
        </p:txBody>
      </p:sp>
      <p:pic>
        <p:nvPicPr>
          <p:cNvPr id="819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00250" y="1962015"/>
            <a:ext cx="3114831" cy="49905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877965" y="6803005"/>
            <a:ext cx="5359399" cy="3596369"/>
          </a:xfrm>
          <a:prstGeom prst="rect">
            <a:avLst/>
          </a:prstGeom>
        </p:spPr>
        <p:txBody>
          <a:bodyPr wrap="square">
            <a:spAutoFit/>
          </a:bodyPr>
          <a:lstStyle/>
          <a:p>
            <a:pPr algn="just">
              <a:lnSpc>
                <a:spcPct val="115000"/>
              </a:lnSpc>
              <a:spcAft>
                <a:spcPts val="0"/>
              </a:spcAft>
            </a:pPr>
            <a:r>
              <a:rPr lang="ru-RU" b="1" dirty="0" err="1">
                <a:latin typeface="Times New Roman"/>
                <a:ea typeface="Times New Roman"/>
                <a:cs typeface="Times New Roman"/>
              </a:rPr>
              <a:t>Берегиня</a:t>
            </a:r>
            <a:r>
              <a:rPr lang="ru-RU" b="1" dirty="0">
                <a:latin typeface="Times New Roman"/>
                <a:ea typeface="Times New Roman"/>
                <a:cs typeface="Times New Roman"/>
              </a:rPr>
              <a:t> дома</a:t>
            </a:r>
            <a:r>
              <a:rPr lang="ru-RU" dirty="0">
                <a:latin typeface="Times New Roman"/>
                <a:ea typeface="Times New Roman"/>
                <a:cs typeface="Times New Roman"/>
              </a:rPr>
              <a:t> — одна из древнейших кукол-оберегов. Считается первой помощницей хозяйки. Хранительница семейного очага, защищает семью от злых людей. Обычно её ставят возле входной двери, чтобы берегла дом. Её внешний вид может варьироваться, но главным отличительным знаком этой куклы является её большая грудь, как символ материнства, плодородия, достатка. Кроме того, её использовали в разных обрядах, например, для гаданий. Раньше её дарили своим близким на новоселье, день рождения и даже свадьбу.</a:t>
            </a:r>
            <a:endParaRPr lang="ru-RU" sz="1600" dirty="0">
              <a:ea typeface="Times New Roman"/>
              <a:cs typeface="Times New Roman"/>
            </a:endParaRPr>
          </a:p>
        </p:txBody>
      </p:sp>
    </p:spTree>
    <p:extLst>
      <p:ext uri="{BB962C8B-B14F-4D97-AF65-F5344CB8AC3E}">
        <p14:creationId xmlns:p14="http://schemas.microsoft.com/office/powerpoint/2010/main" val="215953466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Объект 2"/>
          <p:cNvSpPr>
            <a:spLocks noGrp="1"/>
          </p:cNvSpPr>
          <p:nvPr>
            <p:ph idx="1"/>
          </p:nvPr>
        </p:nvSpPr>
        <p:spPr/>
        <p:txBody>
          <a:bodyPr/>
          <a:lstStyle/>
          <a:p>
            <a:endParaRPr lang="ru-RU"/>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000" y="0"/>
            <a:ext cx="6907213" cy="12193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Прямоугольник 6"/>
          <p:cNvSpPr/>
          <p:nvPr/>
        </p:nvSpPr>
        <p:spPr>
          <a:xfrm>
            <a:off x="2528217" y="1377240"/>
            <a:ext cx="2443226" cy="1077218"/>
          </a:xfrm>
          <a:prstGeom prst="rect">
            <a:avLst/>
          </a:prstGeom>
        </p:spPr>
        <p:txBody>
          <a:bodyPr wrap="square">
            <a:spAutoFit/>
          </a:bodyPr>
          <a:lstStyle/>
          <a:p>
            <a:pPr algn="ctr"/>
            <a:r>
              <a:rPr lang="ru-RU" sz="3200" i="1" dirty="0" smtClean="0"/>
              <a:t>Кукла на счастье</a:t>
            </a:r>
            <a:endParaRPr lang="ru-RU" sz="3200" i="1" dirty="0"/>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55994" y="2356455"/>
            <a:ext cx="2987675" cy="45872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1514631" y="6943725"/>
            <a:ext cx="4470399" cy="3596369"/>
          </a:xfrm>
          <a:prstGeom prst="rect">
            <a:avLst/>
          </a:prstGeom>
        </p:spPr>
        <p:txBody>
          <a:bodyPr wrap="square">
            <a:spAutoFit/>
          </a:bodyPr>
          <a:lstStyle/>
          <a:p>
            <a:pPr algn="just">
              <a:lnSpc>
                <a:spcPct val="115000"/>
              </a:lnSpc>
              <a:spcAft>
                <a:spcPts val="0"/>
              </a:spcAft>
            </a:pPr>
            <a:r>
              <a:rPr lang="ru-RU" b="1" dirty="0">
                <a:latin typeface="Times New Roman"/>
                <a:ea typeface="Times New Roman"/>
                <a:cs typeface="Times New Roman"/>
              </a:rPr>
              <a:t>Куколка на счастье</a:t>
            </a:r>
            <a:r>
              <a:rPr lang="ru-RU" dirty="0">
                <a:latin typeface="Times New Roman"/>
                <a:ea typeface="Times New Roman"/>
                <a:cs typeface="Times New Roman"/>
              </a:rPr>
              <a:t> – это символ женского благополучия, любви и силы. Несмотря на небольшой размер, куколка стоит самостоятельно, опираясь на длинную тугую косу. Раньше народные обереги делали из остатков ткани, пеньки, льна, шерстяных ниток. Иглу не использовали, поэтому куколка и называлась «</a:t>
            </a:r>
            <a:r>
              <a:rPr lang="ru-RU" dirty="0" err="1">
                <a:latin typeface="Times New Roman"/>
                <a:ea typeface="Times New Roman"/>
                <a:cs typeface="Times New Roman"/>
              </a:rPr>
              <a:t>мотанка</a:t>
            </a:r>
            <a:r>
              <a:rPr lang="ru-RU" dirty="0">
                <a:latin typeface="Times New Roman"/>
                <a:ea typeface="Times New Roman"/>
                <a:cs typeface="Times New Roman"/>
              </a:rPr>
              <a:t>», что значит, смотанная из ниток. Нитки завязываются на три узла – это обязательное условие.</a:t>
            </a:r>
            <a:endParaRPr lang="ru-RU" sz="1600" dirty="0">
              <a:ea typeface="Times New Roman"/>
              <a:cs typeface="Times New Roman"/>
            </a:endParaRPr>
          </a:p>
        </p:txBody>
      </p:sp>
    </p:spTree>
    <p:extLst>
      <p:ext uri="{BB962C8B-B14F-4D97-AF65-F5344CB8AC3E}">
        <p14:creationId xmlns:p14="http://schemas.microsoft.com/office/powerpoint/2010/main" val="8772632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Тема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Тема 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Тема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261</TotalTime>
  <Words>728</Words>
  <Application>Microsoft Office PowerPoint</Application>
  <PresentationFormat>Широкоэкранный</PresentationFormat>
  <Paragraphs>44</Paragraphs>
  <Slides>10</Slides>
  <Notes>1</Notes>
  <HiddenSlides>0</HiddenSlides>
  <MMClips>3</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10</vt:i4>
      </vt:variant>
    </vt:vector>
  </HeadingPairs>
  <TitlesOfParts>
    <vt:vector size="15" baseType="lpstr">
      <vt:lpstr>Arial</vt:lpstr>
      <vt:lpstr>Calibri</vt:lpstr>
      <vt:lpstr>Calibri Light</vt:lpstr>
      <vt:lpstr>Times New Roman</vt:lpstr>
      <vt:lpstr>Тема Office</vt:lpstr>
      <vt:lpstr> Мини-музей                    «Возвращение к истокам. Куклы – обереги»</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Наталья Купцова</dc:creator>
  <cp:lastModifiedBy>Данил Купцов</cp:lastModifiedBy>
  <cp:revision>25</cp:revision>
  <dcterms:created xsi:type="dcterms:W3CDTF">2017-10-30T07:24:34Z</dcterms:created>
  <dcterms:modified xsi:type="dcterms:W3CDTF">2018-02-20T18:29:16Z</dcterms:modified>
</cp:coreProperties>
</file>