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57" r:id="rId3"/>
    <p:sldId id="263" r:id="rId4"/>
    <p:sldId id="264" r:id="rId5"/>
    <p:sldId id="270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24105018499193628"/>
          <c:y val="0.12696443754389861"/>
          <c:w val="0.74087747554283023"/>
          <c:h val="0.5357617074181519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d'immigrés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1"/>
          <c:dLbls>
            <c:dLbl>
              <c:idx val="1"/>
              <c:layout>
                <c:manualLayout>
                  <c:x val="7.5757575757575803E-3"/>
                  <c:y val="1.0526315789473701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102-416A-944E-74A8FA09161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Лист1!$B$2:$B$5</c:f>
              <c:numCache>
                <c:formatCode>0%</c:formatCode>
                <c:ptCount val="4"/>
                <c:pt idx="0">
                  <c:v>0.19000000000000003</c:v>
                </c:pt>
                <c:pt idx="1">
                  <c:v>0.55000000000000004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1-C102-416A-944E-74A8FA09161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%de la population</c:v>
                </c:pt>
              </c:strCache>
            </c:strRef>
          </c:tx>
          <c:spPr>
            <a:solidFill>
              <a:srgbClr val="FF0000"/>
            </a:solidFill>
          </c:spPr>
          <c:invertIfNegative val="1"/>
          <c:cat>
            <c:numRef>
              <c:f>Лист1!$A$2:$A$5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Лист1!$C$2:$C$5</c:f>
              <c:numCache>
                <c:formatCode>0%</c:formatCode>
                <c:ptCount val="4"/>
                <c:pt idx="0">
                  <c:v>0.81</c:v>
                </c:pt>
                <c:pt idx="1">
                  <c:v>0.45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2-C102-416A-944E-74A8FA0916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2708736"/>
        <c:axId val="61162240"/>
      </c:barChart>
      <c:catAx>
        <c:axId val="62708736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61162240"/>
        <c:crosses val="autoZero"/>
        <c:auto val="1"/>
        <c:lblAlgn val="ctr"/>
        <c:lblOffset val="100"/>
        <c:noMultiLvlLbl val="1"/>
      </c:catAx>
      <c:valAx>
        <c:axId val="61162240"/>
        <c:scaling>
          <c:orientation val="minMax"/>
        </c:scaling>
        <c:delete val="1"/>
        <c:axPos val="l"/>
        <c:majorGridlines/>
        <c:numFmt formatCode="0%" sourceLinked="1"/>
        <c:majorTickMark val="cross"/>
        <c:minorTickMark val="cross"/>
        <c:tickLblPos val="nextTo"/>
        <c:crossAx val="62708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104955708661418"/>
          <c:y val="5.5976488854386185E-2"/>
          <c:w val="0.33941282907818415"/>
          <c:h val="0.20947562012494914"/>
        </c:manualLayout>
      </c:layout>
      <c:overlay val="1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2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12911870391201097"/>
          <c:y val="3.9595976570001967E-2"/>
          <c:w val="0.46319283618959395"/>
          <c:h val="0.7998069905895919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de sans-logis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1"/>
          <c:cat>
            <c:numRef>
              <c:f>Лист1!$A$2:$A$3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Лист1!$B$2:$B$3</c:f>
              <c:numCache>
                <c:formatCode>0.00%</c:formatCode>
                <c:ptCount val="2"/>
                <c:pt idx="0">
                  <c:v>1.0000000000000002E-2</c:v>
                </c:pt>
                <c:pt idx="1">
                  <c:v>2.0000000000000004E-2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0-5AA7-4010-B236-F9299526493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de la population</c:v>
                </c:pt>
              </c:strCache>
            </c:strRef>
          </c:tx>
          <c:spPr>
            <a:solidFill>
              <a:srgbClr val="FF0000"/>
            </a:solidFill>
          </c:spPr>
          <c:invertIfNegative val="1"/>
          <c:cat>
            <c:numRef>
              <c:f>Лист1!$A$2:$A$3</c:f>
              <c:numCache>
                <c:formatCode>General</c:formatCode>
                <c:ptCount val="2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Лист1!$C$2:$C$3</c:f>
              <c:numCache>
                <c:formatCode>0.00%</c:formatCode>
                <c:ptCount val="2"/>
                <c:pt idx="0">
                  <c:v>0.99</c:v>
                </c:pt>
                <c:pt idx="1">
                  <c:v>0.98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1-5AA7-4010-B236-F929952649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428416"/>
        <c:axId val="74429952"/>
      </c:barChart>
      <c:catAx>
        <c:axId val="74428416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74429952"/>
        <c:crosses val="autoZero"/>
        <c:auto val="1"/>
        <c:lblAlgn val="ctr"/>
        <c:lblOffset val="100"/>
        <c:noMultiLvlLbl val="1"/>
      </c:catAx>
      <c:valAx>
        <c:axId val="74429952"/>
        <c:scaling>
          <c:orientation val="minMax"/>
        </c:scaling>
        <c:delete val="1"/>
        <c:axPos val="l"/>
        <c:majorGridlines/>
        <c:minorGridlines/>
        <c:numFmt formatCode="0.00%" sourceLinked="1"/>
        <c:majorTickMark val="cross"/>
        <c:minorTickMark val="cross"/>
        <c:tickLblPos val="nextTo"/>
        <c:crossAx val="74428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774843529174262"/>
          <c:y val="5.3084287759484629E-2"/>
          <c:w val="0.3550284675953968"/>
          <c:h val="0.6190291914730176"/>
        </c:manualLayout>
      </c:layout>
      <c:overlay val="1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2"/>
  <c:chart>
    <c:title>
      <c:layout/>
      <c:overlay val="1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наркоманов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2010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05-404B-AFF9-C19528310D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15983595800524941"/>
          <c:y val="0.11644407919883801"/>
          <c:w val="0.47190577427821556"/>
          <c:h val="0.494712177968045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de drogués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0.129</c:v>
                </c:pt>
                <c:pt idx="1">
                  <c:v>0.17600000000000005</c:v>
                </c:pt>
                <c:pt idx="2" formatCode="General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0-BF0F-429A-AF30-D905BE18FE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de la population</c:v>
                </c:pt>
              </c:strCache>
            </c:strRef>
          </c:tx>
          <c:spPr>
            <a:solidFill>
              <a:srgbClr val="FF0000"/>
            </a:solidFill>
          </c:spPr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Лист1!$C$2:$C$4</c:f>
              <c:numCache>
                <c:formatCode>0.00%</c:formatCode>
                <c:ptCount val="3"/>
                <c:pt idx="0">
                  <c:v>0.87100000000000022</c:v>
                </c:pt>
                <c:pt idx="1">
                  <c:v>0.82399999999999995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1-BF0F-429A-AF30-D905BE18FE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592896"/>
        <c:axId val="82594432"/>
      </c:barChart>
      <c:catAx>
        <c:axId val="82592896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82594432"/>
        <c:crosses val="autoZero"/>
        <c:auto val="1"/>
        <c:lblAlgn val="ctr"/>
        <c:lblOffset val="100"/>
        <c:noMultiLvlLbl val="1"/>
      </c:catAx>
      <c:valAx>
        <c:axId val="82594432"/>
        <c:scaling>
          <c:orientation val="minMax"/>
        </c:scaling>
        <c:delete val="1"/>
        <c:axPos val="l"/>
        <c:majorGridlines/>
        <c:numFmt formatCode="0.00%" sourceLinked="1"/>
        <c:majorTickMark val="cross"/>
        <c:minorTickMark val="cross"/>
        <c:tickLblPos val="nextTo"/>
        <c:crossAx val="82592896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0607277031547535"/>
          <c:y val="0.10570260448213212"/>
          <c:w val="0.35350753949873914"/>
          <c:h val="0.60910761154855686"/>
        </c:manualLayout>
      </c:layout>
      <c:overlay val="1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1"/>
  <c:style val="19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%de réfugiés</c:v>
                </c:pt>
              </c:strCache>
            </c:strRef>
          </c:tx>
          <c:spPr>
            <a:solidFill>
              <a:srgbClr val="002060"/>
            </a:solidFill>
          </c:spPr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0.13</c:v>
                </c:pt>
                <c:pt idx="1">
                  <c:v>0.15000000000000005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0-325B-488F-AC7F-04242830144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de la population</c:v>
                </c:pt>
              </c:strCache>
            </c:strRef>
          </c:tx>
          <c:spPr>
            <a:solidFill>
              <a:srgbClr val="FF0000"/>
            </a:solidFill>
          </c:spPr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Лист1!$C$2:$C$4</c:f>
              <c:numCache>
                <c:formatCode>0%</c:formatCode>
                <c:ptCount val="3"/>
                <c:pt idx="0">
                  <c:v>0.87000000000000022</c:v>
                </c:pt>
                <c:pt idx="1">
                  <c:v>0.8500000000000002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  <c:ext xmlns:c16="http://schemas.microsoft.com/office/drawing/2014/chart" uri="{C3380CC4-5D6E-409C-BE32-E72D297353CC}">
              <c16:uniqueId val="{00000001-325B-488F-AC7F-042428301442}"/>
            </c:ext>
          </c:extLst>
        </c:ser>
        <c:ser>
          <c:idx val="2"/>
          <c:order val="2"/>
          <c:invertIfNegative val="1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2015</c:v>
                </c:pt>
              </c:numCache>
            </c:numRef>
          </c:cat>
          <c:val>
            <c:numRef>
              <c:f>Лист1!$D$2:$D$4</c:f>
            </c:numRef>
          </c:val>
          <c:extLst>
            <c:ext xmlns:c16="http://schemas.microsoft.com/office/drawing/2014/chart" uri="{C3380CC4-5D6E-409C-BE32-E72D297353CC}">
              <c16:uniqueId val="{00000002-325B-488F-AC7F-0424283014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729600"/>
        <c:axId val="82739584"/>
      </c:barChart>
      <c:catAx>
        <c:axId val="82729600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82739584"/>
        <c:crosses val="autoZero"/>
        <c:auto val="1"/>
        <c:lblAlgn val="ctr"/>
        <c:lblOffset val="100"/>
        <c:noMultiLvlLbl val="1"/>
      </c:catAx>
      <c:valAx>
        <c:axId val="82739584"/>
        <c:scaling>
          <c:orientation val="minMax"/>
        </c:scaling>
        <c:delete val="1"/>
        <c:axPos val="l"/>
        <c:majorGridlines/>
        <c:numFmt formatCode="0%" sourceLinked="1"/>
        <c:majorTickMark val="cross"/>
        <c:minorTickMark val="cross"/>
        <c:tickLblPos val="nextTo"/>
        <c:crossAx val="82729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0900373682103284"/>
          <c:y val="0.2135657758689255"/>
          <c:w val="0.37785066061657552"/>
          <c:h val="0.50542972022114252"/>
        </c:manualLayout>
      </c:layout>
      <c:overlay val="1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  <c:showDLblsOverMax val="1"/>
  </c:chart>
  <c:spPr>
    <a:noFill/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CC702-702C-4F40-976C-877AD64A8A04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53D42-0C52-4A00-974A-70E925D283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553D42-0C52-4A00-974A-70E925D283C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оект\france_2-wallpaper-1920x1080.jpg"/>
          <p:cNvPicPr>
            <a:picLocks noChangeAspect="1" noChangeArrowheads="1"/>
          </p:cNvPicPr>
          <p:nvPr/>
        </p:nvPicPr>
        <p:blipFill>
          <a:blip r:embed="rId2"/>
          <a:srcRect l="13427" r="13333" b="2214"/>
          <a:stretch>
            <a:fillRect/>
          </a:stretch>
        </p:blipFill>
        <p:spPr bwMode="auto">
          <a:xfrm>
            <a:off x="-190500" y="-152400"/>
            <a:ext cx="9334500" cy="7010400"/>
          </a:xfrm>
          <a:prstGeom prst="rect">
            <a:avLst/>
          </a:prstGeom>
          <a:noFill/>
        </p:spPr>
      </p:pic>
      <p:pic>
        <p:nvPicPr>
          <p:cNvPr id="5" name="Picture 3" descr="C:\Users\User\Desktop\проект\Flag_of_France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0"/>
            <a:ext cx="5791200" cy="3860800"/>
          </a:xfrm>
          <a:prstGeom prst="rect">
            <a:avLst/>
          </a:prstGeom>
          <a:noFill/>
        </p:spPr>
      </p:pic>
      <p:pic>
        <p:nvPicPr>
          <p:cNvPr id="6" name="Picture 4" descr="C:\Users\User\Desktop\проект\Gerb_Francii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981200"/>
            <a:ext cx="4114800" cy="456125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-228600" y="0"/>
            <a:ext cx="9372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 France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оект\france_2-wallpaper-1920x1080.jpg"/>
          <p:cNvPicPr>
            <a:picLocks noChangeAspect="1" noChangeArrowheads="1"/>
          </p:cNvPicPr>
          <p:nvPr/>
        </p:nvPicPr>
        <p:blipFill>
          <a:blip r:embed="rId3"/>
          <a:srcRect l="13427" r="13333" b="2214"/>
          <a:stretch>
            <a:fillRect/>
          </a:stretch>
        </p:blipFill>
        <p:spPr bwMode="auto">
          <a:xfrm>
            <a:off x="-190500" y="-152400"/>
            <a:ext cx="9334500" cy="70104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4572000" y="0"/>
          <a:ext cx="60960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04800" y="0"/>
            <a:ext cx="883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228600" y="4267200"/>
            <a:ext cx="9372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La plupart des Français n'aiment pas les émigrés. 66% des Français estiment que le pays est désormais trop d'étrangers. On a peur que, parmi les immigrants sont des terroristes. Il existe des organismes qui prennent en charge les immigrés pour les loger, nourrir et donner du travail.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4" descr="C:\Users\User\Desktop\проект\беженц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4651" y="609600"/>
            <a:ext cx="5255173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33400" y="-381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C:\Users\User\Desktop\проект\france_2-wallpaper-1920x1080.jpg"/>
          <p:cNvPicPr>
            <a:picLocks noChangeAspect="1" noChangeArrowheads="1"/>
          </p:cNvPicPr>
          <p:nvPr/>
        </p:nvPicPr>
        <p:blipFill>
          <a:blip r:embed="rId3"/>
          <a:srcRect l="13427" r="13333" b="2214"/>
          <a:stretch>
            <a:fillRect/>
          </a:stretch>
        </p:blipFill>
        <p:spPr bwMode="auto">
          <a:xfrm>
            <a:off x="0" y="0"/>
            <a:ext cx="9334500" cy="7010400"/>
          </a:xfrm>
          <a:prstGeom prst="rect">
            <a:avLst/>
          </a:prstGeom>
          <a:noFill/>
        </p:spPr>
      </p:pic>
      <p:pic>
        <p:nvPicPr>
          <p:cNvPr id="4099" name="Picture 3" descr="C:\Users\User\Desktop\проект\бездомны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295400"/>
            <a:ext cx="4419600" cy="3314700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4495800" y="228600"/>
          <a:ext cx="4953000" cy="447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4800600"/>
            <a:ext cx="9372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Il y a des projets pour construire des logements bon marché, donner du travail pour reduire le chômage,  durcir la politique d'immigration. 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Les organisations humanitaires « Restro du coeur »  servent aux sans-abri des repas gratuits.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81000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Les sans-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logis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C:\Users\User\Desktop\проект\france_2-wallpaper-1920x1080.jpg"/>
          <p:cNvPicPr>
            <a:picLocks noChangeAspect="1" noChangeArrowheads="1"/>
          </p:cNvPicPr>
          <p:nvPr/>
        </p:nvPicPr>
        <p:blipFill>
          <a:blip r:embed="rId3"/>
          <a:srcRect l="13427" r="13333" b="2214"/>
          <a:stretch>
            <a:fillRect/>
          </a:stretch>
        </p:blipFill>
        <p:spPr bwMode="auto">
          <a:xfrm>
            <a:off x="0" y="-152400"/>
            <a:ext cx="9334500" cy="7010400"/>
          </a:xfrm>
          <a:prstGeom prst="rect">
            <a:avLst/>
          </a:prstGeom>
          <a:noFill/>
        </p:spPr>
      </p:pic>
      <p:pic>
        <p:nvPicPr>
          <p:cNvPr id="5123" name="Picture 3" descr="C:\Users\User\Desktop\проект\на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1295400"/>
            <a:ext cx="5012265" cy="28194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57200"/>
            <a:ext cx="510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toxicomanes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105400" y="-457200"/>
          <a:ext cx="4419600" cy="716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4303455"/>
            <a:ext cx="9372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Dans le pays fonctionne 500 ambulatoires dans les centres de traitement, 41 hôpitals,  16 centres spécialisés dans le système carcéral, 130 centres de réadaptation chargés de support psychologique des toxicomanes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оект\france_2-wallpaper-1920x1080.jpg"/>
          <p:cNvPicPr>
            <a:picLocks noChangeAspect="1" noChangeArrowheads="1"/>
          </p:cNvPicPr>
          <p:nvPr/>
        </p:nvPicPr>
        <p:blipFill>
          <a:blip r:embed="rId2"/>
          <a:srcRect l="13427" r="13333" b="2214"/>
          <a:stretch>
            <a:fillRect/>
          </a:stretch>
        </p:blipFill>
        <p:spPr bwMode="auto">
          <a:xfrm>
            <a:off x="-190500" y="0"/>
            <a:ext cx="9334500" cy="7010400"/>
          </a:xfrm>
          <a:prstGeom prst="rect">
            <a:avLst/>
          </a:prstGeom>
          <a:noFill/>
        </p:spPr>
      </p:pic>
      <p:pic>
        <p:nvPicPr>
          <p:cNvPr id="6146" name="Picture 2" descr="C:\Users\User\Desktop\проект\orig_209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523972"/>
            <a:ext cx="5105400" cy="34029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228600" y="152400"/>
            <a:ext cx="937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réfugiés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-228600" y="381000"/>
          <a:ext cx="44958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-228600" y="5103674"/>
            <a:ext cx="9372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Le nombre des sortis du prison se compose de groupes des criminels, des sans-logis, des drogués. 1/3 des sans-abri est des ex-détenus.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оект\france_2-wallpaper-1920x1080.jpg"/>
          <p:cNvPicPr>
            <a:picLocks noChangeAspect="1" noChangeArrowheads="1"/>
          </p:cNvPicPr>
          <p:nvPr/>
        </p:nvPicPr>
        <p:blipFill>
          <a:blip r:embed="rId2"/>
          <a:srcRect l="13427" r="13333" b="2214"/>
          <a:stretch>
            <a:fillRect/>
          </a:stretch>
        </p:blipFill>
        <p:spPr bwMode="auto">
          <a:xfrm>
            <a:off x="-190500" y="-152400"/>
            <a:ext cx="9334500" cy="701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160</Words>
  <Application>Microsoft Office PowerPoint</Application>
  <PresentationFormat>Экран (4:3)</PresentationFormat>
  <Paragraphs>12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Оксана</cp:lastModifiedBy>
  <cp:revision>90</cp:revision>
  <dcterms:created xsi:type="dcterms:W3CDTF">2016-02-16T13:54:29Z</dcterms:created>
  <dcterms:modified xsi:type="dcterms:W3CDTF">2022-02-17T07:19:05Z</dcterms:modified>
</cp:coreProperties>
</file>