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309" r:id="rId3"/>
    <p:sldId id="293" r:id="rId4"/>
    <p:sldId id="287" r:id="rId5"/>
    <p:sldId id="288" r:id="rId6"/>
    <p:sldId id="289" r:id="rId7"/>
    <p:sldId id="290" r:id="rId8"/>
    <p:sldId id="291" r:id="rId9"/>
    <p:sldId id="292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7" r:id="rId20"/>
    <p:sldId id="308" r:id="rId21"/>
    <p:sldId id="305" r:id="rId22"/>
    <p:sldId id="306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284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811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9976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22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00225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305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72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177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22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887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27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803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61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15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875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14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35290-580E-4C66-9ABC-71938CE1887A}" type="datetimeFigureOut">
              <a:rPr lang="ru-RU" smtClean="0"/>
              <a:t>07.08.2022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74C652-2AB2-42E7-80AA-2E047B9585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92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94%D0%A4%D0%9B" TargetMode="External"/><Relationship Id="rId7" Type="http://schemas.openxmlformats.org/officeDocument/2006/relationships/hyperlink" Target="https://ru.wikipedia.org/wiki/%D0%A4%D0%A1%D0%A1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A4%D0%A0" TargetMode="External"/><Relationship Id="rId5" Type="http://schemas.openxmlformats.org/officeDocument/2006/relationships/hyperlink" Target="https://ru.wikipedia.org/wiki/%D0%A2%D0%A4%D0%9E%D0%9C%D0%A1" TargetMode="External"/><Relationship Id="rId4" Type="http://schemas.openxmlformats.org/officeDocument/2006/relationships/hyperlink" Target="https://ru.wikipedia.org/wiki/%D0%A4%D0%9E%D0%9C%D0%A1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922" y="485078"/>
            <a:ext cx="10701725" cy="2262781"/>
          </a:xfrm>
        </p:spPr>
        <p:txBody>
          <a:bodyPr/>
          <a:lstStyle/>
          <a:p>
            <a:r>
              <a:rPr lang="ru-RU" dirty="0" smtClean="0"/>
              <a:t>Путешествие в </a:t>
            </a:r>
            <a:r>
              <a:rPr lang="ru-RU" dirty="0" err="1" smtClean="0"/>
              <a:t>Налогландию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64098" y="3490526"/>
            <a:ext cx="6727902" cy="2386167"/>
          </a:xfrm>
        </p:spPr>
        <p:txBody>
          <a:bodyPr>
            <a:normAutofit/>
          </a:bodyPr>
          <a:lstStyle/>
          <a:p>
            <a:r>
              <a:rPr lang="ru-RU" b="1" dirty="0" smtClean="0"/>
              <a:t>Финансовая грамотность</a:t>
            </a:r>
          </a:p>
          <a:p>
            <a:r>
              <a:rPr lang="ru-RU" dirty="0" smtClean="0"/>
              <a:t>8 класс</a:t>
            </a:r>
          </a:p>
          <a:p>
            <a:r>
              <a:rPr lang="ru-RU" dirty="0" smtClean="0"/>
              <a:t>Учитель информатики 1 квалификационной категории МКОУ СОШ № 3 г. Заволжска Ивановской области</a:t>
            </a:r>
          </a:p>
          <a:p>
            <a:endParaRPr lang="ru-RU" dirty="0"/>
          </a:p>
          <a:p>
            <a:r>
              <a:rPr lang="ru-RU" dirty="0" smtClean="0"/>
              <a:t> Белова Лариса Вадимовна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50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AC0C3-3F63-4CBA-A7AF-784C82A12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1388" y="200025"/>
            <a:ext cx="8912225" cy="1281113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cs typeface="Times New Roman" panose="02020603050405020304" pitchFamily="18" charset="0"/>
              </a:rPr>
              <a:t>Налогоплательщики</a:t>
            </a:r>
            <a:br>
              <a:rPr lang="ru-RU" altLang="ru-RU" b="1">
                <a:solidFill>
                  <a:srgbClr val="FF0000"/>
                </a:solidFill>
                <a:cs typeface="Times New Roman" panose="02020603050405020304" pitchFamily="18" charset="0"/>
              </a:rPr>
            </a:br>
            <a:endParaRPr lang="ru-RU" altLang="ru-RU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F2C1359-5273-42F2-B806-E093F5F0BAF2}"/>
              </a:ext>
            </a:extLst>
          </p:cNvPr>
          <p:cNvCxnSpPr/>
          <p:nvPr/>
        </p:nvCxnSpPr>
        <p:spPr>
          <a:xfrm rot="5400000">
            <a:off x="3359150" y="774700"/>
            <a:ext cx="1143000" cy="14287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7BE59824-A488-4BA5-A7FE-23F45CB7918C}"/>
              </a:ext>
            </a:extLst>
          </p:cNvPr>
          <p:cNvCxnSpPr/>
          <p:nvPr/>
        </p:nvCxnSpPr>
        <p:spPr>
          <a:xfrm rot="16200000" flipH="1">
            <a:off x="7667625" y="814388"/>
            <a:ext cx="1143000" cy="13335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нутый угол 19">
            <a:extLst>
              <a:ext uri="{FF2B5EF4-FFF2-40B4-BE49-F238E27FC236}">
                <a16:creationId xmlns:a16="http://schemas.microsoft.com/office/drawing/2014/main" id="{9620CCC5-30D2-4848-B000-1C49C46847FA}"/>
              </a:ext>
            </a:extLst>
          </p:cNvPr>
          <p:cNvSpPr/>
          <p:nvPr/>
        </p:nvSpPr>
        <p:spPr>
          <a:xfrm>
            <a:off x="6477000" y="2143125"/>
            <a:ext cx="5429250" cy="2643188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2" name="Загнутый угол 21">
            <a:extLst>
              <a:ext uri="{FF2B5EF4-FFF2-40B4-BE49-F238E27FC236}">
                <a16:creationId xmlns:a16="http://schemas.microsoft.com/office/drawing/2014/main" id="{B16A1CBA-A781-4A53-8670-49CFDD6A7C6E}"/>
              </a:ext>
            </a:extLst>
          </p:cNvPr>
          <p:cNvSpPr/>
          <p:nvPr/>
        </p:nvSpPr>
        <p:spPr>
          <a:xfrm>
            <a:off x="285750" y="2143125"/>
            <a:ext cx="5810250" cy="2714625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7409" name="Rectangle 1">
            <a:extLst>
              <a:ext uri="{FF2B5EF4-FFF2-40B4-BE49-F238E27FC236}">
                <a16:creationId xmlns:a16="http://schemas.microsoft.com/office/drawing/2014/main" id="{553B28CC-E22C-471E-A7E1-39396CF37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2357438"/>
            <a:ext cx="4294188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Физические лица </a:t>
            </a:r>
            <a:r>
              <a:rPr lang="ru-RU" altLang="ru-RU" sz="24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работники,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непосредственно своим трудом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создающие материальные и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нематериальные блага и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получающие определенный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 b="1">
                <a:solidFill>
                  <a:srgbClr val="3462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доход.</a:t>
            </a:r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D54CD66D-3EF1-4824-BCE9-539D8713D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2428875"/>
            <a:ext cx="48577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Юридические лица </a:t>
            </a:r>
            <a:r>
              <a:rPr lang="ru-RU" altLang="ru-RU" sz="2000" b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altLang="ru-RU" sz="2200" b="1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хозяйствующие субъекты.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2" grpId="0" animBg="1"/>
      <p:bldP spid="17409" grpId="0"/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>
            <a:extLst>
              <a:ext uri="{FF2B5EF4-FFF2-40B4-BE49-F238E27FC236}">
                <a16:creationId xmlns:a16="http://schemas.microsoft.com/office/drawing/2014/main" id="{9AB24B93-F88E-44E4-917F-2B8E5F382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станция «ЛИТЕРАТУРНАЯ»</a:t>
            </a:r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43011" name="Содержимое 2">
            <a:extLst>
              <a:ext uri="{FF2B5EF4-FFF2-40B4-BE49-F238E27FC236}">
                <a16:creationId xmlns:a16="http://schemas.microsoft.com/office/drawing/2014/main" id="{59A27816-06EE-4280-A8A9-30BFB1A31F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4175" y="955675"/>
            <a:ext cx="8915400" cy="3778250"/>
          </a:xfrm>
        </p:spPr>
        <p:txBody>
          <a:bodyPr>
            <a:normAutofit fontScale="92500" lnSpcReduction="20000"/>
          </a:bodyPr>
          <a:lstStyle/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70C0"/>
              </a:solidFill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70C0"/>
              </a:solidFill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70C0"/>
              </a:solidFill>
            </a:endParaRP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70C0"/>
                </a:solidFill>
              </a:rPr>
              <a:t>У крота подземный дом,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70C0"/>
                </a:solidFill>
              </a:rPr>
              <a:t>Много помещений в нем,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70C0"/>
                </a:solidFill>
              </a:rPr>
              <a:t>Кладовых одних не счесть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70C0"/>
                </a:solidFill>
              </a:rPr>
              <a:t>Тир с бильярдом даже есть!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b="1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b="1">
                <a:solidFill>
                  <a:srgbClr val="7030A0"/>
                </a:solidFill>
              </a:rPr>
              <a:t> (Имущественный налог)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/>
          </a:p>
        </p:txBody>
      </p:sp>
      <p:pic>
        <p:nvPicPr>
          <p:cNvPr id="43012" name="Рисунок 3" descr="крот.jpg">
            <a:extLst>
              <a:ext uri="{FF2B5EF4-FFF2-40B4-BE49-F238E27FC236}">
                <a16:creationId xmlns:a16="http://schemas.microsoft.com/office/drawing/2014/main" id="{6D96D5CE-3A3C-4EC8-BB3A-7F9F903963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0363"/>
            <a:ext cx="4516438" cy="340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>
            <a:extLst>
              <a:ext uri="{FF2B5EF4-FFF2-40B4-BE49-F238E27FC236}">
                <a16:creationId xmlns:a16="http://schemas.microsoft.com/office/drawing/2014/main" id="{DB8D957B-AC8D-4836-91D3-8B36C799F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станция «ЛИТЕРАТУРНАЯ»</a:t>
            </a:r>
            <a:endParaRPr lang="ru-RU" altLang="ru-RU"/>
          </a:p>
        </p:txBody>
      </p:sp>
      <p:sp>
        <p:nvSpPr>
          <p:cNvPr id="44035" name="Содержимое 2">
            <a:extLst>
              <a:ext uri="{FF2B5EF4-FFF2-40B4-BE49-F238E27FC236}">
                <a16:creationId xmlns:a16="http://schemas.microsoft.com/office/drawing/2014/main" id="{CA576EE3-A907-44DB-BBCC-975B4DE43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4288" y="1447800"/>
            <a:ext cx="6488112" cy="4572000"/>
          </a:xfrm>
        </p:spPr>
        <p:txBody>
          <a:bodyPr/>
          <a:lstStyle/>
          <a:p>
            <a:pPr marL="273050" lvl="1" indent="-273050" eaLnBrk="1" hangingPunct="1"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ru-RU" altLang="ru-RU" sz="26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</a:p>
          <a:p>
            <a:pPr marL="273050" lvl="1" indent="-273050" eaLnBrk="1" hangingPunct="1">
              <a:spcBef>
                <a:spcPts val="575"/>
              </a:spcBef>
              <a:buFont typeface="Wingdings 2" panose="05020102010507070707" pitchFamily="18" charset="2"/>
              <a:buNone/>
            </a:pPr>
            <a:endParaRPr lang="ru-RU" altLang="ru-RU" sz="2600" b="1">
              <a:solidFill>
                <a:srgbClr val="0070C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73050" lvl="1" indent="-273050" eaLnBrk="1" hangingPunct="1"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У моей машины фары —</a:t>
            </a:r>
            <a:b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Как красавицы глаза!</a:t>
            </a:r>
            <a:b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Кузов новый, а не старый</a:t>
            </a:r>
            <a:b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altLang="ru-RU" sz="3200" b="1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в порядке тормоза. </a:t>
            </a:r>
          </a:p>
          <a:p>
            <a:pPr marL="273050" lvl="1" indent="-273050" eaLnBrk="1" hangingPunct="1">
              <a:spcBef>
                <a:spcPts val="575"/>
              </a:spcBef>
            </a:pPr>
            <a:endParaRPr lang="ru-RU" altLang="ru-RU" sz="2600" b="1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73050" lvl="1" indent="-273050" eaLnBrk="1" hangingPunct="1">
              <a:spcBef>
                <a:spcPts val="575"/>
              </a:spcBef>
              <a:buFont typeface="Wingdings 2" panose="05020102010507070707" pitchFamily="18" charset="2"/>
              <a:buNone/>
            </a:pPr>
            <a:endParaRPr lang="ru-RU" altLang="ru-RU" sz="2600" b="1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73050" lvl="1" indent="-273050" eaLnBrk="1" hangingPunct="1"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ru-RU" altLang="ru-RU" sz="2600" b="1">
                <a:solidFill>
                  <a:srgbClr val="7030A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(транспортный налог)</a:t>
            </a:r>
            <a:endParaRPr lang="ru-RU" altLang="ru-RU" sz="2600" b="1">
              <a:solidFill>
                <a:srgbClr val="7030A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/>
            <a:endParaRPr lang="ru-RU" altLang="ru-RU"/>
          </a:p>
        </p:txBody>
      </p:sp>
      <p:pic>
        <p:nvPicPr>
          <p:cNvPr id="44036" name="Рисунок 3" descr="машинка.jpg">
            <a:extLst>
              <a:ext uri="{FF2B5EF4-FFF2-40B4-BE49-F238E27FC236}">
                <a16:creationId xmlns:a16="http://schemas.microsoft.com/office/drawing/2014/main" id="{D08F900E-3425-423A-843B-F2945EED5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2419350"/>
            <a:ext cx="4606925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>
            <a:extLst>
              <a:ext uri="{FF2B5EF4-FFF2-40B4-BE49-F238E27FC236}">
                <a16:creationId xmlns:a16="http://schemas.microsoft.com/office/drawing/2014/main" id="{1ADBB4EC-1DF2-4E37-9C00-754732D33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станция «ЛИТЕРАТУРНАЯ»</a:t>
            </a:r>
            <a:endParaRPr lang="ru-RU" altLang="ru-RU"/>
          </a:p>
        </p:txBody>
      </p:sp>
      <p:sp>
        <p:nvSpPr>
          <p:cNvPr id="45059" name="Содержимое 2">
            <a:extLst>
              <a:ext uri="{FF2B5EF4-FFF2-40B4-BE49-F238E27FC236}">
                <a16:creationId xmlns:a16="http://schemas.microsoft.com/office/drawing/2014/main" id="{EDDCF64F-1172-4D6A-B8DB-40790ED96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0475" y="1403350"/>
            <a:ext cx="5851525" cy="4572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/>
              <a:t>   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70C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b="1">
                <a:solidFill>
                  <a:srgbClr val="0070C0"/>
                </a:solidFill>
              </a:rPr>
              <a:t>    </a:t>
            </a:r>
            <a:r>
              <a:rPr lang="ru-RU" altLang="ru-RU" sz="3200" b="1">
                <a:solidFill>
                  <a:srgbClr val="0070C0"/>
                </a:solidFill>
              </a:rPr>
              <a:t>Покупатель поспеши, </a:t>
            </a:r>
            <a:br>
              <a:rPr lang="ru-RU" altLang="ru-RU" sz="3200" b="1">
                <a:solidFill>
                  <a:srgbClr val="0070C0"/>
                </a:solidFill>
              </a:rPr>
            </a:br>
            <a:r>
              <a:rPr lang="ru-RU" altLang="ru-RU" sz="3200" b="1">
                <a:solidFill>
                  <a:srgbClr val="0070C0"/>
                </a:solidFill>
              </a:rPr>
              <a:t>Мой товар скорей возьми, </a:t>
            </a:r>
            <a:br>
              <a:rPr lang="ru-RU" altLang="ru-RU" sz="3200" b="1">
                <a:solidFill>
                  <a:srgbClr val="0070C0"/>
                </a:solidFill>
              </a:rPr>
            </a:br>
            <a:r>
              <a:rPr lang="ru-RU" altLang="ru-RU" sz="3200" b="1">
                <a:solidFill>
                  <a:srgbClr val="0070C0"/>
                </a:solidFill>
              </a:rPr>
              <a:t>Рассмотри его получше, </a:t>
            </a:r>
            <a:br>
              <a:rPr lang="ru-RU" altLang="ru-RU" sz="3200" b="1">
                <a:solidFill>
                  <a:srgbClr val="0070C0"/>
                </a:solidFill>
              </a:rPr>
            </a:br>
            <a:r>
              <a:rPr lang="ru-RU" altLang="ru-RU" sz="3200" b="1">
                <a:solidFill>
                  <a:srgbClr val="0070C0"/>
                </a:solidFill>
              </a:rPr>
              <a:t>Не найдешь товара круче!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b="1">
                <a:solidFill>
                  <a:srgbClr val="0070C0"/>
                </a:solidFill>
              </a:rPr>
              <a:t>                     </a:t>
            </a:r>
            <a:r>
              <a:rPr lang="ru-RU" altLang="ru-RU" b="1">
                <a:solidFill>
                  <a:srgbClr val="7030A0"/>
                </a:solidFill>
              </a:rPr>
              <a:t>  (Налог с продаж)</a:t>
            </a:r>
          </a:p>
          <a:p>
            <a:pPr eaLnBrk="1" hangingPunct="1"/>
            <a:endParaRPr lang="ru-RU" altLang="ru-RU"/>
          </a:p>
        </p:txBody>
      </p:sp>
      <p:pic>
        <p:nvPicPr>
          <p:cNvPr id="45060" name="Рисунок 3" descr="магазин.jpg">
            <a:extLst>
              <a:ext uri="{FF2B5EF4-FFF2-40B4-BE49-F238E27FC236}">
                <a16:creationId xmlns:a16="http://schemas.microsoft.com/office/drawing/2014/main" id="{00597EDD-3623-464F-90AE-F64C74C2F1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2043113"/>
            <a:ext cx="6454775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>
            <a:extLst>
              <a:ext uri="{FF2B5EF4-FFF2-40B4-BE49-F238E27FC236}">
                <a16:creationId xmlns:a16="http://schemas.microsoft.com/office/drawing/2014/main" id="{9CC1E68D-A19F-4FA6-AB31-87774D9F7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станция «ЛИТЕРАТУРНАЯ»</a:t>
            </a:r>
            <a:endParaRPr lang="ru-RU" altLang="ru-RU"/>
          </a:p>
        </p:txBody>
      </p:sp>
      <p:sp>
        <p:nvSpPr>
          <p:cNvPr id="46083" name="Содержимое 2">
            <a:extLst>
              <a:ext uri="{FF2B5EF4-FFF2-40B4-BE49-F238E27FC236}">
                <a16:creationId xmlns:a16="http://schemas.microsoft.com/office/drawing/2014/main" id="{021C7D98-CDFB-462A-B40A-32A3E17A4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41950" y="1447800"/>
            <a:ext cx="6750050" cy="4572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/>
              <a:t>    </a:t>
            </a:r>
            <a:r>
              <a:rPr lang="ru-RU" altLang="ru-RU" sz="3200" b="1">
                <a:solidFill>
                  <a:srgbClr val="00B0F0"/>
                </a:solidFill>
              </a:rPr>
              <a:t>Жил да был чудак-старик,</a:t>
            </a:r>
            <a:br>
              <a:rPr lang="ru-RU" altLang="ru-RU" sz="3200" b="1">
                <a:solidFill>
                  <a:srgbClr val="00B0F0"/>
                </a:solidFill>
              </a:rPr>
            </a:br>
            <a:r>
              <a:rPr lang="ru-RU" altLang="ru-RU" sz="3200" b="1">
                <a:solidFill>
                  <a:srgbClr val="00B0F0"/>
                </a:solidFill>
              </a:rPr>
              <a:t>Книгочеем слыл он с детства</a:t>
            </a:r>
            <a:br>
              <a:rPr lang="ru-RU" altLang="ru-RU" sz="3200" b="1">
                <a:solidFill>
                  <a:srgbClr val="00B0F0"/>
                </a:solidFill>
              </a:rPr>
            </a:br>
            <a:r>
              <a:rPr lang="ru-RU" altLang="ru-RU" sz="3200" b="1">
                <a:solidFill>
                  <a:srgbClr val="00B0F0"/>
                </a:solidFill>
              </a:rPr>
              <a:t>И скопил десятки книг</a:t>
            </a:r>
            <a:br>
              <a:rPr lang="ru-RU" altLang="ru-RU" sz="3200" b="1">
                <a:solidFill>
                  <a:srgbClr val="00B0F0"/>
                </a:solidFill>
              </a:rPr>
            </a:br>
            <a:r>
              <a:rPr lang="ru-RU" altLang="ru-RU" sz="3200" b="1">
                <a:solidFill>
                  <a:srgbClr val="00B0F0"/>
                </a:solidFill>
              </a:rPr>
              <a:t>Детям, внукам ли в наследство.</a:t>
            </a:r>
            <a:br>
              <a:rPr lang="ru-RU" altLang="ru-RU" sz="3200" b="1">
                <a:solidFill>
                  <a:srgbClr val="00B0F0"/>
                </a:solidFill>
              </a:rPr>
            </a:br>
            <a:r>
              <a:rPr lang="ru-RU" altLang="ru-RU" sz="3200" b="1">
                <a:solidFill>
                  <a:srgbClr val="00B0F0"/>
                </a:solidFill>
              </a:rPr>
              <a:t>Стеллажи под потолок:</a:t>
            </a:r>
            <a:br>
              <a:rPr lang="ru-RU" altLang="ru-RU" sz="3200" b="1">
                <a:solidFill>
                  <a:srgbClr val="00B0F0"/>
                </a:solidFill>
              </a:rPr>
            </a:br>
            <a:r>
              <a:rPr lang="ru-RU" altLang="ru-RU" sz="3200" b="1">
                <a:solidFill>
                  <a:srgbClr val="00B0F0"/>
                </a:solidFill>
              </a:rPr>
              <a:t>Ломоносов, Байрон, Пушкин. </a:t>
            </a:r>
          </a:p>
          <a:p>
            <a:pPr eaLnBrk="1" hangingPunct="1"/>
            <a:endParaRPr lang="ru-RU" altLang="ru-RU" b="1">
              <a:solidFill>
                <a:srgbClr val="7030A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b="1">
                <a:solidFill>
                  <a:srgbClr val="7030A0"/>
                </a:solidFill>
              </a:rPr>
              <a:t>(Налог на наследство)</a:t>
            </a:r>
          </a:p>
          <a:p>
            <a:pPr eaLnBrk="1" hangingPunct="1"/>
            <a:endParaRPr lang="ru-RU" altLang="ru-RU"/>
          </a:p>
        </p:txBody>
      </p:sp>
      <p:pic>
        <p:nvPicPr>
          <p:cNvPr id="46084" name="Рисунок 3" descr="книги.jpg">
            <a:extLst>
              <a:ext uri="{FF2B5EF4-FFF2-40B4-BE49-F238E27FC236}">
                <a16:creationId xmlns:a16="http://schemas.microsoft.com/office/drawing/2014/main" id="{CABDCADC-AAAB-490F-A9FF-BB32C82F2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2027238"/>
            <a:ext cx="4867275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:a16="http://schemas.microsoft.com/office/drawing/2014/main" id="{4150B05E-4739-4BD8-A04A-BCE2D795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станция «ЛИТЕРАТУРНАЯ»</a:t>
            </a:r>
            <a:endParaRPr lang="ru-RU" altLang="ru-RU"/>
          </a:p>
        </p:txBody>
      </p:sp>
      <p:sp>
        <p:nvSpPr>
          <p:cNvPr id="47107" name="Содержимое 2">
            <a:extLst>
              <a:ext uri="{FF2B5EF4-FFF2-40B4-BE49-F238E27FC236}">
                <a16:creationId xmlns:a16="http://schemas.microsoft.com/office/drawing/2014/main" id="{15347887-27E6-4343-BD00-EEA0BDAB0B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8838" y="1447800"/>
            <a:ext cx="5643562" cy="4572000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/>
              <a:t>  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B0F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B0F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3200" b="1">
                <a:solidFill>
                  <a:srgbClr val="00B0F0"/>
                </a:solidFill>
              </a:rPr>
              <a:t>   О каком налоге идет речь: и оставил старик, умирая, сыновьям мельницу, осла и кота?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b="1">
              <a:solidFill>
                <a:srgbClr val="00B0F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b="1">
                <a:solidFill>
                  <a:srgbClr val="7030A0"/>
                </a:solidFill>
              </a:rPr>
              <a:t>                          (на наследство)  </a:t>
            </a:r>
          </a:p>
          <a:p>
            <a:pPr eaLnBrk="1" hangingPunct="1"/>
            <a:endParaRPr lang="ru-RU" altLang="ru-RU"/>
          </a:p>
        </p:txBody>
      </p:sp>
      <p:pic>
        <p:nvPicPr>
          <p:cNvPr id="47108" name="Рисунок 3" descr="мельница.jpg">
            <a:extLst>
              <a:ext uri="{FF2B5EF4-FFF2-40B4-BE49-F238E27FC236}">
                <a16:creationId xmlns:a16="http://schemas.microsoft.com/office/drawing/2014/main" id="{1AD2D51C-246D-4F8A-8937-6A4DDB0BB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63" y="2024063"/>
            <a:ext cx="5016500" cy="360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>
            <a:extLst>
              <a:ext uri="{FF2B5EF4-FFF2-40B4-BE49-F238E27FC236}">
                <a16:creationId xmlns:a16="http://schemas.microsoft.com/office/drawing/2014/main" id="{9B10B23B-912F-4269-89FA-6777A341B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</a:rPr>
              <a:t>4 станция «НАУЧНАЯ»</a:t>
            </a:r>
            <a:endParaRPr lang="ru-RU" altLang="ru-RU">
              <a:solidFill>
                <a:srgbClr val="FF0000"/>
              </a:solidFill>
            </a:endParaRPr>
          </a:p>
        </p:txBody>
      </p:sp>
      <p:pic>
        <p:nvPicPr>
          <p:cNvPr id="48131" name="Содержимое 3" descr="13.jpg">
            <a:extLst>
              <a:ext uri="{FF2B5EF4-FFF2-40B4-BE49-F238E27FC236}">
                <a16:creationId xmlns:a16="http://schemas.microsoft.com/office/drawing/2014/main" id="{D6E57E38-44A7-4BC0-87FD-5171E3BFB2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1470430"/>
            <a:ext cx="6568068" cy="4917669"/>
          </a:xfrm>
        </p:spPr>
      </p:pic>
      <p:sp>
        <p:nvSpPr>
          <p:cNvPr id="48132" name="TextBox 1">
            <a:extLst>
              <a:ext uri="{FF2B5EF4-FFF2-40B4-BE49-F238E27FC236}">
                <a16:creationId xmlns:a16="http://schemas.microsoft.com/office/drawing/2014/main" id="{D0984336-ED83-4B08-A93B-E528A8645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25" y="1416050"/>
            <a:ext cx="5145088" cy="498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/>
              <a:t>В России налог на зарплату представлен налогом на доходы физических лиц (</a:t>
            </a:r>
            <a:r>
              <a:rPr lang="ru-RU" altLang="ru-RU" sz="2000">
                <a:hlinkClick r:id="rId3" tooltip="НДФЛ"/>
              </a:rPr>
              <a:t>НДФЛ</a:t>
            </a:r>
            <a:r>
              <a:rPr lang="ru-RU" altLang="ru-RU" sz="2000"/>
              <a:t>), составляющим 13 %.</a:t>
            </a:r>
          </a:p>
          <a:p>
            <a:r>
              <a:rPr lang="ru-RU" altLang="ru-RU" sz="2000"/>
              <a:t>Кроме непосредственного налога на зарплату, в России существуют обязательные отчисления в фонды, осуществляемые уже за счет работодателя от зарплаты брутто, — в медицинские (</a:t>
            </a:r>
            <a:r>
              <a:rPr lang="ru-RU" altLang="ru-RU" sz="2000">
                <a:hlinkClick r:id="rId4" tooltip="ФОМС"/>
              </a:rPr>
              <a:t>ФОМС</a:t>
            </a:r>
            <a:r>
              <a:rPr lang="ru-RU" altLang="ru-RU" sz="2000"/>
              <a:t> и </a:t>
            </a:r>
            <a:r>
              <a:rPr lang="ru-RU" altLang="ru-RU" sz="2000">
                <a:hlinkClick r:id="rId5" tooltip="ТФОМС"/>
              </a:rPr>
              <a:t>ТФОМС</a:t>
            </a:r>
            <a:r>
              <a:rPr lang="ru-RU" altLang="ru-RU" sz="2000"/>
              <a:t>) и пенсионный (</a:t>
            </a:r>
            <a:r>
              <a:rPr lang="ru-RU" altLang="ru-RU" sz="2000">
                <a:hlinkClick r:id="rId6" tooltip="ПФР"/>
              </a:rPr>
              <a:t>ПФР</a:t>
            </a:r>
            <a:r>
              <a:rPr lang="ru-RU" altLang="ru-RU" sz="2000"/>
              <a:t>) фонды, а также фонд социального страхования (</a:t>
            </a:r>
            <a:r>
              <a:rPr lang="ru-RU" altLang="ru-RU" sz="2000">
                <a:hlinkClick r:id="rId7" tooltip="ФСС"/>
              </a:rPr>
              <a:t>ФСС</a:t>
            </a:r>
            <a:r>
              <a:rPr lang="ru-RU" altLang="ru-RU" sz="2000"/>
              <a:t>), в общей сложности составляющие в большинстве случаев 30,2 %.</a:t>
            </a:r>
            <a:r>
              <a:rPr lang="ru-RU" altLang="ru-RU" sz="2000" baseline="30000"/>
              <a:t> </a:t>
            </a:r>
            <a:r>
              <a:rPr lang="ru-RU" altLang="ru-RU" sz="2000"/>
              <a:t>Формально такие отчисления не являются налогом.</a:t>
            </a:r>
          </a:p>
          <a:p>
            <a:r>
              <a:rPr lang="ru-RU" altLang="ru-RU" sz="2000"/>
              <a:t>На текущий момент (2021 год) НДФЛ составляет от 13 % до 35 % от суммы дохода.</a:t>
            </a:r>
          </a:p>
          <a:p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11EF7-123F-4AF0-805D-3796477D5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406" y="96219"/>
            <a:ext cx="10363200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5 станция «ЗАНИМАТЕЛЬНАЯ»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9155" name="Содержимое 3">
            <a:extLst>
              <a:ext uri="{FF2B5EF4-FFF2-40B4-BE49-F238E27FC236}">
                <a16:creationId xmlns:a16="http://schemas.microsoft.com/office/drawing/2014/main" id="{5D005F3E-DB7C-4EBA-B692-498CC89AAA7B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667719"/>
            <a:ext cx="12091987" cy="6083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>
            <a:extLst>
              <a:ext uri="{FF2B5EF4-FFF2-40B4-BE49-F238E27FC236}">
                <a16:creationId xmlns:a16="http://schemas.microsoft.com/office/drawing/2014/main" id="{12646912-CED1-42BF-9E07-40B984E2265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95513" y="2138363"/>
          <a:ext cx="6480175" cy="147320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239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4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067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НАЛОГИ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10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прямые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косвенные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0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333333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3" marR="68573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0191" name="Rectangle 1">
            <a:extLst>
              <a:ext uri="{FF2B5EF4-FFF2-40B4-BE49-F238E27FC236}">
                <a16:creationId xmlns:a16="http://schemas.microsoft.com/office/drawing/2014/main" id="{6A51E20A-01AE-429B-9F00-F254DFBBE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8" y="985838"/>
            <a:ext cx="11652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539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40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6 станция «ПРАКТИЧЕСКАЯ»</a:t>
            </a:r>
            <a:endParaRPr lang="ru-RU" altLang="ru-RU" sz="4000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ru-RU" altLang="ru-RU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 задание. 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Вам предложены ситуации, необходимо заполнить таблицу «</a:t>
            </a:r>
            <a:r>
              <a:rPr lang="ru-RU" altLang="ru-RU" sz="2000" b="1" dirty="0" err="1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Налогооблажение</a:t>
            </a:r>
            <a:r>
              <a:rPr lang="ru-RU" altLang="ru-RU" sz="20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altLang="ru-RU" sz="20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36880" name="Прямоугольник 6">
            <a:extLst>
              <a:ext uri="{FF2B5EF4-FFF2-40B4-BE49-F238E27FC236}">
                <a16:creationId xmlns:a16="http://schemas.microsoft.com/office/drawing/2014/main" id="{38FB6A74-C88C-4C87-B402-D231946BB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8300" y="3611563"/>
            <a:ext cx="911066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333333"/>
                </a:solidFill>
                <a:cs typeface="Times New Roman" pitchFamily="18" charset="0"/>
              </a:rPr>
              <a:t>Ситуации:</a:t>
            </a:r>
            <a:endParaRPr lang="ru-RU" sz="2000" dirty="0">
              <a:solidFill>
                <a:srgbClr val="000000"/>
              </a:solidFill>
              <a:cs typeface="Times New Roman" pitchFamily="18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У мамы из зарплаты вычли подоходный налог. 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Моя бабушка платила налог, когда продала свой дом в деревне.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Фирма «</a:t>
            </a:r>
            <a:r>
              <a:rPr lang="ru-RU" sz="2000" dirty="0" err="1">
                <a:solidFill>
                  <a:srgbClr val="000000"/>
                </a:solidFill>
                <a:cs typeface="Times New Roman" pitchFamily="18" charset="0"/>
              </a:rPr>
              <a:t>Adidas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» оплатила таможенные сборы при ввозе своих товаров для продажи в РФ.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Папа вчера уплатил налог за транспортное средство.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Мой дядя предприниматель, он платит налоги государству. 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При продаже спиртные напитки облагаются дополнительным налогом.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Мой брат выиграл в лотерею, при получении выигрыша заплатил налог государству. </a:t>
            </a:r>
            <a:endParaRPr lang="ru-RU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>
            <a:extLst>
              <a:ext uri="{FF2B5EF4-FFF2-40B4-BE49-F238E27FC236}">
                <a16:creationId xmlns:a16="http://schemas.microsoft.com/office/drawing/2014/main" id="{D760148E-FF28-4912-A280-FCDA672F9F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2918557"/>
              </p:ext>
            </p:extLst>
          </p:nvPr>
        </p:nvGraphicFramePr>
        <p:xfrm>
          <a:off x="668376" y="1247040"/>
          <a:ext cx="11141075" cy="6018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69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94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0314">
                <a:tc>
                  <a:txBody>
                    <a:bodyPr/>
                    <a:lstStyle/>
                    <a:p>
                      <a:r>
                        <a:rPr lang="ru-RU" sz="1800" dirty="0"/>
                        <a:t>Понятие </a:t>
                      </a:r>
                    </a:p>
                  </a:txBody>
                  <a:tcPr marL="91448" marR="91448" marT="45724" marB="45724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Определение понятия</a:t>
                      </a:r>
                    </a:p>
                  </a:txBody>
                  <a:tcPr marL="91448" marR="91448" marT="45724" marB="4572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637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Налоговая система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А.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Обязательный, индивидуально безвозмездный платёж, взимаемый органами государственной власти различных уровней с организаций и физических лиц в целях финансового обеспечения деятельности государства и (или) муниципальных образований.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49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Налог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Б.</a:t>
                      </a:r>
                      <a:r>
                        <a:rPr lang="ru-RU" sz="1600" dirty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временной срок применительно к отдельным налогам, по окончании которого определяется налоговая база и исчисляется сумма налога, подлежащая уплате.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637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Объекты налогообложения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В.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Совокупность налогов и сборов, установленных государством и взимаемых с целью создания центрального общегосударственного фонда финансовых ресурсов, а также совокупность принципов, способов, форм и методов их взимания.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49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Налоговый период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Г.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физическое лицо или юридическое лицо, на которое законом возложена обязанность уплачивать налоги.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2256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Налогоплательщики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Д.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реализация товаров (работ, услуг), имущество, прибыль, доход, расход или иное обстоятельство, имеющее стоимостную, количественную или физическую характеристику, с наличием которого законодательство о налогах и сборах связывает возникновение у налогоплательщика обязанности по уплате налога.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6" marR="6858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0314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91448" marR="91448" marT="45724" marB="45724"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48" marR="91448" marT="45724" marB="4572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1228" name="Rectangle 1">
            <a:extLst>
              <a:ext uri="{FF2B5EF4-FFF2-40B4-BE49-F238E27FC236}">
                <a16:creationId xmlns:a16="http://schemas.microsoft.com/office/drawing/2014/main" id="{DA8CE720-B0FC-4ADC-828B-2130FC396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5389" y="129710"/>
            <a:ext cx="112220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задание. Даны  з</a:t>
            </a:r>
            <a:r>
              <a:rPr lang="ru-RU" altLang="ru-RU" sz="24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адания-  карточки. Соедините понятие и правильное определение данного понятия.</a:t>
            </a:r>
            <a:endParaRPr lang="ru-RU" altLang="ru-RU" sz="240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>
            <a:extLst>
              <a:ext uri="{FF2B5EF4-FFF2-40B4-BE49-F238E27FC236}">
                <a16:creationId xmlns:a16="http://schemas.microsoft.com/office/drawing/2014/main" id="{3DF4179C-21E5-4E32-A182-DDAD454A91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33795" name="Рисунок 1">
            <a:extLst>
              <a:ext uri="{FF2B5EF4-FFF2-40B4-BE49-F238E27FC236}">
                <a16:creationId xmlns:a16="http://schemas.microsoft.com/office/drawing/2014/main" id="{15D1DE22-90B0-48E7-9BCB-09C4570603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id="{CF324438-5540-4BBF-AB31-9874B96C7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5668962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задание. Доходы семьи в декабре месяце: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зарплата – 52860 руб.,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премия – 25000 руб.,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пенсия – 4620 руб.,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дивиденды – 24700руб.,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выигрыш – 16800 руб.,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стипендия –550 руб.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Рассчитать:  налог на доходы физических лиц</a:t>
            </a:r>
            <a:b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altLang="ru-RU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>
            <a:extLst>
              <a:ext uri="{FF2B5EF4-FFF2-40B4-BE49-F238E27FC236}">
                <a16:creationId xmlns:a16="http://schemas.microsoft.com/office/drawing/2014/main" id="{B972294F-6315-4DA7-8E69-60607F12C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</a:rPr>
              <a:t>7 станция «НАЛОГОВАЯ ИНСПЕКЦИЯ»</a:t>
            </a:r>
            <a:r>
              <a:rPr lang="ru-RU" altLang="ru-RU"/>
              <a:t/>
            </a:r>
            <a:br>
              <a:rPr lang="ru-RU" altLang="ru-RU"/>
            </a:br>
            <a:endParaRPr lang="ru-RU" altLang="ru-RU"/>
          </a:p>
        </p:txBody>
      </p:sp>
      <p:sp>
        <p:nvSpPr>
          <p:cNvPr id="53251" name="Содержимое 3">
            <a:extLst>
              <a:ext uri="{FF2B5EF4-FFF2-40B4-BE49-F238E27FC236}">
                <a16:creationId xmlns:a16="http://schemas.microsoft.com/office/drawing/2014/main" id="{24475FF8-84B3-44D7-9AFE-5EB6F6983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588" y="1447800"/>
            <a:ext cx="7237412" cy="4572000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  <a:tabLst>
                <a:tab pos="457200" algn="l"/>
              </a:tabLst>
              <a:defRPr/>
            </a:pP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Понравилась ли вам данная форма проведения занятия?</a:t>
            </a:r>
            <a:endParaRPr lang="ru-RU" altLang="ru-RU" sz="2800" b="1" dirty="0">
              <a:solidFill>
                <a:schemeClr val="accent1">
                  <a:lumMod val="75000"/>
                </a:schemeClr>
              </a:solidFill>
              <a:latin typeface="Arial Unicode MS" pitchFamily="34" charset="-128"/>
            </a:endParaRPr>
          </a:p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  <a:tabLst>
                <a:tab pos="457200" algn="l"/>
              </a:tabLst>
              <a:defRPr/>
            </a:pPr>
            <a:r>
              <a:rPr lang="ru-RU" alt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бы вы изменили в занятии?</a:t>
            </a:r>
            <a:endParaRPr lang="ru-RU" altLang="ru-RU" sz="2800" b="1" dirty="0">
              <a:solidFill>
                <a:srgbClr val="0070C0"/>
              </a:solidFill>
              <a:latin typeface="Arial Unicode MS" pitchFamily="34" charset="-128"/>
            </a:endParaRPr>
          </a:p>
          <a:p>
            <a:pPr algn="just" eaLnBrk="1" hangingPunct="1">
              <a:lnSpc>
                <a:spcPct val="150000"/>
              </a:lnSpc>
              <a:buFont typeface="Wingdings 2" panose="05020102010507070707" pitchFamily="18" charset="2"/>
              <a:buNone/>
              <a:tabLst>
                <a:tab pos="457200" algn="l"/>
              </a:tabLst>
              <a:defRPr/>
            </a:pPr>
            <a:r>
              <a:rPr lang="ru-RU" alt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полученные знания вам могут пригодиться в жизни?</a:t>
            </a:r>
            <a:endParaRPr lang="ru-RU" altLang="ru-RU" sz="2800" b="1" dirty="0">
              <a:solidFill>
                <a:srgbClr val="00B050"/>
              </a:solidFill>
              <a:latin typeface="Arial Unicode MS" pitchFamily="34" charset="-128"/>
            </a:endParaRPr>
          </a:p>
          <a:p>
            <a:pPr eaLnBrk="1" hangingPunct="1">
              <a:tabLst>
                <a:tab pos="457200" algn="l"/>
              </a:tabLst>
              <a:defRPr/>
            </a:pPr>
            <a:endParaRPr lang="ru-RU" altLang="ru-RU" dirty="0"/>
          </a:p>
        </p:txBody>
      </p:sp>
      <p:pic>
        <p:nvPicPr>
          <p:cNvPr id="53252" name="Рисунок 4" descr="фнс.png">
            <a:extLst>
              <a:ext uri="{FF2B5EF4-FFF2-40B4-BE49-F238E27FC236}">
                <a16:creationId xmlns:a16="http://schemas.microsoft.com/office/drawing/2014/main" id="{1EE5853D-BDA4-4527-B8F9-6746E9148E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265238"/>
            <a:ext cx="39370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0" descr="Конкурс детских рисунков в Саках, 23 апреля 2009">
            <a:extLst>
              <a:ext uri="{FF2B5EF4-FFF2-40B4-BE49-F238E27FC236}">
                <a16:creationId xmlns:a16="http://schemas.microsoft.com/office/drawing/2014/main" id="{D5451E5E-2DAE-4572-9CB3-2D4646FB1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2" t="4701" r="6200" b="13617"/>
          <a:stretch>
            <a:fillRect/>
          </a:stretch>
        </p:blipFill>
        <p:spPr bwMode="auto">
          <a:xfrm rot="655080">
            <a:off x="5195888" y="2782888"/>
            <a:ext cx="4725987" cy="366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8" descr="Выставка детских рисунков на тему налогов открылась в сквере имени Кирова |  Новости Иркутска: экономика, спорт, медицина, культура, происшествия">
            <a:extLst>
              <a:ext uri="{FF2B5EF4-FFF2-40B4-BE49-F238E27FC236}">
                <a16:creationId xmlns:a16="http://schemas.microsoft.com/office/drawing/2014/main" id="{3D7CD8A7-954A-4ABB-ABE8-49EC70B85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9716">
            <a:off x="7310438" y="871538"/>
            <a:ext cx="466090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Заголовок 1">
            <a:extLst>
              <a:ext uri="{FF2B5EF4-FFF2-40B4-BE49-F238E27FC236}">
                <a16:creationId xmlns:a16="http://schemas.microsoft.com/office/drawing/2014/main" id="{DADC3FBE-C597-4084-8C7B-C24967264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5" y="122238"/>
            <a:ext cx="8912225" cy="128111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</a:rPr>
              <a:t>8 станция «ТВОРЧЕСКАЯ»</a:t>
            </a:r>
            <a:r>
              <a:rPr lang="ru-RU" altLang="ru-RU"/>
              <a:t/>
            </a:r>
            <a:br>
              <a:rPr lang="ru-RU" altLang="ru-RU"/>
            </a:br>
            <a:r>
              <a:rPr lang="ru-RU" altLang="ru-RU"/>
              <a:t>(рисуем)</a:t>
            </a:r>
          </a:p>
        </p:txBody>
      </p:sp>
      <p:pic>
        <p:nvPicPr>
          <p:cNvPr id="54277" name="Picture 6" descr="Неиссякаемая тема - Налоги глазами детей">
            <a:extLst>
              <a:ext uri="{FF2B5EF4-FFF2-40B4-BE49-F238E27FC236}">
                <a16:creationId xmlns:a16="http://schemas.microsoft.com/office/drawing/2014/main" id="{2A7DE24F-5F38-4E89-9AB6-53FEBF45E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9"/>
          <a:stretch>
            <a:fillRect/>
          </a:stretch>
        </p:blipFill>
        <p:spPr bwMode="auto">
          <a:xfrm rot="-663343">
            <a:off x="301625" y="1819275"/>
            <a:ext cx="5627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:a16="http://schemas.microsoft.com/office/drawing/2014/main" id="{0C53B95C-9B07-46EE-BF3B-2EBAEE97E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0888" y="0"/>
            <a:ext cx="7402512" cy="976313"/>
          </a:xfrm>
        </p:spPr>
        <p:txBody>
          <a:bodyPr/>
          <a:lstStyle/>
          <a:p>
            <a:pPr algn="ctr" eaLnBrk="1" hangingPunct="1"/>
            <a:r>
              <a:rPr lang="ru-RU" altLang="ru-RU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станция «ИСТОРИЧЕСКАЯ»</a:t>
            </a:r>
          </a:p>
        </p:txBody>
      </p:sp>
      <p:pic>
        <p:nvPicPr>
          <p:cNvPr id="34819" name="Содержимое 4">
            <a:extLst>
              <a:ext uri="{FF2B5EF4-FFF2-40B4-BE49-F238E27FC236}">
                <a16:creationId xmlns:a16="http://schemas.microsoft.com/office/drawing/2014/main" id="{6D0D42D5-496C-469B-B29D-F8B0DA42D78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52500" y="976313"/>
            <a:ext cx="10093325" cy="5881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>
            <a:extLst>
              <a:ext uri="{FF2B5EF4-FFF2-40B4-BE49-F238E27FC236}">
                <a16:creationId xmlns:a16="http://schemas.microsoft.com/office/drawing/2014/main" id="{B2DBA030-FEA8-4CF2-BA98-50B024A62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290638"/>
            <a:ext cx="11676062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14300" cmpd="tri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410CA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altLang="ru-RU" sz="2000">
                <a:solidFill>
                  <a:srgbClr val="002060"/>
                </a:solidFill>
                <a:latin typeface="Calibri" panose="020F0502020204030204" pitchFamily="34" charset="0"/>
              </a:rPr>
              <a:t> 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Если вы нарушаете правила, вас штрафуют, если вы соблюдаете правила, вас облагают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 _______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.</a:t>
            </a: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Л. Питер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,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совр.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а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нгл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ийский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писатель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altLang="ru-RU" sz="200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 _______ 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цена, которую мы платим за цивилизованное общество</a:t>
            </a:r>
            <a:r>
              <a:rPr lang="ru-RU" altLang="ru-RU" sz="2000" b="1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О. Холмз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,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американский писатель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(</a:t>
            </a:r>
            <a:r>
              <a:rPr lang="en-US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XIX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век.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i="1">
                <a:solidFill>
                  <a:srgbClr val="002060"/>
                </a:solidFill>
                <a:latin typeface="Georgia" panose="02040502050405020303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 _______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- нервы государства.</a:t>
            </a:r>
            <a:endParaRPr lang="ru-RU" altLang="ru-RU" sz="2000" b="1" i="1">
              <a:solidFill>
                <a:srgbClr val="002060"/>
              </a:solidFill>
              <a:latin typeface="Georgia" panose="02040502050405020303" pitchFamily="18" charset="0"/>
            </a:endParaRP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Цицерон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altLang="ru-RU" sz="200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Смерть и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_______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неизбежны. </a:t>
            </a: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Т. Галибертон, англ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ийский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писатель 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(</a:t>
            </a:r>
            <a:r>
              <a:rPr lang="en-US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XIX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век.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ru-RU" altLang="ru-RU" sz="2000">
              <a:solidFill>
                <a:srgbClr val="00206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000" i="1">
                <a:solidFill>
                  <a:srgbClr val="002060"/>
                </a:solidFill>
                <a:latin typeface="Georgia" panose="02040502050405020303" pitchFamily="18" charset="0"/>
              </a:rPr>
              <a:t> 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Что облагается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 _______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, то убывает.</a:t>
            </a: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Старинная п</a:t>
            </a: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оговорка.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altLang="ru-RU" sz="1200">
                <a:solidFill>
                  <a:srgbClr val="002060"/>
                </a:solidFill>
                <a:latin typeface="Calibri" panose="020F0502020204030204" pitchFamily="34" charset="0"/>
              </a:rPr>
              <a:t>  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200">
                <a:solidFill>
                  <a:srgbClr val="002060"/>
                </a:solidFill>
                <a:latin typeface="Georgia" panose="02040502050405020303" pitchFamily="18" charset="0"/>
              </a:rPr>
              <a:t>  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Хороших  </a:t>
            </a:r>
            <a:r>
              <a:rPr lang="ru-RU" altLang="ru-RU" sz="2000" b="1" i="1">
                <a:solidFill>
                  <a:srgbClr val="002060"/>
                </a:solidFill>
                <a:latin typeface="Calibri" panose="020F0502020204030204" pitchFamily="34" charset="0"/>
              </a:rPr>
              <a:t>__________ </a:t>
            </a:r>
            <a:r>
              <a:rPr lang="ru-RU" altLang="ru-RU" sz="2000" b="1" i="1">
                <a:solidFill>
                  <a:srgbClr val="002060"/>
                </a:solidFill>
                <a:latin typeface="Georgia" panose="02040502050405020303" pitchFamily="18" charset="0"/>
              </a:rPr>
              <a:t>не бывает.</a:t>
            </a:r>
          </a:p>
          <a:p>
            <a:pPr lvl="4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1600">
                <a:solidFill>
                  <a:srgbClr val="002060"/>
                </a:solidFill>
                <a:latin typeface="Calibri" panose="020F0502020204030204" pitchFamily="34" charset="0"/>
              </a:rPr>
              <a:t>У. Черчилль, премьер-министр Великобритании (ХХ век)  </a:t>
            </a:r>
          </a:p>
        </p:txBody>
      </p:sp>
      <p:sp>
        <p:nvSpPr>
          <p:cNvPr id="2064" name="Rectangle 16">
            <a:extLst>
              <a:ext uri="{FF2B5EF4-FFF2-40B4-BE49-F238E27FC236}">
                <a16:creationId xmlns:a16="http://schemas.microsoft.com/office/drawing/2014/main" id="{9F1BD237-0A07-4715-AA00-FC4397F77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638" y="4062413"/>
            <a:ext cx="1930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налоги</a:t>
            </a:r>
          </a:p>
        </p:txBody>
      </p:sp>
      <p:sp>
        <p:nvSpPr>
          <p:cNvPr id="2085" name="Text Box 37">
            <a:extLst>
              <a:ext uri="{FF2B5EF4-FFF2-40B4-BE49-F238E27FC236}">
                <a16:creationId xmlns:a16="http://schemas.microsoft.com/office/drawing/2014/main" id="{19800E20-A1D1-46B9-9AFA-EE2C71FE3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988" y="2360613"/>
            <a:ext cx="171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Налоги</a:t>
            </a:r>
          </a:p>
        </p:txBody>
      </p:sp>
      <p:sp>
        <p:nvSpPr>
          <p:cNvPr id="2086" name="Text Box 38">
            <a:extLst>
              <a:ext uri="{FF2B5EF4-FFF2-40B4-BE49-F238E27FC236}">
                <a16:creationId xmlns:a16="http://schemas.microsoft.com/office/drawing/2014/main" id="{EA97A03D-FF53-45BA-8ED3-3AF54C098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638" y="32258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Налоги</a:t>
            </a:r>
          </a:p>
        </p:txBody>
      </p:sp>
      <p:sp>
        <p:nvSpPr>
          <p:cNvPr id="2087" name="Text Box 39">
            <a:extLst>
              <a:ext uri="{FF2B5EF4-FFF2-40B4-BE49-F238E27FC236}">
                <a16:creationId xmlns:a16="http://schemas.microsoft.com/office/drawing/2014/main" id="{B4AC1194-84EE-4790-8707-6B0260E5C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1838" y="4897438"/>
            <a:ext cx="1749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налогом</a:t>
            </a:r>
          </a:p>
        </p:txBody>
      </p:sp>
      <p:sp>
        <p:nvSpPr>
          <p:cNvPr id="2088" name="Text Box 40">
            <a:extLst>
              <a:ext uri="{FF2B5EF4-FFF2-40B4-BE49-F238E27FC236}">
                <a16:creationId xmlns:a16="http://schemas.microsoft.com/office/drawing/2014/main" id="{C2A98A47-C7F0-4225-B3FD-2B2AEA0A9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1516063"/>
            <a:ext cx="1749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налогом</a:t>
            </a:r>
          </a:p>
        </p:txBody>
      </p:sp>
      <p:sp>
        <p:nvSpPr>
          <p:cNvPr id="2090" name="Text Box 42">
            <a:extLst>
              <a:ext uri="{FF2B5EF4-FFF2-40B4-BE49-F238E27FC236}">
                <a16:creationId xmlns:a16="http://schemas.microsoft.com/office/drawing/2014/main" id="{954FB5CB-B8D3-42EC-9795-784F5C8AF5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3300" y="5691188"/>
            <a:ext cx="1228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dirty="0">
                <a:solidFill>
                  <a:srgbClr val="FF3300"/>
                </a:solidFill>
                <a:latin typeface="Calibri" panose="020F0502020204030204" pitchFamily="34" charset="0"/>
              </a:rPr>
              <a:t>налогов</a:t>
            </a:r>
          </a:p>
        </p:txBody>
      </p:sp>
      <p:sp>
        <p:nvSpPr>
          <p:cNvPr id="35849" name="Прямоугольник 9">
            <a:extLst>
              <a:ext uri="{FF2B5EF4-FFF2-40B4-BE49-F238E27FC236}">
                <a16:creationId xmlns:a16="http://schemas.microsoft.com/office/drawing/2014/main" id="{D82F0BC3-BC2A-478D-BBA2-2068690F2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3" y="284163"/>
            <a:ext cx="9848850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станция «ТЕОРЕТИЧЕСКАЯ»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64" grpId="0"/>
      <p:bldP spid="2085" grpId="0" autoUpdateAnimBg="0"/>
      <p:bldP spid="2086" grpId="0"/>
      <p:bldP spid="2087" grpId="0"/>
      <p:bldP spid="2088" grpId="0"/>
      <p:bldP spid="20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WordArt 5">
            <a:extLst>
              <a:ext uri="{FF2B5EF4-FFF2-40B4-BE49-F238E27FC236}">
                <a16:creationId xmlns:a16="http://schemas.microsoft.com/office/drawing/2014/main" id="{E162A563-719F-4A26-A96D-6EFC68F6843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625600" y="1066800"/>
            <a:ext cx="100584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6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Налоги - принудительные  периодические платежи</a:t>
            </a:r>
          </a:p>
          <a:p>
            <a:r>
              <a:rPr lang="ru-RU" sz="16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из их имуществ и доходов, идущие на </a:t>
            </a:r>
          </a:p>
          <a:p>
            <a:r>
              <a:rPr lang="ru-RU" sz="16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нужды государства и общества и установленные</a:t>
            </a:r>
          </a:p>
          <a:p>
            <a:r>
              <a:rPr lang="ru-RU" sz="16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законодательном порядке.</a:t>
            </a:r>
          </a:p>
        </p:txBody>
      </p:sp>
      <p:sp>
        <p:nvSpPr>
          <p:cNvPr id="3078" name="Text Box 6">
            <a:extLst>
              <a:ext uri="{FF2B5EF4-FFF2-40B4-BE49-F238E27FC236}">
                <a16:creationId xmlns:a16="http://schemas.microsoft.com/office/drawing/2014/main" id="{8FE52C15-CB3A-43B4-8DA9-07D3C8788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2971800"/>
            <a:ext cx="6116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>
                <a:solidFill>
                  <a:srgbClr val="0033CC"/>
                </a:solidFill>
                <a:latin typeface="Calibri" panose="020F0502020204030204" pitchFamily="34" charset="0"/>
              </a:rPr>
              <a:t>Словарь Брокгауза и Эфрона.</a:t>
            </a:r>
          </a:p>
        </p:txBody>
      </p:sp>
      <p:sp>
        <p:nvSpPr>
          <p:cNvPr id="3079" name="Text Box 7">
            <a:extLst>
              <a:ext uri="{FF2B5EF4-FFF2-40B4-BE49-F238E27FC236}">
                <a16:creationId xmlns:a16="http://schemas.microsoft.com/office/drawing/2014/main" id="{7EFFB7C6-C44D-4FA7-8E4B-4C2234F52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313" y="3097213"/>
            <a:ext cx="666750" cy="34163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50000">
                <a:srgbClr val="DED8F6"/>
              </a:gs>
              <a:gs pos="100000">
                <a:schemeClr val="bg1"/>
              </a:gs>
            </a:gsLst>
            <a:lin ang="0" scaled="1"/>
          </a:gradFill>
          <a:ln w="76200" cmpd="tri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endParaRPr lang="ru-RU" sz="3600" b="1" dirty="0">
              <a:solidFill>
                <a:srgbClr val="FF3300"/>
              </a:solidFill>
            </a:endParaRPr>
          </a:p>
          <a:p>
            <a:pPr eaLnBrk="1" hangingPunct="1">
              <a:defRPr/>
            </a:pPr>
            <a:r>
              <a:rPr lang="ru-RU" sz="3600" b="1" dirty="0">
                <a:solidFill>
                  <a:srgbClr val="FF3300"/>
                </a:solidFill>
              </a:rPr>
              <a:t>Н</a:t>
            </a:r>
          </a:p>
          <a:p>
            <a:pPr eaLnBrk="1" hangingPunct="1">
              <a:defRPr/>
            </a:pPr>
            <a:r>
              <a:rPr lang="ru-RU" sz="3600" b="1" dirty="0">
                <a:solidFill>
                  <a:srgbClr val="FF3300"/>
                </a:solidFill>
              </a:rPr>
              <a:t>А</a:t>
            </a:r>
          </a:p>
          <a:p>
            <a:pPr eaLnBrk="1" hangingPunct="1">
              <a:defRPr/>
            </a:pPr>
            <a:r>
              <a:rPr lang="ru-RU" sz="3600" b="1" dirty="0">
                <a:solidFill>
                  <a:srgbClr val="FF3300"/>
                </a:solidFill>
              </a:rPr>
              <a:t>Л</a:t>
            </a:r>
          </a:p>
          <a:p>
            <a:pPr eaLnBrk="1" hangingPunct="1">
              <a:defRPr/>
            </a:pPr>
            <a:r>
              <a:rPr lang="ru-RU" sz="3600" b="1" dirty="0">
                <a:solidFill>
                  <a:srgbClr val="FF3300"/>
                </a:solidFill>
              </a:rPr>
              <a:t>О</a:t>
            </a:r>
          </a:p>
          <a:p>
            <a:pPr eaLnBrk="1" hangingPunct="1">
              <a:defRPr/>
            </a:pPr>
            <a:r>
              <a:rPr lang="ru-RU" sz="3600" b="1" dirty="0">
                <a:solidFill>
                  <a:srgbClr val="FF3300"/>
                </a:solidFill>
              </a:rPr>
              <a:t>Г</a:t>
            </a:r>
          </a:p>
        </p:txBody>
      </p:sp>
      <p:sp>
        <p:nvSpPr>
          <p:cNvPr id="3082" name="Text Box 10">
            <a:extLst>
              <a:ext uri="{FF2B5EF4-FFF2-40B4-BE49-F238E27FC236}">
                <a16:creationId xmlns:a16="http://schemas.microsoft.com/office/drawing/2014/main" id="{AA4D9B5C-2AF1-413D-B402-815DA08CA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2400" y="3962400"/>
            <a:ext cx="10261600" cy="1993900"/>
          </a:xfrm>
          <a:prstGeom prst="rect">
            <a:avLst/>
          </a:prstGeom>
          <a:gradFill rotWithShape="0">
            <a:gsLst>
              <a:gs pos="0">
                <a:srgbClr val="C9BFFD"/>
              </a:gs>
              <a:gs pos="50000">
                <a:srgbClr val="E7DFF7"/>
              </a:gs>
              <a:gs pos="100000">
                <a:srgbClr val="C9BFFD"/>
              </a:gs>
            </a:gsLst>
            <a:lin ang="5400000" scaled="1"/>
          </a:gradFill>
          <a:ln w="76200" cmpd="tri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>
                <a:solidFill>
                  <a:srgbClr val="000099"/>
                </a:solidFill>
                <a:latin typeface="Georgia" panose="02040502050405020303" pitchFamily="18" charset="0"/>
              </a:rPr>
              <a:t>1) Часть доходов граждан и предприятий.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>
                <a:solidFill>
                  <a:srgbClr val="000099"/>
                </a:solidFill>
                <a:latin typeface="Georgia" panose="02040502050405020303" pitchFamily="18" charset="0"/>
              </a:rPr>
              <a:t>2) Носит принудительный характер.	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>
                <a:solidFill>
                  <a:srgbClr val="000099"/>
                </a:solidFill>
                <a:latin typeface="Georgia" panose="02040502050405020303" pitchFamily="18" charset="0"/>
              </a:rPr>
              <a:t>3) Выплата периодическая.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>
                <a:solidFill>
                  <a:srgbClr val="000099"/>
                </a:solidFill>
                <a:latin typeface="Georgia" panose="02040502050405020303" pitchFamily="18" charset="0"/>
              </a:rPr>
              <a:t>4) Выплата в пользу государства.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i="1">
                <a:solidFill>
                  <a:srgbClr val="000099"/>
                </a:solidFill>
                <a:latin typeface="Georgia" panose="02040502050405020303" pitchFamily="18" charset="0"/>
              </a:rPr>
              <a:t>5) Определяется законом.</a:t>
            </a:r>
          </a:p>
        </p:txBody>
      </p:sp>
      <p:sp>
        <p:nvSpPr>
          <p:cNvPr id="3083" name="WordArt 11">
            <a:extLst>
              <a:ext uri="{FF2B5EF4-FFF2-40B4-BE49-F238E27FC236}">
                <a16:creationId xmlns:a16="http://schemas.microsoft.com/office/drawing/2014/main" id="{717E75D1-BF6F-427A-A3D1-67EB9ED2A8A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064000" y="304800"/>
            <a:ext cx="3962400" cy="5715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Налоги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75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 autoUpdateAnimBg="0"/>
      <p:bldP spid="3079" grpId="0" animBg="1" autoUpdateAnimBg="0"/>
      <p:bldP spid="3082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C:\Documents and Settings\User\Desktop\Урок Налоги\Бунт.TIF">
            <a:extLst>
              <a:ext uri="{FF2B5EF4-FFF2-40B4-BE49-F238E27FC236}">
                <a16:creationId xmlns:a16="http://schemas.microsoft.com/office/drawing/2014/main" id="{32D4CED3-67F0-4F68-A839-2F7385C3EB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2" b="5872"/>
          <a:stretch>
            <a:fillRect/>
          </a:stretch>
        </p:blipFill>
        <p:spPr bwMode="auto">
          <a:xfrm>
            <a:off x="355600" y="1524000"/>
            <a:ext cx="114808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>
            <a:extLst>
              <a:ext uri="{FF2B5EF4-FFF2-40B4-BE49-F238E27FC236}">
                <a16:creationId xmlns:a16="http://schemas.microsoft.com/office/drawing/2014/main" id="{E2F1A507-7C27-42A3-8E14-49426F962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147" y="128239"/>
            <a:ext cx="11074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chemeClr val="folHlink"/>
                </a:solidFill>
                <a:latin typeface="Arial" panose="020B0604020202020204" pitchFamily="34" charset="0"/>
              </a:rPr>
              <a:t>1 июня 1648 года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chemeClr val="folHlink"/>
                </a:solidFill>
                <a:latin typeface="Arial" panose="020B0604020202020204" pitchFamily="34" charset="0"/>
              </a:rPr>
              <a:t> в правление Алексея Михайловича Романова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chemeClr val="folHlink"/>
                </a:solidFill>
                <a:latin typeface="Arial" panose="020B0604020202020204" pitchFamily="34" charset="0"/>
              </a:rPr>
              <a:t>в Москве вспыхнул «Соляной бунт».</a:t>
            </a:r>
          </a:p>
        </p:txBody>
      </p:sp>
      <p:sp>
        <p:nvSpPr>
          <p:cNvPr id="11271" name="Text Box 7">
            <a:extLst>
              <a:ext uri="{FF2B5EF4-FFF2-40B4-BE49-F238E27FC236}">
                <a16:creationId xmlns:a16="http://schemas.microsoft.com/office/drawing/2014/main" id="{24FBCB88-ADE7-47DE-BF12-10ECC3BD5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5486400"/>
            <a:ext cx="10668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Разъяренная толпа громила «многие боярские дворы и </a:t>
            </a:r>
            <a:r>
              <a:rPr lang="ru-RU" altLang="ru-RU" sz="2400" b="1" dirty="0" err="1">
                <a:solidFill>
                  <a:schemeClr val="bg1"/>
                </a:solidFill>
                <a:latin typeface="Arial" panose="020B0604020202020204" pitchFamily="34" charset="0"/>
              </a:rPr>
              <a:t>окольничьих</a:t>
            </a:r>
            <a:r>
              <a:rPr lang="ru-RU" altLang="ru-RU" sz="2400" b="1" dirty="0">
                <a:solidFill>
                  <a:schemeClr val="bg1"/>
                </a:solidFill>
                <a:latin typeface="Arial" panose="020B0604020202020204" pitchFamily="34" charset="0"/>
              </a:rPr>
              <a:t>, и дворянские, и гостиные».  Были убиты «многие приказные люди».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1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>
            <a:extLst>
              <a:ext uri="{FF2B5EF4-FFF2-40B4-BE49-F238E27FC236}">
                <a16:creationId xmlns:a16="http://schemas.microsoft.com/office/drawing/2014/main" id="{7F4560B1-4611-411C-9065-80E881000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88" y="223838"/>
            <a:ext cx="8912225" cy="1281112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b="1">
                <a:solidFill>
                  <a:srgbClr val="FFFF00"/>
                </a:solidFill>
                <a:cs typeface="Times New Roman" panose="02020603050405020304" pitchFamily="18" charset="0"/>
              </a:rPr>
              <a:t>                                </a:t>
            </a:r>
            <a:r>
              <a:rPr lang="ru-RU" altLang="ru-RU" b="1">
                <a:solidFill>
                  <a:srgbClr val="FF0000"/>
                </a:solidFill>
                <a:cs typeface="Times New Roman" panose="02020603050405020304" pitchFamily="18" charset="0"/>
              </a:rPr>
              <a:t>Виды налогов.</a:t>
            </a:r>
            <a:br>
              <a:rPr lang="ru-RU" altLang="ru-RU" b="1">
                <a:solidFill>
                  <a:srgbClr val="FF0000"/>
                </a:solidFill>
                <a:cs typeface="Times New Roman" panose="02020603050405020304" pitchFamily="18" charset="0"/>
              </a:rPr>
            </a:br>
            <a:endParaRPr lang="ru-RU" altLang="ru-RU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Загнутый угол 3">
            <a:extLst>
              <a:ext uri="{FF2B5EF4-FFF2-40B4-BE49-F238E27FC236}">
                <a16:creationId xmlns:a16="http://schemas.microsoft.com/office/drawing/2014/main" id="{A186D408-63EE-4C10-BB61-5E260CC6BD3C}"/>
              </a:ext>
            </a:extLst>
          </p:cNvPr>
          <p:cNvSpPr/>
          <p:nvPr/>
        </p:nvSpPr>
        <p:spPr>
          <a:xfrm>
            <a:off x="6381750" y="2143125"/>
            <a:ext cx="5524500" cy="3143250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5" name="Загнутый угол 4">
            <a:extLst>
              <a:ext uri="{FF2B5EF4-FFF2-40B4-BE49-F238E27FC236}">
                <a16:creationId xmlns:a16="http://schemas.microsoft.com/office/drawing/2014/main" id="{088C4782-A4AD-4E49-B55B-02127DFE7312}"/>
              </a:ext>
            </a:extLst>
          </p:cNvPr>
          <p:cNvSpPr/>
          <p:nvPr/>
        </p:nvSpPr>
        <p:spPr>
          <a:xfrm>
            <a:off x="190500" y="2143125"/>
            <a:ext cx="5619750" cy="3143250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ru-RU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811CAA10-D2D1-40B7-A7EF-189E5EF9C358}"/>
              </a:ext>
            </a:extLst>
          </p:cNvPr>
          <p:cNvCxnSpPr/>
          <p:nvPr/>
        </p:nvCxnSpPr>
        <p:spPr>
          <a:xfrm rot="5400000">
            <a:off x="3238500" y="666750"/>
            <a:ext cx="1143000" cy="1524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7CC618A6-1F3E-4539-9270-BE0122DC6664}"/>
              </a:ext>
            </a:extLst>
          </p:cNvPr>
          <p:cNvCxnSpPr/>
          <p:nvPr/>
        </p:nvCxnSpPr>
        <p:spPr>
          <a:xfrm rot="16200000" flipH="1">
            <a:off x="6753225" y="757238"/>
            <a:ext cx="1143000" cy="14287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9" name="Rectangle 2">
            <a:extLst>
              <a:ext uri="{FF2B5EF4-FFF2-40B4-BE49-F238E27FC236}">
                <a16:creationId xmlns:a16="http://schemas.microsoft.com/office/drawing/2014/main" id="{E1ED63BC-DBA8-406D-A4ED-1C2311CFFC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2428875"/>
            <a:ext cx="48577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endParaRPr lang="ru-RU" altLang="ru-RU" sz="2200" b="1">
              <a:solidFill>
                <a:srgbClr val="3C626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920" name="Rectangle 1">
            <a:extLst>
              <a:ext uri="{FF2B5EF4-FFF2-40B4-BE49-F238E27FC236}">
                <a16:creationId xmlns:a16="http://schemas.microsoft.com/office/drawing/2014/main" id="{22ADD1ED-E5EB-4E75-A934-1B9BA7A92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2143125"/>
            <a:ext cx="5810250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4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Косвенные </a:t>
            </a: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устанавливаются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виде надбавок к цене товара и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услуг (акцизы, налог с продаж,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частично налог на добавленную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стоимость, таможенные пошлины,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B6363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 на экспорт).</a:t>
            </a:r>
          </a:p>
        </p:txBody>
      </p:sp>
      <p:sp>
        <p:nvSpPr>
          <p:cNvPr id="38921" name="Rectangle 2">
            <a:extLst>
              <a:ext uri="{FF2B5EF4-FFF2-40B4-BE49-F238E27FC236}">
                <a16:creationId xmlns:a16="http://schemas.microsoft.com/office/drawing/2014/main" id="{5A806D86-7930-4AA6-AF07-319265A21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2071688"/>
            <a:ext cx="6000750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40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Прямые</a:t>
            </a:r>
            <a:r>
              <a:rPr lang="ru-RU" altLang="ru-RU" sz="20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обязательные платежи,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взимаемые государством с доходов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или имущества  юридических и физических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лиц(подоходный налог с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населения и налог на прибыль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 фирм, налог на  имущество,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недвижимость, на дарение,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наследство, </a:t>
            </a:r>
          </a:p>
          <a:p>
            <a:pPr algn="just">
              <a:spcBef>
                <a:spcPct val="0"/>
              </a:spcBef>
              <a:buClrTx/>
              <a:buFontTx/>
              <a:buNone/>
            </a:pPr>
            <a:r>
              <a:rPr lang="ru-RU" altLang="ru-RU" sz="2200">
                <a:solidFill>
                  <a:srgbClr val="3C626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финансовые операции).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D45A29F0-A28C-405E-8225-B06FDCCC1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r>
              <a:rPr lang="ru-RU" altLang="ru-RU" sz="6000"/>
              <a:t>Прямые</a:t>
            </a:r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D37C8D4E-979A-48E3-BCBE-6A4C70A2577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eaLnBrk="1" hangingPunct="1"/>
            <a:r>
              <a:rPr lang="ru-RU" altLang="ru-RU" sz="3200"/>
              <a:t>Подоходный налог</a:t>
            </a:r>
          </a:p>
          <a:p>
            <a:pPr eaLnBrk="1" hangingPunct="1"/>
            <a:r>
              <a:rPr lang="ru-RU" altLang="ru-RU" sz="3200"/>
              <a:t>На прибыль фирм</a:t>
            </a:r>
          </a:p>
          <a:p>
            <a:pPr eaLnBrk="1" hangingPunct="1"/>
            <a:r>
              <a:rPr lang="ru-RU" altLang="ru-RU" sz="3200"/>
              <a:t>На социальное страхование</a:t>
            </a:r>
          </a:p>
          <a:p>
            <a:pPr eaLnBrk="1" hangingPunct="1"/>
            <a:r>
              <a:rPr lang="ru-RU" altLang="ru-RU" sz="3200"/>
              <a:t>На имущество</a:t>
            </a:r>
          </a:p>
          <a:p>
            <a:pPr eaLnBrk="1" hangingPunct="1"/>
            <a:r>
              <a:rPr lang="ru-RU" altLang="ru-RU" sz="3200"/>
              <a:t>На наследство</a:t>
            </a:r>
          </a:p>
          <a:p>
            <a:pPr eaLnBrk="1" hangingPunct="1"/>
            <a:r>
              <a:rPr lang="ru-RU" altLang="ru-RU" sz="3200"/>
              <a:t>Транспортный налог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DC4C5AD2-66CA-4E40-B587-393AAC5FFD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89213" y="174625"/>
            <a:ext cx="10363200" cy="1143000"/>
          </a:xfrm>
        </p:spPr>
        <p:txBody>
          <a:bodyPr/>
          <a:lstStyle/>
          <a:p>
            <a:pPr eaLnBrk="1" hangingPunct="1"/>
            <a:r>
              <a:rPr lang="ru-RU" altLang="ru-RU" sz="6000"/>
              <a:t>Косвенные</a:t>
            </a:r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FF6C0860-17D9-4936-8EEE-297C6655C1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eaLnBrk="1" hangingPunct="1"/>
            <a:r>
              <a:rPr lang="ru-RU" altLang="ru-RU" sz="3200"/>
              <a:t>Налог на добавленную стоимость</a:t>
            </a:r>
          </a:p>
          <a:p>
            <a:pPr eaLnBrk="1" hangingPunct="1"/>
            <a:r>
              <a:rPr lang="ru-RU" altLang="ru-RU" sz="3200"/>
              <a:t>Таможенные пошлины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</TotalTime>
  <Words>630</Words>
  <Application>Microsoft Office PowerPoint</Application>
  <PresentationFormat>Широкоэкранный</PresentationFormat>
  <Paragraphs>156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2" baseType="lpstr">
      <vt:lpstr>Arial</vt:lpstr>
      <vt:lpstr>Arial Unicode MS</vt:lpstr>
      <vt:lpstr>Calibri</vt:lpstr>
      <vt:lpstr>Century Gothic</vt:lpstr>
      <vt:lpstr>Georgia</vt:lpstr>
      <vt:lpstr>Impact</vt:lpstr>
      <vt:lpstr>Times New Roman</vt:lpstr>
      <vt:lpstr>Wingdings 2</vt:lpstr>
      <vt:lpstr>Wingdings 3</vt:lpstr>
      <vt:lpstr>Легкий дым</vt:lpstr>
      <vt:lpstr>Путешествие в Налогландию</vt:lpstr>
      <vt:lpstr>Презентация PowerPoint</vt:lpstr>
      <vt:lpstr>1 станция «ИСТОРИЧЕСКАЯ»</vt:lpstr>
      <vt:lpstr>Презентация PowerPoint</vt:lpstr>
      <vt:lpstr>Презентация PowerPoint</vt:lpstr>
      <vt:lpstr>Презентация PowerPoint</vt:lpstr>
      <vt:lpstr>                                Виды налогов. </vt:lpstr>
      <vt:lpstr>Прямые</vt:lpstr>
      <vt:lpstr>Косвенные</vt:lpstr>
      <vt:lpstr>Налогоплательщики </vt:lpstr>
      <vt:lpstr>3 станция «ЛИТЕРАТУРНАЯ»</vt:lpstr>
      <vt:lpstr>3 станция «ЛИТЕРАТУРНАЯ»</vt:lpstr>
      <vt:lpstr>3 станция «ЛИТЕРАТУРНАЯ»</vt:lpstr>
      <vt:lpstr>3 станция «ЛИТЕРАТУРНАЯ»</vt:lpstr>
      <vt:lpstr>3 станция «ЛИТЕРАТУРНАЯ»</vt:lpstr>
      <vt:lpstr>4 станция «НАУЧНАЯ»</vt:lpstr>
      <vt:lpstr>5 станция «ЗАНИМАТЕЛЬНАЯ» </vt:lpstr>
      <vt:lpstr>Презентация PowerPoint</vt:lpstr>
      <vt:lpstr>Презентация PowerPoint</vt:lpstr>
      <vt:lpstr>3 задание. Доходы семьи в декабре месяце:  - зарплата – 52860 руб., - премия – 25000 руб., - пенсия – 4620 руб., - дивиденды – 24700руб., - выигрыш – 16800 руб., - стипендия –550 руб. Рассчитать:  налог на доходы физических лиц </vt:lpstr>
      <vt:lpstr>7 станция «НАЛОГОВАЯ ИНСПЕКЦИЯ» </vt:lpstr>
      <vt:lpstr>8 станция «ТВОРЧЕСКАЯ» (рисуем)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Natalya Gafizova</dc:creator>
  <cp:lastModifiedBy>RePack by Diakov</cp:lastModifiedBy>
  <cp:revision>5</cp:revision>
  <dcterms:created xsi:type="dcterms:W3CDTF">2021-11-21T15:50:16Z</dcterms:created>
  <dcterms:modified xsi:type="dcterms:W3CDTF">2022-08-07T04:30:19Z</dcterms:modified>
</cp:coreProperties>
</file>