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64" r:id="rId2"/>
    <p:sldId id="265" r:id="rId3"/>
    <p:sldId id="358" r:id="rId4"/>
    <p:sldId id="371" r:id="rId5"/>
    <p:sldId id="370" r:id="rId6"/>
    <p:sldId id="328" r:id="rId7"/>
    <p:sldId id="268" r:id="rId8"/>
    <p:sldId id="270" r:id="rId9"/>
    <p:sldId id="269" r:id="rId10"/>
    <p:sldId id="271" r:id="rId11"/>
    <p:sldId id="359" r:id="rId12"/>
    <p:sldId id="331" r:id="rId13"/>
    <p:sldId id="374" r:id="rId14"/>
    <p:sldId id="360" r:id="rId15"/>
    <p:sldId id="361" r:id="rId16"/>
    <p:sldId id="333" r:id="rId17"/>
    <p:sldId id="334" r:id="rId18"/>
    <p:sldId id="335" r:id="rId19"/>
    <p:sldId id="336" r:id="rId20"/>
    <p:sldId id="323" r:id="rId21"/>
    <p:sldId id="311" r:id="rId22"/>
    <p:sldId id="312" r:id="rId23"/>
    <p:sldId id="313" r:id="rId24"/>
    <p:sldId id="314" r:id="rId25"/>
    <p:sldId id="343" r:id="rId26"/>
    <p:sldId id="342" r:id="rId27"/>
    <p:sldId id="315" r:id="rId28"/>
    <p:sldId id="372" r:id="rId29"/>
    <p:sldId id="37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69"/>
    <a:srgbClr val="5F5F5F"/>
    <a:srgbClr val="55A0D7"/>
    <a:srgbClr val="57A0D7"/>
    <a:srgbClr val="808080"/>
    <a:srgbClr val="57A0D6"/>
    <a:srgbClr val="0094FF"/>
    <a:srgbClr val="3399FF"/>
    <a:srgbClr val="0066FF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6" autoAdjust="0"/>
    <p:restoredTop sz="94660"/>
  </p:normalViewPr>
  <p:slideViewPr>
    <p:cSldViewPr>
      <p:cViewPr varScale="1">
        <p:scale>
          <a:sx n="111" d="100"/>
          <a:sy n="111" d="100"/>
        </p:scale>
        <p:origin x="-159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0">
          <a:noFill/>
        </a:ln>
      </c:spPr>
    </c:plotArea>
    <c:plotVisOnly val="1"/>
    <c:dispBlanksAs val="zero"/>
    <c:showDLblsOverMax val="0"/>
  </c:chart>
  <c:spPr>
    <a:noFill/>
    <a:ln w="9360">
      <a:solidFill>
        <a:srgbClr val="D9D9D9"/>
      </a:solidFill>
      <a:round/>
    </a:ln>
  </c:sp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360">
      <a:solidFill>
        <a:srgbClr val="D9D9D9"/>
      </a:solidFill>
      <a:round/>
    </a:ln>
  </c:sp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572070937086755"/>
          <c:y val="9.8671149321333237E-2"/>
          <c:w val="0.54855870736774459"/>
          <c:h val="0.8824640075046325"/>
        </c:manualLayout>
      </c:layout>
      <c:pieChart>
        <c:varyColors val="1"/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A4FAF0-5377-4D8A-972B-5018380F76F9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4C79C-F2A3-4B78-A0E7-9D5DEC0BEC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82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4E97D-447A-48D3-BA50-75B68994A3C5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8860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413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105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421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507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793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294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902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712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464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912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882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262DB-4CE5-4EF2-B6C0-D96FA6A67E2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922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41;&#1072;&#1081;&#1088;&#1086;&#1085;%20.pub" TargetMode="External"/><Relationship Id="rId2" Type="http://schemas.openxmlformats.org/officeDocument/2006/relationships/hyperlink" Target="&#1042;&#1086;&#1089;&#1087;&#1080;&#1090;&#1072;&#1085;&#1080;&#1077;%20&#1080;&#1085;&#1090;&#1077;&#1088;&#1077;&#1089;&#1072;%20&#1082;%20&#1095;&#1090;&#1077;&#1085;&#1080;&#1102;.pub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1063;&#1080;&#1090;&#1072;&#1077;&#1084;%20&#1082;&#1085;&#1080;&#1075;&#1080;%20&#1086;%20&#1074;&#1086;&#1081;&#1085;&#1077;%20%20.pub" TargetMode="External"/><Relationship Id="rId4" Type="http://schemas.openxmlformats.org/officeDocument/2006/relationships/hyperlink" Target="&#1041;&#1091;&#1082;&#1083;&#1077;&#1090;%20&#1043;&#1105;&#1090;&#1077;%20.pub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3.png"/><Relationship Id="rId7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81743" y="0"/>
            <a:ext cx="8979402" cy="6672856"/>
            <a:chOff x="81743" y="82738"/>
            <a:chExt cx="8979402" cy="6672856"/>
          </a:xfrm>
        </p:grpSpPr>
        <p:pic>
          <p:nvPicPr>
            <p:cNvPr id="1027" name="Picture 3" descr="F:\Documents\конференция 26.03.19\Рисунок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9" t="3196" r="1271" b="4220"/>
            <a:stretch/>
          </p:blipFill>
          <p:spPr bwMode="auto">
            <a:xfrm>
              <a:off x="3419872" y="4364893"/>
              <a:ext cx="5609492" cy="2378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 Box 2"/>
            <p:cNvSpPr txBox="1">
              <a:spLocks noChangeArrowheads="1"/>
            </p:cNvSpPr>
            <p:nvPr/>
          </p:nvSpPr>
          <p:spPr bwMode="auto">
            <a:xfrm>
              <a:off x="1628897" y="219366"/>
              <a:ext cx="7108406" cy="952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1500" b="1" dirty="0">
                  <a:solidFill>
                    <a:srgbClr val="5F5F5F"/>
                  </a:solidFill>
                  <a:latin typeface="Century Gothic" panose="020B0502020202020204" pitchFamily="34" charset="0"/>
                  <a:cs typeface="Arial" pitchFamily="34" charset="0"/>
                </a:rPr>
                <a:t>МУНИЦИПАЛЬНОЕ АВТОНОМНОЕ ОБЩЕОБРАЗОВАТЕЛЬНОЕ УЧРЕЖДЕНИЕ </a:t>
              </a:r>
              <a:r>
                <a:rPr lang="en-US" altLang="ru-RU" sz="1500" b="1" dirty="0">
                  <a:solidFill>
                    <a:srgbClr val="003C69"/>
                  </a:solidFill>
                  <a:latin typeface="Century Gothic" panose="020B0502020202020204" pitchFamily="34" charset="0"/>
                  <a:cs typeface="Arial" pitchFamily="34" charset="0"/>
                </a:rPr>
                <a:t>«</a:t>
              </a:r>
              <a:r>
                <a:rPr lang="ru-RU" altLang="ru-RU" sz="1500" b="1" dirty="0">
                  <a:solidFill>
                    <a:srgbClr val="003C69"/>
                  </a:solidFill>
                  <a:latin typeface="Century Gothic" panose="020B0502020202020204" pitchFamily="34" charset="0"/>
                  <a:cs typeface="Arial" pitchFamily="34" charset="0"/>
                </a:rPr>
                <a:t>КИЧМЕНГСКО-ГОРОДЕЦКАЯ СРЕДНЯЯ ШКОЛА</a:t>
              </a:r>
              <a:r>
                <a:rPr lang="en-US" altLang="ru-RU" sz="1500" b="1" dirty="0" smtClean="0">
                  <a:solidFill>
                    <a:srgbClr val="003C69"/>
                  </a:solidFill>
                  <a:latin typeface="Century Gothic" panose="020B0502020202020204" pitchFamily="34" charset="0"/>
                  <a:cs typeface="Arial" pitchFamily="34" charset="0"/>
                </a:rPr>
                <a:t>»</a:t>
              </a:r>
              <a:endParaRPr lang="ru-RU" altLang="ru-RU" sz="1500" b="1" dirty="0" smtClean="0">
                <a:solidFill>
                  <a:srgbClr val="003C69"/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1500" b="1" dirty="0">
                  <a:solidFill>
                    <a:srgbClr val="003C69"/>
                  </a:solidFill>
                  <a:latin typeface="Century Gothic" panose="020B0502020202020204" pitchFamily="34" charset="0"/>
                  <a:cs typeface="Arial" pitchFamily="34" charset="0"/>
                </a:rPr>
                <a:t>Вологодская область</a:t>
              </a:r>
              <a:endParaRPr lang="ru-RU" altLang="ru-RU" sz="1500" b="1" dirty="0">
                <a:solidFill>
                  <a:srgbClr val="003C69"/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9029364" y="82738"/>
              <a:ext cx="31781" cy="6672856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81744" y="6749173"/>
              <a:ext cx="8979401" cy="642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619672" y="82738"/>
              <a:ext cx="7409692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81743" y="967682"/>
              <a:ext cx="29602" cy="5781489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43" y="82738"/>
              <a:ext cx="1651210" cy="1165263"/>
            </a:xfrm>
            <a:prstGeom prst="rect">
              <a:avLst/>
            </a:prstGeom>
          </p:spPr>
        </p:pic>
      </p:grpSp>
      <p:sp>
        <p:nvSpPr>
          <p:cNvPr id="2" name="Прямоугольник 1"/>
          <p:cNvSpPr/>
          <p:nvPr/>
        </p:nvSpPr>
        <p:spPr>
          <a:xfrm>
            <a:off x="1331640" y="1916832"/>
            <a:ext cx="61206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Продвижение чтения среди учащихся 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501008"/>
            <a:ext cx="27363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Подготовила  </a:t>
            </a:r>
            <a:endParaRPr lang="ru-RU" dirty="0" smtClean="0"/>
          </a:p>
          <a:p>
            <a:r>
              <a:rPr lang="ru-RU" dirty="0" smtClean="0"/>
              <a:t>Уксусова </a:t>
            </a:r>
            <a:r>
              <a:rPr lang="ru-RU" dirty="0" smtClean="0"/>
              <a:t>Ольга </a:t>
            </a:r>
            <a:r>
              <a:rPr lang="ru-RU" dirty="0" smtClean="0"/>
              <a:t>Аркадьевна</a:t>
            </a:r>
            <a:r>
              <a:rPr lang="ru-RU" dirty="0" smtClean="0"/>
              <a:t>,</a:t>
            </a:r>
            <a:r>
              <a:rPr lang="ru-RU" dirty="0"/>
              <a:t> </a:t>
            </a:r>
            <a:r>
              <a:rPr lang="ru-RU" dirty="0" smtClean="0"/>
              <a:t>педагог-библиотекарь МАОУ «Кичменгско – Городецкая средняя школа Вологодской области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217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56" y="1124744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0" y="0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Театрализация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D:\Desktop\РМО\Буктрейлер\театрализация\20220921_09462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32" y="1153658"/>
            <a:ext cx="7848872" cy="472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29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70" y="1556792"/>
            <a:ext cx="7632700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7" name="Диаграмма 13"/>
          <p:cNvGraphicFramePr/>
          <p:nvPr>
            <p:extLst>
              <p:ext uri="{D42A27DB-BD31-4B8C-83A1-F6EECF244321}">
                <p14:modId xmlns:p14="http://schemas.microsoft.com/office/powerpoint/2010/main" val="3361579851"/>
              </p:ext>
            </p:extLst>
          </p:nvPr>
        </p:nvGraphicFramePr>
        <p:xfrm>
          <a:off x="893160" y="1253793"/>
          <a:ext cx="7572240" cy="49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8" name="Прямая соединительная линия 12"/>
          <p:cNvSpPr/>
          <p:nvPr/>
        </p:nvSpPr>
        <p:spPr>
          <a:xfrm>
            <a:off x="1835640" y="1124640"/>
            <a:ext cx="6192720" cy="360"/>
          </a:xfrm>
          <a:prstGeom prst="line">
            <a:avLst/>
          </a:prstGeom>
          <a:ln w="9360">
            <a:solidFill>
              <a:srgbClr val="003C69"/>
            </a:solidFill>
            <a:prstDash val="lg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2" name="Группа 3"/>
          <p:cNvGrpSpPr/>
          <p:nvPr/>
        </p:nvGrpSpPr>
        <p:grpSpPr>
          <a:xfrm>
            <a:off x="67680" y="175680"/>
            <a:ext cx="8609040" cy="6061680"/>
            <a:chOff x="67680" y="175680"/>
            <a:chExt cx="8609040" cy="6061680"/>
          </a:xfrm>
        </p:grpSpPr>
        <p:sp>
          <p:nvSpPr>
            <p:cNvPr id="140" name="Прямая соединительная линия 4"/>
            <p:cNvSpPr/>
            <p:nvPr/>
          </p:nvSpPr>
          <p:spPr>
            <a:xfrm>
              <a:off x="1619640" y="331200"/>
              <a:ext cx="7056720" cy="360"/>
            </a:xfrm>
            <a:prstGeom prst="line">
              <a:avLst/>
            </a:prstGeom>
            <a:ln w="25560">
              <a:solidFill>
                <a:srgbClr val="5F5F5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1" name="Прямая соединительная линия 6"/>
            <p:cNvSpPr/>
            <p:nvPr/>
          </p:nvSpPr>
          <p:spPr>
            <a:xfrm>
              <a:off x="8676360" y="331200"/>
              <a:ext cx="360" cy="5905800"/>
            </a:xfrm>
            <a:prstGeom prst="line">
              <a:avLst/>
            </a:prstGeom>
            <a:ln w="25560">
              <a:solidFill>
                <a:srgbClr val="5F5F5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2" name="Прямая соединительная линия 8"/>
            <p:cNvSpPr/>
            <p:nvPr/>
          </p:nvSpPr>
          <p:spPr>
            <a:xfrm flipH="1">
              <a:off x="611280" y="6237000"/>
              <a:ext cx="8065080" cy="360"/>
            </a:xfrm>
            <a:prstGeom prst="line">
              <a:avLst/>
            </a:prstGeom>
            <a:ln w="25560">
              <a:solidFill>
                <a:srgbClr val="5F5F5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3" name="Прямая соединительная линия 10"/>
            <p:cNvSpPr/>
            <p:nvPr/>
          </p:nvSpPr>
          <p:spPr>
            <a:xfrm flipV="1">
              <a:off x="611280" y="1340640"/>
              <a:ext cx="360" cy="4896360"/>
            </a:xfrm>
            <a:prstGeom prst="line">
              <a:avLst/>
            </a:prstGeom>
            <a:ln w="25560">
              <a:solidFill>
                <a:srgbClr val="5F5F5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44" name="Рисунок 11"/>
            <p:cNvPicPr/>
            <p:nvPr/>
          </p:nvPicPr>
          <p:blipFill>
            <a:blip r:embed="rId4"/>
            <a:stretch/>
          </p:blipFill>
          <p:spPr>
            <a:xfrm>
              <a:off x="67680" y="175680"/>
              <a:ext cx="1650960" cy="116496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45" name="Прямоугольник 14"/>
          <p:cNvSpPr/>
          <p:nvPr/>
        </p:nvSpPr>
        <p:spPr>
          <a:xfrm>
            <a:off x="2361458" y="404640"/>
            <a:ext cx="3950570" cy="7694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Театрализация </a:t>
            </a:r>
          </a:p>
        </p:txBody>
      </p:sp>
      <p:pic>
        <p:nvPicPr>
          <p:cNvPr id="6146" name="Picture 2" descr="D:\Desktop\РМО\Буктрейлер\фото\В.Астафьев 2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06" y="1515337"/>
            <a:ext cx="7560664" cy="469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Родительские собрания и читательские конференции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Desktop\РМО\Буктрейлер\фото\В.Астафьев 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1628800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esktop\РМО\Буктрейлер\фото\род собр 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28800"/>
            <a:ext cx="475252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06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Буклеты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dirty="0" smtClean="0">
                <a:hlinkClick r:id="rId2" action="ppaction://hlinkfile"/>
              </a:rPr>
              <a:t>Продвижение чтения для родителей </a:t>
            </a:r>
            <a:endParaRPr lang="ru-RU" dirty="0" smtClean="0"/>
          </a:p>
          <a:p>
            <a:r>
              <a:rPr lang="ru-RU" dirty="0" smtClean="0"/>
              <a:t>2. </a:t>
            </a:r>
            <a:r>
              <a:rPr lang="ru-RU" dirty="0" smtClean="0">
                <a:hlinkClick r:id="rId3" action="ppaction://hlinkfile"/>
              </a:rPr>
              <a:t>К юбилею писателя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 smtClean="0">
                <a:hlinkClick r:id="rId4" action="ppaction://hlinkfile"/>
              </a:rPr>
              <a:t>. К юбилею книги</a:t>
            </a:r>
            <a:endParaRPr lang="ru-RU" dirty="0" smtClean="0"/>
          </a:p>
          <a:p>
            <a:r>
              <a:rPr lang="ru-RU" dirty="0" smtClean="0"/>
              <a:t>4. </a:t>
            </a:r>
            <a:r>
              <a:rPr lang="ru-RU" dirty="0" smtClean="0">
                <a:hlinkClick r:id="rId5" action="ppaction://hlinkfile"/>
              </a:rPr>
              <a:t>Тематический буклет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9618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Прямая соединительная линия 12"/>
          <p:cNvSpPr/>
          <p:nvPr/>
        </p:nvSpPr>
        <p:spPr>
          <a:xfrm>
            <a:off x="1835640" y="1124640"/>
            <a:ext cx="6192720" cy="360"/>
          </a:xfrm>
          <a:prstGeom prst="line">
            <a:avLst/>
          </a:prstGeom>
          <a:ln w="9360">
            <a:solidFill>
              <a:srgbClr val="003C69"/>
            </a:solidFill>
            <a:prstDash val="lg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57" name="Picture 3"/>
          <p:cNvPicPr/>
          <p:nvPr/>
        </p:nvPicPr>
        <p:blipFill>
          <a:blip r:embed="rId2"/>
          <a:stretch/>
        </p:blipFill>
        <p:spPr>
          <a:xfrm>
            <a:off x="827640" y="1484280"/>
            <a:ext cx="3528336" cy="43207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grpSp>
        <p:nvGrpSpPr>
          <p:cNvPr id="2" name="Группа 3"/>
          <p:cNvGrpSpPr/>
          <p:nvPr/>
        </p:nvGrpSpPr>
        <p:grpSpPr>
          <a:xfrm>
            <a:off x="67680" y="175680"/>
            <a:ext cx="8609040" cy="6061680"/>
            <a:chOff x="67680" y="175680"/>
            <a:chExt cx="8609040" cy="6061680"/>
          </a:xfrm>
        </p:grpSpPr>
        <p:sp>
          <p:nvSpPr>
            <p:cNvPr id="159" name="Прямая соединительная линия 4"/>
            <p:cNvSpPr/>
            <p:nvPr/>
          </p:nvSpPr>
          <p:spPr>
            <a:xfrm>
              <a:off x="1619640" y="331200"/>
              <a:ext cx="7056720" cy="360"/>
            </a:xfrm>
            <a:prstGeom prst="line">
              <a:avLst/>
            </a:prstGeom>
            <a:ln w="25560">
              <a:solidFill>
                <a:srgbClr val="5F5F5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0" name="Прямая соединительная линия 6"/>
            <p:cNvSpPr/>
            <p:nvPr/>
          </p:nvSpPr>
          <p:spPr>
            <a:xfrm>
              <a:off x="8676360" y="331200"/>
              <a:ext cx="360" cy="5905800"/>
            </a:xfrm>
            <a:prstGeom prst="line">
              <a:avLst/>
            </a:prstGeom>
            <a:ln w="25560">
              <a:solidFill>
                <a:srgbClr val="5F5F5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1" name="Прямая соединительная линия 8"/>
            <p:cNvSpPr/>
            <p:nvPr/>
          </p:nvSpPr>
          <p:spPr>
            <a:xfrm flipH="1">
              <a:off x="611280" y="6237000"/>
              <a:ext cx="8065080" cy="360"/>
            </a:xfrm>
            <a:prstGeom prst="line">
              <a:avLst/>
            </a:prstGeom>
            <a:ln w="25560">
              <a:solidFill>
                <a:srgbClr val="5F5F5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2" name="Прямая соединительная линия 10"/>
            <p:cNvSpPr/>
            <p:nvPr/>
          </p:nvSpPr>
          <p:spPr>
            <a:xfrm flipV="1">
              <a:off x="611280" y="1340640"/>
              <a:ext cx="360" cy="4896360"/>
            </a:xfrm>
            <a:prstGeom prst="line">
              <a:avLst/>
            </a:prstGeom>
            <a:ln w="25560">
              <a:solidFill>
                <a:srgbClr val="5F5F5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63" name="Рисунок 11"/>
            <p:cNvPicPr/>
            <p:nvPr/>
          </p:nvPicPr>
          <p:blipFill>
            <a:blip r:embed="rId3"/>
            <a:stretch/>
          </p:blipFill>
          <p:spPr>
            <a:xfrm>
              <a:off x="67680" y="175680"/>
              <a:ext cx="1650960" cy="116496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Конкурсы и викторины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Desktop\РМО\Буктрейлер\фото\Победители и призеры конкурса чтецов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3112"/>
            <a:ext cx="4182616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Documents\О.Уксусова\23-24\Неделя детской книги\11 класс\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760" y="1475492"/>
            <a:ext cx="4038600" cy="237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Documents\О.Уксусова\23-24\Неделя детской книги\7 класс\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165" y="3861048"/>
            <a:ext cx="3172342" cy="244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Прямая соединительная линия 12"/>
          <p:cNvSpPr/>
          <p:nvPr/>
        </p:nvSpPr>
        <p:spPr>
          <a:xfrm>
            <a:off x="1835640" y="1124640"/>
            <a:ext cx="6192720" cy="360"/>
          </a:xfrm>
          <a:prstGeom prst="line">
            <a:avLst/>
          </a:prstGeom>
          <a:ln w="9360">
            <a:solidFill>
              <a:srgbClr val="003C69"/>
            </a:solidFill>
            <a:prstDash val="lg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78" name="Picture 3"/>
          <p:cNvPicPr/>
          <p:nvPr/>
        </p:nvPicPr>
        <p:blipFill>
          <a:blip r:embed="rId2"/>
          <a:stretch/>
        </p:blipFill>
        <p:spPr>
          <a:xfrm>
            <a:off x="827640" y="1484280"/>
            <a:ext cx="7632360" cy="43207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grpSp>
        <p:nvGrpSpPr>
          <p:cNvPr id="2" name="Группа 3"/>
          <p:cNvGrpSpPr/>
          <p:nvPr/>
        </p:nvGrpSpPr>
        <p:grpSpPr>
          <a:xfrm>
            <a:off x="67680" y="175680"/>
            <a:ext cx="8609040" cy="6061680"/>
            <a:chOff x="67680" y="175680"/>
            <a:chExt cx="8609040" cy="6061680"/>
          </a:xfrm>
        </p:grpSpPr>
        <p:sp>
          <p:nvSpPr>
            <p:cNvPr id="180" name="Прямая соединительная линия 4"/>
            <p:cNvSpPr/>
            <p:nvPr/>
          </p:nvSpPr>
          <p:spPr>
            <a:xfrm>
              <a:off x="1619640" y="331200"/>
              <a:ext cx="7056720" cy="360"/>
            </a:xfrm>
            <a:prstGeom prst="line">
              <a:avLst/>
            </a:prstGeom>
            <a:ln w="25560">
              <a:solidFill>
                <a:srgbClr val="5F5F5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1" name="Прямая соединительная линия 6"/>
            <p:cNvSpPr/>
            <p:nvPr/>
          </p:nvSpPr>
          <p:spPr>
            <a:xfrm>
              <a:off x="8676360" y="331200"/>
              <a:ext cx="360" cy="5905800"/>
            </a:xfrm>
            <a:prstGeom prst="line">
              <a:avLst/>
            </a:prstGeom>
            <a:ln w="25560">
              <a:solidFill>
                <a:srgbClr val="5F5F5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2" name="Прямая соединительная линия 8"/>
            <p:cNvSpPr/>
            <p:nvPr/>
          </p:nvSpPr>
          <p:spPr>
            <a:xfrm flipH="1">
              <a:off x="611280" y="6237000"/>
              <a:ext cx="8065080" cy="360"/>
            </a:xfrm>
            <a:prstGeom prst="line">
              <a:avLst/>
            </a:prstGeom>
            <a:ln w="25560">
              <a:solidFill>
                <a:srgbClr val="5F5F5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3" name="Прямая соединительная линия 10"/>
            <p:cNvSpPr/>
            <p:nvPr/>
          </p:nvSpPr>
          <p:spPr>
            <a:xfrm flipV="1">
              <a:off x="611280" y="1340640"/>
              <a:ext cx="360" cy="4896360"/>
            </a:xfrm>
            <a:prstGeom prst="line">
              <a:avLst/>
            </a:prstGeom>
            <a:ln w="25560">
              <a:solidFill>
                <a:srgbClr val="5F5F5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84" name="Рисунок 11"/>
            <p:cNvPicPr/>
            <p:nvPr/>
          </p:nvPicPr>
          <p:blipFill>
            <a:blip r:embed="rId3"/>
            <a:stretch/>
          </p:blipFill>
          <p:spPr>
            <a:xfrm>
              <a:off x="67680" y="175680"/>
              <a:ext cx="1650960" cy="1164960"/>
            </a:xfrm>
            <a:prstGeom prst="rect">
              <a:avLst/>
            </a:prstGeom>
            <a:ln w="0">
              <a:noFill/>
            </a:ln>
          </p:spPr>
        </p:pic>
      </p:grpSp>
      <p:graphicFrame>
        <p:nvGraphicFramePr>
          <p:cNvPr id="185" name="Диаграмма 13"/>
          <p:cNvGraphicFramePr/>
          <p:nvPr>
            <p:extLst>
              <p:ext uri="{D42A27DB-BD31-4B8C-83A1-F6EECF244321}">
                <p14:modId xmlns:p14="http://schemas.microsoft.com/office/powerpoint/2010/main" val="2665867555"/>
              </p:ext>
            </p:extLst>
          </p:nvPr>
        </p:nvGraphicFramePr>
        <p:xfrm>
          <a:off x="-3139020" y="1180260"/>
          <a:ext cx="7500600" cy="49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Акции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D:\Desktop\РМО\Буктрейлер\фото\-5454149145393740764_1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24131"/>
            <a:ext cx="3672408" cy="476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Desktop\РМО\Буктрейлер\Книгообмен Что скрывает обложка\WHBgKNE8J5FIeZhZvkCBgq_fBmtteMAkYMAqsZR6fc7AjIS_u56CvIk-N6pk4Z9ktoc9aNanU6eb2U0hvdpmDHoP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246" y="1268760"/>
            <a:ext cx="428547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402279235"/>
              </p:ext>
            </p:extLst>
          </p:nvPr>
        </p:nvGraphicFramePr>
        <p:xfrm>
          <a:off x="530814" y="1268760"/>
          <a:ext cx="7929618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Акции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D:\Desktop\РМО\Буктрейлер\Акции\Итоги акции Подари книгу школе\20251020_1008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381642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222" y="1324696"/>
            <a:ext cx="3796194" cy="46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06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71621367"/>
              </p:ext>
            </p:extLst>
          </p:nvPr>
        </p:nvGraphicFramePr>
        <p:xfrm>
          <a:off x="785786" y="1142984"/>
          <a:ext cx="7786742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Буктрейлеры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•	Использование </a:t>
            </a:r>
            <a:r>
              <a:rPr lang="ru-RU" dirty="0" err="1"/>
              <a:t>буктрейлеров</a:t>
            </a:r>
            <a:r>
              <a:rPr lang="ru-RU" dirty="0"/>
              <a:t>. Небольшие видеоролики, рассказывающие о книге, привлекают внимание к произведениям с помощью визуальных средств. 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Буктрейлер к Сказке «Мальчик-звезда»;</a:t>
            </a:r>
          </a:p>
          <a:p>
            <a:r>
              <a:rPr lang="ru-RU" dirty="0" smtClean="0"/>
              <a:t>Буктрейлер Марк Твен «Приключения Тома Сойера»;</a:t>
            </a:r>
          </a:p>
          <a:p>
            <a:r>
              <a:rPr lang="ru-RU" dirty="0" smtClean="0"/>
              <a:t>Буктрейлер «Конь с розовой гривой» и др.</a:t>
            </a:r>
          </a:p>
          <a:p>
            <a:endParaRPr lang="ru-RU" dirty="0" smtClean="0"/>
          </a:p>
          <a:p>
            <a:r>
              <a:rPr lang="ru-RU" dirty="0" err="1" smtClean="0"/>
              <a:t>Буктрейлеры</a:t>
            </a:r>
            <a:r>
              <a:rPr lang="ru-RU" dirty="0" smtClean="0"/>
              <a:t> на конкурс о войне.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06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139179435"/>
              </p:ext>
            </p:extLst>
          </p:nvPr>
        </p:nvGraphicFramePr>
        <p:xfrm>
          <a:off x="1071538" y="1357298"/>
          <a:ext cx="7572428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Иллюстрирование кни</a:t>
            </a:r>
            <a:r>
              <a:rPr lang="ru-RU" dirty="0" smtClean="0"/>
              <a:t>г</a:t>
            </a:r>
            <a:endParaRPr lang="ru-RU" dirty="0"/>
          </a:p>
        </p:txBody>
      </p:sp>
      <p:pic>
        <p:nvPicPr>
          <p:cNvPr id="5123" name="Picture 3" descr="D:\Desktop\РМО\Буктрейлер\-5411105296685843852_1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824" y="3489548"/>
            <a:ext cx="4038600" cy="253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Desktop\img1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24744"/>
            <a:ext cx="403244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Desktop\img13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544" y="6852770"/>
            <a:ext cx="6228582" cy="4321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Documents\О.Уксусова\22-23\Классный час 22-23\На сайт\итоги конкрса рисунков\img2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52195"/>
            <a:ext cx="3600400" cy="494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06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268816674"/>
              </p:ext>
            </p:extLst>
          </p:nvPr>
        </p:nvGraphicFramePr>
        <p:xfrm>
          <a:off x="785786" y="1214422"/>
          <a:ext cx="7215238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Аудиокниги и видео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u="sng" dirty="0"/>
              <a:t>Продвижение чтения учащихся с использованием аудиокниг</a:t>
            </a:r>
          </a:p>
          <a:p>
            <a:r>
              <a:rPr lang="ru-RU" dirty="0"/>
              <a:t>Аудиокниги — эффективный инструмент для повышения интереса школьников к чтению. Разберём, как их грамотно внедрить в учебный и </a:t>
            </a:r>
            <a:r>
              <a:rPr lang="ru-RU" dirty="0" err="1"/>
              <a:t>внеучебный</a:t>
            </a:r>
            <a:r>
              <a:rPr lang="ru-RU" dirty="0"/>
              <a:t> процесс.</a:t>
            </a:r>
          </a:p>
          <a:p>
            <a:endParaRPr lang="ru-RU" dirty="0"/>
          </a:p>
          <a:p>
            <a:r>
              <a:rPr lang="ru-RU" dirty="0"/>
              <a:t>Преимущества использования аудиокниг</a:t>
            </a:r>
          </a:p>
          <a:p>
            <a:r>
              <a:rPr lang="ru-RU" dirty="0"/>
              <a:t>Универсальность формата. Воспроизвести аудиокнигу можно на ПК, смартфоне, планшете или аудиосистеме с поддержкой MP3.</a:t>
            </a:r>
          </a:p>
          <a:p>
            <a:endParaRPr lang="ru-RU" dirty="0"/>
          </a:p>
          <a:p>
            <a:r>
              <a:rPr lang="ru-RU" dirty="0"/>
              <a:t>Высокое качество исполнения. Произведения читают профессиональные актёры и мастера художественного слова — это задаёт образец выразительного чтения.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Знакомство с разными жанрами литературы через  </a:t>
            </a:r>
            <a:r>
              <a:rPr lang="ru-RU" dirty="0" err="1" smtClean="0"/>
              <a:t>видеоформат</a:t>
            </a:r>
            <a:r>
              <a:rPr lang="ru-RU" dirty="0" smtClean="0"/>
              <a:t> :</a:t>
            </a:r>
          </a:p>
          <a:p>
            <a:r>
              <a:rPr lang="ru-RU" dirty="0" smtClean="0"/>
              <a:t>Видеофильмы, кинофрагменты, диафильмы, мультфильмы, музыкальные клипы и др. </a:t>
            </a:r>
          </a:p>
          <a:p>
            <a:r>
              <a:rPr lang="ru-RU" dirty="0" smtClean="0"/>
              <a:t>Приключения  «Остров сокровищ» </a:t>
            </a:r>
            <a:r>
              <a:rPr lang="ru-RU" dirty="0" err="1" smtClean="0"/>
              <a:t>Р.Л.Стивенсон</a:t>
            </a:r>
            <a:r>
              <a:rPr lang="ru-RU" dirty="0" smtClean="0"/>
              <a:t>;</a:t>
            </a:r>
          </a:p>
          <a:p>
            <a:r>
              <a:rPr lang="ru-RU" dirty="0" smtClean="0"/>
              <a:t>Детективы А.К. Дойля;</a:t>
            </a:r>
          </a:p>
          <a:p>
            <a:r>
              <a:rPr lang="ru-RU" dirty="0" smtClean="0"/>
              <a:t>Фантастика </a:t>
            </a:r>
            <a:r>
              <a:rPr lang="ru-RU" dirty="0" err="1" smtClean="0"/>
              <a:t>Р.Шекли</a:t>
            </a:r>
            <a:r>
              <a:rPr lang="ru-RU" dirty="0" smtClean="0"/>
              <a:t>, </a:t>
            </a:r>
            <a:r>
              <a:rPr lang="ru-RU" dirty="0" err="1" smtClean="0"/>
              <a:t>Бредбери</a:t>
            </a:r>
            <a:r>
              <a:rPr lang="ru-RU" dirty="0" smtClean="0"/>
              <a:t> и др.</a:t>
            </a:r>
          </a:p>
          <a:p>
            <a:r>
              <a:rPr lang="ru-RU" dirty="0" smtClean="0"/>
              <a:t>Музыка (литературные произведения- </a:t>
            </a:r>
            <a:r>
              <a:rPr lang="ru-RU" dirty="0" err="1" smtClean="0"/>
              <a:t>В.Гюго</a:t>
            </a:r>
            <a:r>
              <a:rPr lang="ru-RU" dirty="0" smtClean="0"/>
              <a:t>, </a:t>
            </a:r>
            <a:r>
              <a:rPr lang="ru-RU" dirty="0" err="1" smtClean="0"/>
              <a:t>И.Гете</a:t>
            </a:r>
            <a:r>
              <a:rPr lang="ru-RU" dirty="0" smtClean="0"/>
              <a:t> и </a:t>
            </a:r>
            <a:r>
              <a:rPr lang="ru-RU" dirty="0" err="1" smtClean="0"/>
              <a:t>др.И.Северянин</a:t>
            </a:r>
            <a:r>
              <a:rPr lang="ru-RU" dirty="0" smtClean="0"/>
              <a:t>-романсы видеоклипы)…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06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1718" y="404664"/>
            <a:ext cx="2712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003C69"/>
                </a:solidFill>
                <a:latin typeface="Century Gothic" panose="020B0502020202020204" pitchFamily="34" charset="0"/>
              </a:rPr>
              <a:t> </a:t>
            </a:r>
            <a:endParaRPr lang="ru-RU" sz="2400" b="1" dirty="0">
              <a:ln w="0"/>
              <a:solidFill>
                <a:srgbClr val="003C69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1700808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rgbClr val="003C69"/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endParaRPr lang="ru-RU" sz="2400" dirty="0">
              <a:solidFill>
                <a:srgbClr val="003C6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Продвижение чтения среди учащихся требует комплексного подхода, включающего разработку стратегий, мероприятий и мотивационных программ. Важно учитывать возрастные особенности, интересы школьников и современные вызовы, такие как конкуренция с другими </a:t>
            </a:r>
            <a:r>
              <a:rPr lang="ru-RU" dirty="0" smtClean="0"/>
              <a:t>медиа форматами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22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9038" y="274638"/>
            <a:ext cx="6967762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Мотивационные программы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•	</a:t>
            </a:r>
            <a:r>
              <a:rPr lang="ru-RU" u="sng" dirty="0"/>
              <a:t>Система поощрений</a:t>
            </a:r>
            <a:r>
              <a:rPr lang="ru-RU" dirty="0"/>
              <a:t>. Нематериальные награды (время, проведённое вместе за творческой деятельностью, похвала) могут повысить мотивацию. Важно избегать механических систем наград, которые могут снизить интерес к чтению.</a:t>
            </a:r>
          </a:p>
          <a:p>
            <a:r>
              <a:rPr lang="ru-RU" dirty="0"/>
              <a:t>•	Обсуждение прочитанного. Беседы, в которых школьники анализируют мотивы героев, формируют собственное мнение, помогают развить критическое мышление.</a:t>
            </a:r>
          </a:p>
          <a:p>
            <a:r>
              <a:rPr lang="ru-RU" dirty="0"/>
              <a:t>•	</a:t>
            </a:r>
            <a:r>
              <a:rPr lang="ru-RU" u="sng" dirty="0"/>
              <a:t>Проектные методы</a:t>
            </a:r>
            <a:r>
              <a:rPr lang="ru-RU" dirty="0"/>
              <a:t>. Работа над мини-исследованиями, связанными с литературными произведениями, позволяет увидеть их актуальность и сделать чтение более значимым.</a:t>
            </a:r>
          </a:p>
          <a:p>
            <a:r>
              <a:rPr lang="ru-RU" dirty="0"/>
              <a:t>•	</a:t>
            </a:r>
            <a:r>
              <a:rPr lang="ru-RU" u="sng" dirty="0"/>
              <a:t>Система «читающих очков». </a:t>
            </a:r>
            <a:r>
              <a:rPr lang="ru-RU" dirty="0"/>
              <a:t>За каждую завершённую книгу ребёнок получает определённое количество очков, которые можно обменивать на что-то приятное.</a:t>
            </a:r>
          </a:p>
        </p:txBody>
      </p:sp>
    </p:spTree>
    <p:extLst>
      <p:ext uri="{BB962C8B-B14F-4D97-AF65-F5344CB8AC3E}">
        <p14:creationId xmlns:p14="http://schemas.microsoft.com/office/powerpoint/2010/main" val="356906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3648" y="452363"/>
            <a:ext cx="70567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Перспективы  </a:t>
            </a:r>
            <a:r>
              <a:rPr lang="ru-RU" sz="36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продвижения  чтения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Объект 1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 Одной из эффективных и распространенных форм продвижения книги и чтения </a:t>
            </a:r>
            <a:r>
              <a:rPr lang="ru-RU" dirty="0" smtClean="0"/>
              <a:t>является </a:t>
            </a:r>
            <a:r>
              <a:rPr lang="ru-RU" dirty="0"/>
              <a:t>выставочная работа. Тенденцией последних лет стало размещение </a:t>
            </a:r>
            <a:r>
              <a:rPr lang="ru-RU" u="sng" dirty="0"/>
              <a:t>виртуальных (</a:t>
            </a:r>
            <a:r>
              <a:rPr lang="ru-RU" u="sng" dirty="0" smtClean="0"/>
              <a:t>электронных</a:t>
            </a:r>
            <a:r>
              <a:rPr lang="ru-RU" u="sng" dirty="0"/>
              <a:t>) выставок </a:t>
            </a:r>
            <a:r>
              <a:rPr lang="ru-RU" dirty="0"/>
              <a:t>на библиотечных сайтах. Посещение таких выставок часто является первым шагом к знакомству пользователя с ресурсами библиотеки. Виртуальная выставка, имея в своем арсенале ссылки на сторонние ресурсы, библиографические списки, </a:t>
            </a:r>
            <a:r>
              <a:rPr lang="ru-RU" dirty="0" smtClean="0"/>
              <a:t>графические </a:t>
            </a:r>
            <a:r>
              <a:rPr lang="ru-RU" dirty="0"/>
              <a:t>изображения, тексты, другие дополнительные материалы значительно расширяет </a:t>
            </a:r>
            <a:r>
              <a:rPr lang="ru-RU" dirty="0" smtClean="0"/>
              <a:t>возможности </a:t>
            </a:r>
            <a:r>
              <a:rPr lang="ru-RU" dirty="0"/>
              <a:t>обычной книжной выставки. Важно и то, что существуют архивы виртуальных выставок.</a:t>
            </a:r>
          </a:p>
        </p:txBody>
      </p:sp>
    </p:spTree>
    <p:extLst>
      <p:ext uri="{BB962C8B-B14F-4D97-AF65-F5344CB8AC3E}">
        <p14:creationId xmlns:p14="http://schemas.microsoft.com/office/powerpoint/2010/main" val="13410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3"/>
          <p:cNvGrpSpPr/>
          <p:nvPr/>
        </p:nvGrpSpPr>
        <p:grpSpPr>
          <a:xfrm>
            <a:off x="102886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3" name="Прямоугольник 2"/>
          <p:cNvSpPr/>
          <p:nvPr/>
        </p:nvSpPr>
        <p:spPr>
          <a:xfrm>
            <a:off x="646618" y="889844"/>
            <a:ext cx="78138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Еще </a:t>
            </a:r>
            <a:r>
              <a:rPr lang="ru-RU" dirty="0"/>
              <a:t>одна задача библиотечных сайтов в деле продвижения чтения – </a:t>
            </a:r>
            <a:r>
              <a:rPr lang="ru-RU" b="1" dirty="0">
                <a:solidFill>
                  <a:srgbClr val="FF0000"/>
                </a:solidFill>
              </a:rPr>
              <a:t>литературное ориентирование. 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Молодой </a:t>
            </a:r>
            <a:r>
              <a:rPr lang="ru-RU" dirty="0"/>
              <a:t>человек, близкий по возрасту, </a:t>
            </a:r>
            <a:r>
              <a:rPr lang="ru-RU" dirty="0" smtClean="0"/>
              <a:t>увлечениям</a:t>
            </a:r>
            <a:r>
              <a:rPr lang="ru-RU" dirty="0"/>
              <a:t>, </a:t>
            </a:r>
            <a:r>
              <a:rPr lang="ru-RU" dirty="0" err="1"/>
              <a:t>темпоритму</a:t>
            </a:r>
            <a:r>
              <a:rPr lang="ru-RU" dirty="0"/>
              <a:t> жизни основной пользовательской категории библиотеки </a:t>
            </a:r>
            <a:r>
              <a:rPr lang="ru-RU" dirty="0" smtClean="0"/>
              <a:t>рассказывает </a:t>
            </a:r>
            <a:r>
              <a:rPr lang="ru-RU" dirty="0"/>
              <a:t>о своем читательском опыте, о книгах, которые произвели на него большое впечатление. Статистика просмотров свидетельствует о том, что данная рубрика востребована у </a:t>
            </a:r>
            <a:r>
              <a:rPr lang="ru-RU" dirty="0" smtClean="0"/>
              <a:t>читательской аудитории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29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Использование современных технологий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u="sng" dirty="0"/>
              <a:t>Библиотечный блог </a:t>
            </a:r>
            <a:r>
              <a:rPr lang="ru-RU" dirty="0"/>
              <a:t>– своеобразный дневник, где записи, изображения или </a:t>
            </a:r>
            <a:r>
              <a:rPr lang="ru-RU" dirty="0" smtClean="0"/>
              <a:t>мультимедиа</a:t>
            </a:r>
            <a:r>
              <a:rPr lang="ru-RU" dirty="0"/>
              <a:t>, открытые для чтения, просмотра и комментирования, расположены в обратном </a:t>
            </a:r>
            <a:r>
              <a:rPr lang="ru-RU" dirty="0" smtClean="0"/>
              <a:t>хронологическом </a:t>
            </a:r>
            <a:r>
              <a:rPr lang="ru-RU" dirty="0"/>
              <a:t>порядке. Среди целей создания библиотечных блогов – обмен опытом по </a:t>
            </a:r>
            <a:r>
              <a:rPr lang="ru-RU" dirty="0" smtClean="0"/>
              <a:t>продвижению </a:t>
            </a:r>
            <a:r>
              <a:rPr lang="ru-RU" dirty="0"/>
              <a:t>книги и чтения, информирование о предстоящих библиотечных мероприятиях, о новых поступлениях в библиотечный фонд, создание </a:t>
            </a:r>
            <a:r>
              <a:rPr lang="ru-RU" dirty="0" smtClean="0"/>
              <a:t>онлайнового </a:t>
            </a:r>
            <a:r>
              <a:rPr lang="ru-RU" dirty="0"/>
              <a:t>клуба любителей </a:t>
            </a:r>
            <a:r>
              <a:rPr lang="ru-RU" dirty="0" smtClean="0"/>
              <a:t>чтения</a:t>
            </a:r>
            <a:r>
              <a:rPr lang="ru-RU" dirty="0"/>
              <a:t>, где можно обсуждать книги.</a:t>
            </a:r>
          </a:p>
        </p:txBody>
      </p:sp>
    </p:spTree>
    <p:extLst>
      <p:ext uri="{BB962C8B-B14F-4D97-AF65-F5344CB8AC3E}">
        <p14:creationId xmlns:p14="http://schemas.microsoft.com/office/powerpoint/2010/main" val="356906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259632" y="1700808"/>
            <a:ext cx="676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3C69"/>
                </a:solidFill>
                <a:latin typeface="Century Gothic" panose="020B0502020202020204" pitchFamily="34" charset="0"/>
                <a:cs typeface="Arial" pitchFamily="34" charset="0"/>
              </a:rPr>
              <a:t>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Видеохостинг</a:t>
            </a:r>
            <a:r>
              <a:rPr lang="ru-RU" dirty="0"/>
              <a:t> – веб-сервис, предоставляющий возможность размещения, хранения, просмотра и продвижения видео в интернет-пространстве. </a:t>
            </a:r>
          </a:p>
          <a:p>
            <a:r>
              <a:rPr lang="ru-RU" dirty="0"/>
              <a:t>Российские библиотеки активно используют </a:t>
            </a:r>
            <a:r>
              <a:rPr lang="ru-RU" dirty="0" err="1"/>
              <a:t>видеохостинги</a:t>
            </a:r>
            <a:r>
              <a:rPr lang="ru-RU" dirty="0"/>
              <a:t>. Чаще всего на подобных ресурсах библиотеки размещают сюжеты о своей деятельности, самостоятельно созданные ролики о книгах и писателях, записи с конференций и библиотечных мероприятий, интервью с сотрудниками библиотеки, новостные сюжеты, посвященные библиотечной жизни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322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259632" y="1700808"/>
            <a:ext cx="676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3C69"/>
                </a:solidFill>
                <a:latin typeface="Century Gothic" panose="020B0502020202020204" pitchFamily="34" charset="0"/>
                <a:cs typeface="Arial" pitchFamily="34" charset="0"/>
              </a:rPr>
              <a:t>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7828" y="188033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6" name="Прямоугольник 5"/>
          <p:cNvSpPr/>
          <p:nvPr/>
        </p:nvSpPr>
        <p:spPr>
          <a:xfrm>
            <a:off x="611560" y="1526882"/>
            <a:ext cx="80648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Чаще всего, именно сервис </a:t>
            </a:r>
            <a:r>
              <a:rPr lang="ru-RU" dirty="0" err="1"/>
              <a:t>YouTube</a:t>
            </a:r>
            <a:r>
              <a:rPr lang="ru-RU" dirty="0"/>
              <a:t> используется библиотеками для размещения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буктрейлеров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/>
              <a:t>– коротких видеороликов, рассказывающий в произвольной художественной форме о какой-либо книге. Цель таких роликов – продвижение чтения, привлечение </a:t>
            </a:r>
            <a:r>
              <a:rPr lang="ru-RU" dirty="0" smtClean="0"/>
              <a:t>внимание </a:t>
            </a:r>
            <a:r>
              <a:rPr lang="ru-RU" dirty="0"/>
              <a:t>к книгам при помощи визуальных средств. Как правило, продолжительность </a:t>
            </a:r>
            <a:r>
              <a:rPr lang="ru-RU" dirty="0" err="1" smtClean="0"/>
              <a:t>буктрейлера</a:t>
            </a:r>
            <a:r>
              <a:rPr lang="ru-RU" dirty="0" smtClean="0"/>
              <a:t> </a:t>
            </a:r>
            <a:r>
              <a:rPr lang="ru-RU" dirty="0"/>
              <a:t>составляет не более 3 минут. Такие ролики снимают к современным книгам и к книгам, ставшим литературной классикой. </a:t>
            </a:r>
          </a:p>
          <a:p>
            <a:r>
              <a:rPr lang="ru-RU" dirty="0"/>
              <a:t>Изначально </a:t>
            </a:r>
            <a:r>
              <a:rPr lang="ru-RU" dirty="0" err="1"/>
              <a:t>буктрейлеры</a:t>
            </a:r>
            <a:r>
              <a:rPr lang="ru-RU" dirty="0"/>
              <a:t> создавались как часть рекламной кампании для книжных яр-марок. В настоящее время </a:t>
            </a:r>
            <a:r>
              <a:rPr lang="ru-RU" dirty="0" err="1"/>
              <a:t>буктрейлеры</a:t>
            </a:r>
            <a:r>
              <a:rPr lang="ru-RU" dirty="0"/>
              <a:t> размещаются на видео-каналах издательств или книжных магазинов в </a:t>
            </a:r>
            <a:r>
              <a:rPr lang="ru-RU" dirty="0" err="1"/>
              <a:t>YouTube</a:t>
            </a:r>
            <a:r>
              <a:rPr lang="ru-RU" dirty="0"/>
              <a:t> или их сайтах. Очень активно приступили к созданию бук-трейлеров библиотеки.</a:t>
            </a:r>
          </a:p>
        </p:txBody>
      </p:sp>
    </p:spTree>
    <p:extLst>
      <p:ext uri="{BB962C8B-B14F-4D97-AF65-F5344CB8AC3E}">
        <p14:creationId xmlns:p14="http://schemas.microsoft.com/office/powerpoint/2010/main" val="389322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В. </a:t>
            </a:r>
            <a:r>
              <a:rPr lang="ru-RU" sz="4000" dirty="0">
                <a:solidFill>
                  <a:srgbClr val="FF0000"/>
                </a:solidFill>
              </a:rPr>
              <a:t>Визуализация и нестандартное пространство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•	</a:t>
            </a:r>
            <a:r>
              <a:rPr lang="ru-RU" dirty="0" err="1"/>
              <a:t>Инфографика</a:t>
            </a:r>
            <a:r>
              <a:rPr lang="ru-RU" dirty="0"/>
              <a:t> по сюжету (вместо традиционного плана пересказа).</a:t>
            </a:r>
          </a:p>
          <a:p>
            <a:r>
              <a:rPr lang="ru-RU" dirty="0"/>
              <a:t>•	«Живая полка» (зона в библиотеке, где меняется экспозиция: «Книги, по которым сняты хиты </a:t>
            </a:r>
            <a:r>
              <a:rPr lang="ru-RU" dirty="0" err="1"/>
              <a:t>TikTok</a:t>
            </a:r>
            <a:r>
              <a:rPr lang="ru-RU" dirty="0"/>
              <a:t>», «Если вам понравился фильм…», «Книги о подростках для подростков»).</a:t>
            </a:r>
          </a:p>
          <a:p>
            <a:r>
              <a:rPr lang="ru-RU" dirty="0"/>
              <a:t>•	</a:t>
            </a:r>
            <a:r>
              <a:rPr lang="ru-RU" dirty="0" err="1"/>
              <a:t>Библиоперформансы</a:t>
            </a:r>
            <a:r>
              <a:rPr lang="ru-RU" dirty="0"/>
              <a:t> и «Свободный микрофон» (5 минут на то, чтобы убедить других прочитать свою любимую книгу — можно и не из программы).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75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 smtClean="0">
                <a:solidFill>
                  <a:srgbClr val="FF0000"/>
                </a:solidFill>
              </a:rPr>
              <a:t>       Конкретные </a:t>
            </a:r>
            <a:r>
              <a:rPr lang="ru-RU" sz="3000" dirty="0">
                <a:solidFill>
                  <a:srgbClr val="FF0000"/>
                </a:solidFill>
              </a:rPr>
              <a:t>совместные мероприятия (библиотека + учителя-словесники)</a:t>
            </a: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•	</a:t>
            </a:r>
            <a:r>
              <a:rPr lang="ru-RU" u="sng" dirty="0" err="1"/>
              <a:t>Квест</a:t>
            </a:r>
            <a:r>
              <a:rPr lang="ru-RU" u="sng" dirty="0"/>
              <a:t> по роману </a:t>
            </a:r>
            <a:r>
              <a:rPr lang="ru-RU" dirty="0"/>
              <a:t>(пьесе, поэме) в библиотечном пространстве (перед изучением произведения для погружения в контекст).</a:t>
            </a:r>
          </a:p>
          <a:p>
            <a:r>
              <a:rPr lang="ru-RU" dirty="0"/>
              <a:t>•	</a:t>
            </a:r>
            <a:r>
              <a:rPr lang="ru-RU" u="sng" dirty="0"/>
              <a:t>«Книжный </a:t>
            </a:r>
            <a:r>
              <a:rPr lang="ru-RU" u="sng" dirty="0" err="1"/>
              <a:t>фримаркет</a:t>
            </a:r>
            <a:r>
              <a:rPr lang="ru-RU" u="sng" dirty="0"/>
              <a:t>» </a:t>
            </a:r>
            <a:r>
              <a:rPr lang="ru-RU" dirty="0"/>
              <a:t>(обмен прочитанными книгами среди параллелей с рекомендациями старших младшим).</a:t>
            </a:r>
          </a:p>
          <a:p>
            <a:r>
              <a:rPr lang="ru-RU" dirty="0"/>
              <a:t>•	</a:t>
            </a:r>
            <a:r>
              <a:rPr lang="ru-RU" u="sng" dirty="0"/>
              <a:t>Литературные перемены </a:t>
            </a:r>
            <a:r>
              <a:rPr lang="ru-RU" dirty="0"/>
              <a:t>(громкое чтение вслух отрывка из современного рассказа или «страшной истории» — коротко и эмоционально).</a:t>
            </a:r>
          </a:p>
          <a:p>
            <a:r>
              <a:rPr lang="ru-RU" dirty="0"/>
              <a:t>•	Совместный проект «Учебник </a:t>
            </a:r>
            <a:r>
              <a:rPr lang="ru-RU" dirty="0" err="1"/>
              <a:t>vs</a:t>
            </a:r>
            <a:r>
              <a:rPr lang="ru-RU" dirty="0"/>
              <a:t> Книга» (зачем читать полностью, если есть краткое содержание? — разбор потерь смысла).</a:t>
            </a:r>
          </a:p>
        </p:txBody>
      </p:sp>
    </p:spTree>
    <p:extLst>
      <p:ext uri="{BB962C8B-B14F-4D97-AF65-F5344CB8AC3E}">
        <p14:creationId xmlns:p14="http://schemas.microsoft.com/office/powerpoint/2010/main" val="411575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Ожидаемые результаты (для учителей литературы)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•	Рост вдумчивого чтения программных произведений (благодаря параллельному чтению «книг-спутников» из библиотечных подборок).</a:t>
            </a:r>
          </a:p>
          <a:p>
            <a:r>
              <a:rPr lang="ru-RU" dirty="0"/>
              <a:t>•	Снижение использования готовых сочинений из интернета (так как дети вовлечены в живое обсуждение книги).</a:t>
            </a:r>
          </a:p>
          <a:p>
            <a:r>
              <a:rPr lang="ru-RU" dirty="0"/>
              <a:t>•	Увеличение процента учащихся, берущих дополнительную литературу для анализа, сравнения, аргументации.</a:t>
            </a:r>
          </a:p>
        </p:txBody>
      </p:sp>
    </p:spTree>
    <p:extLst>
      <p:ext uri="{BB962C8B-B14F-4D97-AF65-F5344CB8AC3E}">
        <p14:creationId xmlns:p14="http://schemas.microsoft.com/office/powerpoint/2010/main" val="35081620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 заключение </a:t>
            </a:r>
            <a:r>
              <a:rPr lang="ru-RU" dirty="0" smtClean="0">
                <a:solidFill>
                  <a:srgbClr val="FF0000"/>
                </a:solidFill>
              </a:rPr>
              <a:t>отметим: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 </a:t>
            </a:r>
            <a:r>
              <a:rPr lang="ru-RU" dirty="0"/>
              <a:t>форм продвижения книги и чтения </a:t>
            </a:r>
            <a:r>
              <a:rPr lang="ru-RU" dirty="0" smtClean="0"/>
              <a:t>существует </a:t>
            </a:r>
            <a:r>
              <a:rPr lang="ru-RU" dirty="0"/>
              <a:t>множество; появляются новые, трансформируются старые. </a:t>
            </a:r>
            <a:endParaRPr lang="ru-RU" dirty="0" smtClean="0"/>
          </a:p>
          <a:p>
            <a:r>
              <a:rPr lang="ru-RU" dirty="0" smtClean="0"/>
              <a:t>Каждая библиотека </a:t>
            </a:r>
            <a:r>
              <a:rPr lang="ru-RU" dirty="0"/>
              <a:t>может выбрать собственные методы, ориентируясь на </a:t>
            </a:r>
            <a:r>
              <a:rPr lang="ru-RU" dirty="0" smtClean="0"/>
              <a:t>свою аудиторию</a:t>
            </a:r>
            <a:r>
              <a:rPr lang="ru-RU" dirty="0"/>
              <a:t>, финансовые и технические возможности. </a:t>
            </a:r>
            <a:endParaRPr lang="ru-RU" dirty="0" smtClean="0"/>
          </a:p>
          <a:p>
            <a:r>
              <a:rPr lang="ru-RU" dirty="0" smtClean="0"/>
              <a:t>Следует постоянно помнить</a:t>
            </a:r>
            <a:r>
              <a:rPr lang="ru-RU" dirty="0"/>
              <a:t>, что молодых людей в возрасте от 14 до 18 лет нельзя </a:t>
            </a:r>
            <a:r>
              <a:rPr lang="ru-RU" dirty="0" smtClean="0"/>
              <a:t>оставлять без </a:t>
            </a:r>
            <a:r>
              <a:rPr lang="ru-RU" dirty="0"/>
              <a:t>внимания. Эту аудиторию надо направлять и заинтересовывать </a:t>
            </a:r>
            <a:r>
              <a:rPr lang="ru-RU" dirty="0" smtClean="0"/>
              <a:t>чтением</a:t>
            </a:r>
            <a:r>
              <a:rPr lang="ru-RU" dirty="0"/>
              <a:t>, помогая сделать свой выбор в пользу чтения книг, только тогда мы </a:t>
            </a:r>
            <a:r>
              <a:rPr lang="ru-RU" dirty="0" smtClean="0"/>
              <a:t>получим </a:t>
            </a:r>
            <a:r>
              <a:rPr lang="ru-RU" dirty="0"/>
              <a:t>образованное и думающее население России.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5974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Стратегии продвижения чтения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•	Создание эмоционально насыщенной среды. Эмоциональная </a:t>
            </a:r>
            <a:r>
              <a:rPr lang="ru-RU" dirty="0" err="1"/>
              <a:t>вовлечённость</a:t>
            </a:r>
            <a:r>
              <a:rPr lang="ru-RU" dirty="0"/>
              <a:t> в процесс чтения повышает интерес к литературе. solncesvet.ru</a:t>
            </a:r>
          </a:p>
          <a:p>
            <a:r>
              <a:rPr lang="ru-RU" dirty="0"/>
              <a:t>•	Индивидуальный подход. Учёт читательских предпочтений, уровня подготовки и интересов учащихся помогает подобрать подходящие книги и форматы работы. nauka-i-shkola.ru1urok.ru</a:t>
            </a:r>
          </a:p>
          <a:p>
            <a:r>
              <a:rPr lang="ru-RU" dirty="0"/>
              <a:t>•	Взаимодействие с родителями и социальными партнёрами. Привлечение родителей к мероприятиям, сотрудничество с библиотеками, культурными учреждениями расширяют возможности для продвижения чтения. nsportal.ru</a:t>
            </a:r>
          </a:p>
          <a:p>
            <a:r>
              <a:rPr lang="ru-RU" dirty="0"/>
              <a:t>•	Использование современных технологий. Электронные книги, интерактивные приложения, аудиокниги, мультимедийные проекты делают чтение более увлекательным. 1urok.rusolncesvet.ru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106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Мероприятия для привлечения </a:t>
            </a:r>
            <a:r>
              <a:rPr lang="ru-RU" dirty="0" smtClean="0">
                <a:solidFill>
                  <a:srgbClr val="FF0000"/>
                </a:solidFill>
              </a:rPr>
              <a:t>учащихся к </a:t>
            </a:r>
            <a:r>
              <a:rPr lang="ru-RU" dirty="0">
                <a:solidFill>
                  <a:srgbClr val="FF0000"/>
                </a:solidFill>
              </a:rPr>
              <a:t>чтению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МАОУ «Кичменгско – Городецкая средняя школа»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216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148196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Писатель-юбиляр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13895"/>
            <a:ext cx="3960440" cy="480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D:\Desktop\2025-2026\книжные выставки\Н.С.лесков\фото 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052" y="1199363"/>
            <a:ext cx="3456384" cy="503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15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Книга –юбиляр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Desktop\Буктрейлер\книга юбиляр\Книга - юбиляр март 22\20240315_1410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3237361" cy="475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D:\Desktop\РМО\Буктрейлер\фото\IMG-20211112-WA00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64608"/>
            <a:ext cx="3744416" cy="4711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522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66548"/>
            <a:ext cx="3588577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Флешмоб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10105"/>
            <a:ext cx="7560694" cy="512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170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7632848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Литературный час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D:\Desktop\РМО\Буктрейлер\Литер час\photo_1_2024-11-22_12-28-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62" y="1340768"/>
            <a:ext cx="403860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Desktop\РМО\Буктрейлер\Астафьев\фото\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32424"/>
            <a:ext cx="4104456" cy="27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856" y="1340768"/>
            <a:ext cx="4038600" cy="227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D:\Desktop\РМО\Буктрейлер\Гете\IMG_20240112_123440_4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39059"/>
            <a:ext cx="3960440" cy="259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75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313"/>
            <a:ext cx="3600400" cy="4320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5405" y="194644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Встреча с поэтами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D:\Desktop\РМО\Буктрейлер\Встреча с поэтами 11 кл\4RMDaOBM8-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11246"/>
            <a:ext cx="504056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Desktop\РМО\Буктрейлер\Встреча с поэтами 11 кл\sC-eyWpepq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32423"/>
            <a:ext cx="3528392" cy="310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Desktop\РМО\Буктрейлер\Встреча с поэтами 11 кл\ErP3iqgAob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038" y="4357092"/>
            <a:ext cx="4046577" cy="208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0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1106</TotalTime>
  <Words>770</Words>
  <Application>Microsoft Office PowerPoint</Application>
  <PresentationFormat>Экран (4:3)</PresentationFormat>
  <Paragraphs>89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Стратегии продвижения чтения</vt:lpstr>
      <vt:lpstr>Мероприятия для привлечения учащихся к чтению</vt:lpstr>
      <vt:lpstr>Писатель-юбиляр</vt:lpstr>
      <vt:lpstr>Книга –юбиляр </vt:lpstr>
      <vt:lpstr>Флешмоб </vt:lpstr>
      <vt:lpstr>Литературный час </vt:lpstr>
      <vt:lpstr>Встреча с поэтами </vt:lpstr>
      <vt:lpstr>Театрализация </vt:lpstr>
      <vt:lpstr>Презентация PowerPoint</vt:lpstr>
      <vt:lpstr>Родительские собрания и читательские конференции</vt:lpstr>
      <vt:lpstr>Буклеты </vt:lpstr>
      <vt:lpstr>Конкурсы и викторины </vt:lpstr>
      <vt:lpstr>Акции</vt:lpstr>
      <vt:lpstr>Акции </vt:lpstr>
      <vt:lpstr>Буктрейлеры </vt:lpstr>
      <vt:lpstr>Иллюстрирование книг</vt:lpstr>
      <vt:lpstr>Аудиокниги и видео</vt:lpstr>
      <vt:lpstr>Мотивационные программы</vt:lpstr>
      <vt:lpstr>Презентация PowerPoint</vt:lpstr>
      <vt:lpstr>Презентация PowerPoint</vt:lpstr>
      <vt:lpstr>Использование современных технологий</vt:lpstr>
      <vt:lpstr>Презентация PowerPoint</vt:lpstr>
      <vt:lpstr>Презентация PowerPoint</vt:lpstr>
      <vt:lpstr>В. Визуализация и нестандартное пространство</vt:lpstr>
      <vt:lpstr>       Конкретные совместные мероприятия (библиотека + учителя-словесники)</vt:lpstr>
      <vt:lpstr>Ожидаемые результаты (для учителей литературы)</vt:lpstr>
      <vt:lpstr>В заключение отметим: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bibl</cp:lastModifiedBy>
  <cp:revision>90</cp:revision>
  <dcterms:created xsi:type="dcterms:W3CDTF">2019-01-18T07:08:29Z</dcterms:created>
  <dcterms:modified xsi:type="dcterms:W3CDTF">2026-04-21T09:22:55Z</dcterms:modified>
</cp:coreProperties>
</file>