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74" r:id="rId3"/>
    <p:sldId id="273" r:id="rId4"/>
    <p:sldId id="259" r:id="rId5"/>
    <p:sldId id="258" r:id="rId6"/>
    <p:sldId id="276" r:id="rId7"/>
    <p:sldId id="277" r:id="rId8"/>
    <p:sldId id="278" r:id="rId9"/>
    <p:sldId id="280" r:id="rId10"/>
    <p:sldId id="264" r:id="rId11"/>
    <p:sldId id="262" r:id="rId12"/>
    <p:sldId id="279" r:id="rId13"/>
    <p:sldId id="266" r:id="rId14"/>
    <p:sldId id="268" r:id="rId15"/>
    <p:sldId id="281" r:id="rId16"/>
    <p:sldId id="267" r:id="rId17"/>
    <p:sldId id="263" r:id="rId18"/>
    <p:sldId id="282" r:id="rId19"/>
    <p:sldId id="285" r:id="rId20"/>
    <p:sldId id="284" r:id="rId21"/>
    <p:sldId id="26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8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1" autoAdjust="0"/>
    <p:restoredTop sz="94660"/>
  </p:normalViewPr>
  <p:slideViewPr>
    <p:cSldViewPr snapToGrid="0">
      <p:cViewPr>
        <p:scale>
          <a:sx n="71" d="100"/>
          <a:sy n="71" d="100"/>
        </p:scale>
        <p:origin x="-2058" y="-10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09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1196975"/>
            <a:ext cx="10943167" cy="108267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2422525"/>
            <a:ext cx="10949517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3A1C593-65D0-4073-BCC9-577B9352EA97}" type="datetimeFigureOut">
              <a:rPr lang="en-US" smtClean="0"/>
              <a:t>3/28/2024</a:t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3/28/2024</a:t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3/28/2024</a:t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3/28/2024</a:t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3/28/2024</a:t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3/28/2024</a:t>
            </a:fld>
            <a:endParaRPr lang="en-US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3/28/2024</a:t>
            </a:fld>
            <a:endParaRPr lang="en-US"/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3/28/2024</a:t>
            </a:fld>
            <a:endParaRPr lang="en-US"/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3/28/2024</a:t>
            </a:fld>
            <a:endParaRPr lang="en-US"/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3/28/2024</a:t>
            </a:fld>
            <a:endParaRPr lang="en-US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3/28/2024</a:t>
            </a:fld>
            <a:endParaRPr lang="en-US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63A1C593-65D0-4073-BCC9-577B9352EA97}" type="datetimeFigureOut">
              <a:rPr lang="en-US" smtClean="0"/>
              <a:t>3/28/2024</a:t>
            </a:fld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3.GIF"/><Relationship Id="rId2" Type="http://schemas.openxmlformats.org/officeDocument/2006/relationships/tags" Target="../tags/tag10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3.bin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3.GIF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wmf"/><Relationship Id="rId2" Type="http://schemas.openxmlformats.org/officeDocument/2006/relationships/tags" Target="../tags/tag1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22.png"/><Relationship Id="rId4" Type="http://schemas.openxmlformats.org/officeDocument/2006/relationships/image" Target="../media/image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3.GIF"/><Relationship Id="rId2" Type="http://schemas.openxmlformats.org/officeDocument/2006/relationships/tags" Target="../tags/tag1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5.bin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3.xml"/><Relationship Id="rId7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image" Target="../media/image3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3.GIF"/><Relationship Id="rId2" Type="http://schemas.openxmlformats.org/officeDocument/2006/relationships/tags" Target="../tags/tag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5585" y="1562100"/>
            <a:ext cx="8663940" cy="2352675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en-US" sz="6600" dirty="0">
                <a:sym typeface="+mn-ea"/>
              </a:rPr>
              <a:t> </a:t>
            </a:r>
            <a:r>
              <a:rPr lang="ru-RU" altLang="en-US" sz="72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sym typeface="+mn-ea"/>
              </a:rPr>
              <a:t>Игра</a:t>
            </a:r>
            <a:r>
              <a:rPr lang="ru-RU" altLang="en-US" sz="72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sym typeface="+mn-ea"/>
              </a:rPr>
              <a:t> </a:t>
            </a:r>
            <a:r>
              <a:rPr lang="en-US" sz="7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sym typeface="+mn-ea"/>
              </a:rPr>
              <a:t>«</a:t>
            </a:r>
            <a:r>
              <a:rPr lang="ru-RU" altLang="en-US" sz="7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sym typeface="+mn-ea"/>
              </a:rPr>
              <a:t>Семейное</a:t>
            </a:r>
            <a:r>
              <a:rPr lang="en-US" sz="7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sym typeface="+mn-ea"/>
              </a:rPr>
              <a:t> </a:t>
            </a:r>
            <a:r>
              <a:rPr lang="en-US" sz="72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sym typeface="+mn-ea"/>
              </a:rPr>
              <a:t>путешествие</a:t>
            </a:r>
            <a:r>
              <a:rPr lang="en-US" sz="7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sym typeface="+mn-ea"/>
              </a:rPr>
              <a:t>»</a:t>
            </a:r>
            <a:endParaRPr lang="en-US" altLang="en-US" sz="7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sym typeface="+mn-e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920" y="4587240"/>
            <a:ext cx="11481435" cy="227076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ru-RU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Б</a:t>
            </a:r>
            <a:r>
              <a:rPr 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инарно</a:t>
            </a:r>
            <a:r>
              <a:rPr lang="ru-RU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е</a:t>
            </a:r>
            <a:r>
              <a:rPr 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внеклассно</a:t>
            </a:r>
            <a:r>
              <a:rPr lang="ru-RU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е</a:t>
            </a:r>
            <a:r>
              <a:rPr 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мероприяти</a:t>
            </a:r>
            <a:r>
              <a:rPr lang="ru-RU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е</a:t>
            </a:r>
            <a:r>
              <a:rPr 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</a:p>
          <a:p>
            <a:r>
              <a:rPr 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  МАТЕМАТИКЕ И АНГЛИЙСКОМУ ЯЗЫКУ</a:t>
            </a:r>
          </a:p>
          <a:p>
            <a:r>
              <a:rPr 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ДЛЯ 6-7 КЛАССОВ</a:t>
            </a:r>
          </a:p>
        </p:txBody>
      </p:sp>
      <p:pic>
        <p:nvPicPr>
          <p:cNvPr id="100" name="Изображение 99"/>
          <p:cNvPicPr/>
          <p:nvPr/>
        </p:nvPicPr>
        <p:blipFill>
          <a:blip r:embed="rId2"/>
          <a:stretch>
            <a:fillRect/>
          </a:stretch>
        </p:blipFill>
        <p:spPr>
          <a:xfrm>
            <a:off x="9775190" y="216535"/>
            <a:ext cx="2340610" cy="33223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Замещающий 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1</a:t>
            </a:fld>
            <a:endParaRPr lang="en-US"/>
          </a:p>
        </p:txBody>
      </p:sp>
      <p:pic>
        <p:nvPicPr>
          <p:cNvPr id="5" name="Изображение 4"/>
          <p:cNvPicPr/>
          <p:nvPr/>
        </p:nvPicPr>
        <p:blipFill>
          <a:blip r:embed="rId3"/>
          <a:stretch>
            <a:fillRect/>
          </a:stretch>
        </p:blipFill>
        <p:spPr>
          <a:xfrm>
            <a:off x="53340" y="0"/>
            <a:ext cx="3901440" cy="1562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31288" y="2501150"/>
            <a:ext cx="3460711" cy="2796991"/>
          </a:xfrm>
        </p:spPr>
        <p:txBody>
          <a:bodyPr/>
          <a:lstStyle/>
          <a:p>
            <a:r>
              <a:rPr lang="ru-RU" altLang="en-US" sz="6600" dirty="0" smtClean="0"/>
              <a:t>Театр</a:t>
            </a:r>
          </a:p>
          <a:p>
            <a:r>
              <a:rPr lang="ru-RU" altLang="en-US" sz="6600" dirty="0" smtClean="0"/>
              <a:t>Оперы   </a:t>
            </a:r>
            <a:endParaRPr lang="ru-RU" altLang="en-US" sz="6600" dirty="0"/>
          </a:p>
        </p:txBody>
      </p:sp>
      <p:pic>
        <p:nvPicPr>
          <p:cNvPr id="100" name="Изображение 9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731288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Изображение 1"/>
          <p:cNvPicPr/>
          <p:nvPr/>
        </p:nvPicPr>
        <p:blipFill>
          <a:blip r:embed="rId3"/>
          <a:stretch>
            <a:fillRect/>
          </a:stretch>
        </p:blipFill>
        <p:spPr>
          <a:xfrm>
            <a:off x="10247630" y="268941"/>
            <a:ext cx="1944370" cy="2232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Замещающий 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73495" y="239395"/>
            <a:ext cx="5067935" cy="1883410"/>
          </a:xfrm>
        </p:spPr>
        <p:txBody>
          <a:bodyPr/>
          <a:lstStyle/>
          <a:p>
            <a:pPr algn="ctr"/>
            <a:r>
              <a:rPr lang="ru-RU" altLang="en-US" sz="6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Театр </a:t>
            </a:r>
            <a:br>
              <a:rPr lang="ru-RU" altLang="en-US" sz="6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ru-RU" altLang="en-US" sz="6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оперы</a:t>
            </a:r>
            <a:r>
              <a:rPr lang="ru-RU" altLang="en-US"/>
              <a:t> 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0" y="1948815"/>
            <a:ext cx="6979920" cy="459486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 algn="ctr">
              <a:buNone/>
            </a:pPr>
            <a:r>
              <a:rPr lang="ru-RU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Детский билет -  1860р.,</a:t>
            </a:r>
          </a:p>
          <a:p>
            <a:pPr marL="0" indent="0" algn="ctr">
              <a:buNone/>
            </a:pPr>
            <a:r>
              <a:rPr lang="ru-RU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Взрослый билет - 3720 р. Общая стоимость - ?</a:t>
            </a:r>
            <a:r>
              <a:rPr lang="ru-RU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$</a:t>
            </a:r>
            <a:r>
              <a:rPr lang="ru-RU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</a:t>
            </a:r>
          </a:p>
          <a:p>
            <a:pPr marL="0" indent="0" algn="ctr">
              <a:buNone/>
            </a:pPr>
            <a:r>
              <a:rPr lang="ru-RU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1$ = 93 руб.</a:t>
            </a:r>
          </a:p>
          <a:p>
            <a:pPr marL="0" indent="0" algn="ctr">
              <a:buNone/>
            </a:pPr>
            <a:r>
              <a:rPr lang="ru-RU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Если пойдут две семьи: </a:t>
            </a:r>
          </a:p>
          <a:p>
            <a:pPr marL="0" indent="0" algn="ctr">
              <a:buNone/>
            </a:pPr>
            <a:r>
              <a:rPr lang="ru-RU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7 детей и 4 взрослых.</a:t>
            </a:r>
          </a:p>
          <a:p>
            <a:pPr marL="0" indent="0" algn="ctr">
              <a:buNone/>
            </a:pPr>
            <a:endParaRPr lang="ru-RU" altLang="en-US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00" name="Изображение 99"/>
          <p:cNvPicPr/>
          <p:nvPr/>
        </p:nvPicPr>
        <p:blipFill>
          <a:blip r:embed="rId2"/>
          <a:stretch>
            <a:fillRect/>
          </a:stretch>
        </p:blipFill>
        <p:spPr>
          <a:xfrm>
            <a:off x="10219765" y="283173"/>
            <a:ext cx="1972235" cy="1987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11</a:t>
            </a:fld>
            <a:endParaRPr lang="en-US"/>
          </a:p>
        </p:txBody>
      </p:sp>
      <p:pic>
        <p:nvPicPr>
          <p:cNvPr id="102" name="Изображение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6885940" y="2923540"/>
            <a:ext cx="5180965" cy="3209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Игра с болельщиками. </a:t>
            </a: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12</a:t>
            </a:fld>
            <a:endParaRPr lang="en-US"/>
          </a:p>
        </p:txBody>
      </p:sp>
      <p:graphicFrame>
        <p:nvGraphicFramePr>
          <p:cNvPr id="6" name="Объект 5"/>
          <p:cNvGraphicFramePr/>
          <p:nvPr>
            <p:custDataLst>
              <p:tags r:id="rId2"/>
            </p:custDataLst>
          </p:nvPr>
        </p:nvGraphicFramePr>
        <p:xfrm>
          <a:off x="685165" y="708025"/>
          <a:ext cx="10267315" cy="6078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r:id="rId5" imgW="8252460" imgH="5265420" progId="Paint.Picture">
                  <p:embed/>
                </p:oleObj>
              </mc:Choice>
              <mc:Fallback>
                <p:oleObj r:id="rId5" imgW="8252460" imgH="5265420" progId="Paint.Picture">
                  <p:embed/>
                  <p:pic>
                    <p:nvPicPr>
                      <p:cNvPr id="0" name="Изображение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5165" y="708025"/>
                        <a:ext cx="10267315" cy="6078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0" name="Изображение 99"/>
          <p:cNvPicPr/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623550" y="517525"/>
            <a:ext cx="1649730" cy="2206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200660" y="137160"/>
            <a:ext cx="10044430" cy="5990590"/>
          </a:xfrm>
        </p:spPr>
        <p:txBody>
          <a:bodyPr/>
          <a:lstStyle/>
          <a:p>
            <a:pPr marL="0" indent="0">
              <a:buNone/>
            </a:pPr>
            <a:r>
              <a:rPr lang="ru-RU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Детский билет в театр стоит  1860 рублей, а взрослый билет стоит 3720 рублей. Рассчитать  общую стоимость  билетов в долларах (1$ = 93 руб.), если пойдут две семьи состоящие из  7 детей и 4 взрослых.</a:t>
            </a:r>
            <a:endParaRPr lang="ru-RU" altLang="en-US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pPr marL="0" indent="0">
              <a:buNone/>
            </a:pPr>
            <a:r>
              <a:rPr lang="ru-RU" altLang="en-US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Решение: </a:t>
            </a:r>
          </a:p>
          <a:p>
            <a:pPr marL="0" indent="0">
              <a:buNone/>
            </a:pPr>
            <a:r>
              <a:rPr lang="ru-RU" altLang="en-US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детский билет </a:t>
            </a:r>
          </a:p>
          <a:p>
            <a:pPr marL="0" indent="0">
              <a:buNone/>
            </a:pPr>
            <a:r>
              <a:rPr lang="ru-RU" altLang="en-US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1860 </a:t>
            </a:r>
            <a:r>
              <a:rPr lang="ru-RU" altLang="en-US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рублей = 20$</a:t>
            </a:r>
            <a:endParaRPr lang="ru-RU" altLang="en-US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pPr marL="0" indent="0">
              <a:buNone/>
            </a:pPr>
            <a:r>
              <a:rPr lang="ru-RU" altLang="en-US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взрослый билет </a:t>
            </a:r>
            <a:endParaRPr lang="ru-RU" altLang="en-US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pPr marL="0" indent="0">
              <a:buNone/>
            </a:pPr>
            <a:r>
              <a:rPr lang="ru-RU" altLang="en-US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3720 рублей = 40$</a:t>
            </a:r>
          </a:p>
          <a:p>
            <a:pPr marL="0" indent="0">
              <a:buNone/>
            </a:pPr>
            <a:r>
              <a:rPr lang="ru-RU" altLang="en-US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7*20 + 4*40 = 300$</a:t>
            </a:r>
            <a:endParaRPr lang="ru-RU" altLang="en-US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pPr marL="0" indent="0">
              <a:buNone/>
            </a:pPr>
            <a:r>
              <a:rPr lang="ru-RU" altLang="en-US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Ответ: 300</a:t>
            </a:r>
            <a:r>
              <a:rPr lang="en-US" altLang="ru-RU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$. </a:t>
            </a:r>
            <a:endParaRPr lang="ru-RU" altLang="en-US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endParaRPr lang="ru-RU" altLang="en-US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pic>
        <p:nvPicPr>
          <p:cNvPr id="100" name="Изображение 99"/>
          <p:cNvPicPr/>
          <p:nvPr/>
        </p:nvPicPr>
        <p:blipFill>
          <a:blip r:embed="rId2"/>
          <a:stretch>
            <a:fillRect/>
          </a:stretch>
        </p:blipFill>
        <p:spPr>
          <a:xfrm>
            <a:off x="10122535" y="137795"/>
            <a:ext cx="1944370" cy="2673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13</a:t>
            </a:fld>
            <a:endParaRPr lang="en-US"/>
          </a:p>
        </p:txBody>
      </p:sp>
      <p:pic>
        <p:nvPicPr>
          <p:cNvPr id="103" name="Изображение 102"/>
          <p:cNvPicPr/>
          <p:nvPr/>
        </p:nvPicPr>
        <p:blipFill>
          <a:blip r:embed="rId3"/>
          <a:stretch>
            <a:fillRect/>
          </a:stretch>
        </p:blipFill>
        <p:spPr>
          <a:xfrm>
            <a:off x="6657975" y="3810000"/>
            <a:ext cx="5534025" cy="304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Магазин сувениров «Australia the Gift»</a:t>
            </a: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14</a:t>
            </a:fld>
            <a:endParaRPr lang="en-US"/>
          </a:p>
        </p:txBody>
      </p:sp>
      <p:pic>
        <p:nvPicPr>
          <p:cNvPr id="5" name="Изображение 4"/>
          <p:cNvPicPr/>
          <p:nvPr/>
        </p:nvPicPr>
        <p:blipFill>
          <a:blip r:embed="rId2"/>
          <a:stretch>
            <a:fillRect/>
          </a:stretch>
        </p:blipFill>
        <p:spPr>
          <a:xfrm>
            <a:off x="10122535" y="137795"/>
            <a:ext cx="1944370" cy="2673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Изображение 104"/>
          <p:cNvPicPr/>
          <p:nvPr/>
        </p:nvPicPr>
        <p:blipFill>
          <a:blip r:embed="rId3"/>
          <a:stretch>
            <a:fillRect/>
          </a:stretch>
        </p:blipFill>
        <p:spPr>
          <a:xfrm>
            <a:off x="1062355" y="915670"/>
            <a:ext cx="8796020" cy="58058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15</a:t>
            </a:fld>
            <a:endParaRPr lang="en-US"/>
          </a:p>
        </p:txBody>
      </p:sp>
      <p:pic>
        <p:nvPicPr>
          <p:cNvPr id="106" name="Изображение 105"/>
          <p:cNvPicPr/>
          <p:nvPr/>
        </p:nvPicPr>
        <p:blipFill>
          <a:blip r:embed="rId3"/>
          <a:stretch>
            <a:fillRect/>
          </a:stretch>
        </p:blipFill>
        <p:spPr>
          <a:xfrm>
            <a:off x="233680" y="383466"/>
            <a:ext cx="5979160" cy="60661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" name="Изображение 106"/>
          <p:cNvPicPr/>
          <p:nvPr/>
        </p:nvPicPr>
        <p:blipFill>
          <a:blip r:embed="rId4"/>
          <a:stretch>
            <a:fillRect/>
          </a:stretch>
        </p:blipFill>
        <p:spPr>
          <a:xfrm>
            <a:off x="6468036" y="2124635"/>
            <a:ext cx="5460310" cy="418302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" name="Изображение 99"/>
          <p:cNvPicPr/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816354" y="224502"/>
            <a:ext cx="1826272" cy="168497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878" y="598170"/>
            <a:ext cx="10949517" cy="1752600"/>
          </a:xfrm>
        </p:spPr>
        <p:txBody>
          <a:bodyPr/>
          <a:lstStyle/>
          <a:p>
            <a:pPr algn="l">
              <a:lnSpc>
                <a:spcPct val="100000"/>
              </a:lnSpc>
            </a:pPr>
            <a:r>
              <a:rPr lang="ru-RU" altLang="en-US" sz="6600" b="1" dirty="0" smtClean="0"/>
              <a:t>Сидней - Канберра</a:t>
            </a:r>
            <a:endParaRPr lang="ru-RU" altLang="en-US" sz="8000" dirty="0"/>
          </a:p>
        </p:txBody>
      </p:sp>
      <p:sp>
        <p:nvSpPr>
          <p:cNvPr id="2" name="Замещающий 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16</a:t>
            </a:fld>
            <a:endParaRPr lang="en-US"/>
          </a:p>
        </p:txBody>
      </p:sp>
      <p:pic>
        <p:nvPicPr>
          <p:cNvPr id="100" name="Изображение 99"/>
          <p:cNvPicPr/>
          <p:nvPr/>
        </p:nvPicPr>
        <p:blipFill>
          <a:blip r:embed="rId3"/>
          <a:stretch>
            <a:fillRect/>
          </a:stretch>
        </p:blipFill>
        <p:spPr>
          <a:xfrm>
            <a:off x="10122535" y="137795"/>
            <a:ext cx="1944370" cy="2673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Изображение 100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5025" y="1713865"/>
            <a:ext cx="7620000" cy="508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17</a:t>
            </a:fld>
            <a:endParaRPr lang="en-US"/>
          </a:p>
        </p:txBody>
      </p:sp>
      <p:pic>
        <p:nvPicPr>
          <p:cNvPr id="100" name="Изображение 99"/>
          <p:cNvPicPr/>
          <p:nvPr/>
        </p:nvPicPr>
        <p:blipFill>
          <a:blip r:embed="rId4"/>
          <a:stretch>
            <a:fillRect/>
          </a:stretch>
        </p:blipFill>
        <p:spPr>
          <a:xfrm>
            <a:off x="10122535" y="137795"/>
            <a:ext cx="1944370" cy="2673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Изображение 100"/>
          <p:cNvPicPr/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61595"/>
            <a:ext cx="2070100" cy="115633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" name="Объект 5"/>
          <p:cNvGraphicFramePr/>
          <p:nvPr>
            <p:custDataLst>
              <p:tags r:id="rId2"/>
            </p:custDataLst>
          </p:nvPr>
        </p:nvGraphicFramePr>
        <p:xfrm>
          <a:off x="1167765" y="1217930"/>
          <a:ext cx="9118600" cy="5246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r:id="rId6" imgW="5966460" imgH="3398520" progId="Paint.Picture">
                  <p:embed/>
                </p:oleObj>
              </mc:Choice>
              <mc:Fallback>
                <p:oleObj r:id="rId6" imgW="5966460" imgH="3398520" progId="Paint.Picture">
                  <p:embed/>
                  <p:pic>
                    <p:nvPicPr>
                      <p:cNvPr id="0" name="Изображение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67765" y="1217930"/>
                        <a:ext cx="9118600" cy="5246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18</a:t>
            </a:fld>
            <a:endParaRPr lang="en-US"/>
          </a:p>
        </p:txBody>
      </p:sp>
      <p:graphicFrame>
        <p:nvGraphicFramePr>
          <p:cNvPr id="5" name="Замещающее содержимое 4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</p:nvPr>
        </p:nvGraphicFramePr>
        <p:xfrm>
          <a:off x="683260" y="1053465"/>
          <a:ext cx="10541635" cy="5337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r:id="rId5" imgW="6004560" imgH="3040380" progId="Paint.Picture">
                  <p:embed/>
                </p:oleObj>
              </mc:Choice>
              <mc:Fallback>
                <p:oleObj r:id="rId5" imgW="6004560" imgH="3040380" progId="Paint.Picture">
                  <p:embed/>
                  <p:pic>
                    <p:nvPicPr>
                      <p:cNvPr id="0" name="Изображение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3260" y="1053465"/>
                        <a:ext cx="10541635" cy="5337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0" name="Изображение 99"/>
          <p:cNvPicPr/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247630" y="125095"/>
            <a:ext cx="1944370" cy="2673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19</a:t>
            </a:fld>
            <a:endParaRPr lang="en-US"/>
          </a:p>
        </p:txBody>
      </p:sp>
      <p:sp>
        <p:nvSpPr>
          <p:cNvPr id="5" name="Замещающее содержимое 4"/>
          <p:cNvSpPr/>
          <p:nvPr>
            <p:custDataLst>
              <p:tags r:id="rId1"/>
            </p:custDataLst>
          </p:nvPr>
        </p:nvSpPr>
        <p:spPr>
          <a:xfrm>
            <a:off x="609600" y="361315"/>
            <a:ext cx="10972800" cy="576643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altLang="en-US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В выходные билет в зоопарк стоит 20$, а в будни </a:t>
            </a:r>
          </a:p>
          <a:p>
            <a:pPr marL="0" indent="0" algn="ctr">
              <a:buNone/>
            </a:pPr>
            <a:r>
              <a:rPr lang="ru-RU" altLang="en-US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на 20% дешевле. </a:t>
            </a:r>
          </a:p>
          <a:p>
            <a:pPr marL="0" indent="0" algn="ctr">
              <a:buNone/>
            </a:pPr>
            <a:r>
              <a:rPr lang="ru-RU" altLang="en-US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Сколько стоит билет </a:t>
            </a:r>
          </a:p>
          <a:p>
            <a:pPr marL="0" indent="0" algn="ctr">
              <a:buNone/>
            </a:pPr>
            <a:r>
              <a:rPr lang="ru-RU" altLang="en-US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в зоопарк в будни?</a:t>
            </a:r>
          </a:p>
        </p:txBody>
      </p:sp>
      <p:pic>
        <p:nvPicPr>
          <p:cNvPr id="100" name="Изображение 99"/>
          <p:cNvPicPr/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743552" y="1479177"/>
            <a:ext cx="1944370" cy="2673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777" y="1909555"/>
            <a:ext cx="4654588" cy="3607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2</a:t>
            </a:fld>
            <a:endParaRPr lang="en-US"/>
          </a:p>
        </p:txBody>
      </p:sp>
      <p:pic>
        <p:nvPicPr>
          <p:cNvPr id="5" name="Рисунок 1" descr="Сбербанк» рассказал, почему лучше получать пластиковую карту без имени  владельца"/>
          <p:cNvPicPr>
            <a:picLocks noGrp="1" noChangeAspect="1" noChangeArrowheads="1"/>
          </p:cNvPicPr>
          <p:nvPr>
            <p:ph idx="1"/>
            <p:custDataLst>
              <p:tags r:id="rId1"/>
            </p:custDataLst>
          </p:nvPr>
        </p:nvPicPr>
        <p:blipFill>
          <a:blip r:embed="rId6"/>
          <a:srcRect l="16032" t="9313" r="16036" b="12852"/>
          <a:stretch>
            <a:fillRect/>
          </a:stretch>
        </p:blipFill>
        <p:spPr>
          <a:xfrm>
            <a:off x="693847" y="475771"/>
            <a:ext cx="3044435" cy="1680180"/>
          </a:xfrm>
          <a:prstGeom prst="rect">
            <a:avLst/>
          </a:prstGeom>
        </p:spPr>
      </p:pic>
      <p:pic>
        <p:nvPicPr>
          <p:cNvPr id="103" name="Изображение 102"/>
          <p:cNvPicPr/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9120" y="2124635"/>
            <a:ext cx="1937563" cy="317714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" name="Изображение 103"/>
          <p:cNvPicPr/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29213" y="2595282"/>
            <a:ext cx="3226681" cy="27187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" name="Текстовое поле 104"/>
          <p:cNvSpPr txBox="1"/>
          <p:nvPr/>
        </p:nvSpPr>
        <p:spPr>
          <a:xfrm rot="20388100">
            <a:off x="7290876" y="4903959"/>
            <a:ext cx="25158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9600" b="1" dirty="0">
                <a:latin typeface="Times New Roman" panose="02020603050405020304" charset="0"/>
                <a:cs typeface="Calibri" panose="020F0502020204030204" charset="0"/>
              </a:rPr>
              <a:t>40$</a:t>
            </a:r>
            <a:endParaRPr lang="en-US" altLang="en-US" sz="9600" b="1" dirty="0">
              <a:latin typeface="Times New Roman" panose="02020603050405020304" charset="0"/>
              <a:cs typeface="Calibri" panose="020F0502020204030204" charset="0"/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4815714" y="107800"/>
            <a:ext cx="4163407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9600" b="1" dirty="0">
                <a:latin typeface="Times New Roman" panose="02020603050405020304" charset="0"/>
                <a:cs typeface="Calibri" panose="020F0502020204030204" charset="0"/>
              </a:rPr>
              <a:t>money</a:t>
            </a:r>
            <a:endParaRPr lang="en-US" altLang="en-US" sz="9600" b="1" dirty="0">
              <a:latin typeface="Times New Roman" panose="02020603050405020304" charset="0"/>
              <a:cs typeface="Calibri" panose="020F0502020204030204" charset="0"/>
            </a:endParaRPr>
          </a:p>
        </p:txBody>
      </p:sp>
      <p:sp>
        <p:nvSpPr>
          <p:cNvPr id="7" name="Текстовое поле 6"/>
          <p:cNvSpPr txBox="1"/>
          <p:nvPr/>
        </p:nvSpPr>
        <p:spPr>
          <a:xfrm rot="885580">
            <a:off x="2864574" y="5288902"/>
            <a:ext cx="508221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9600" b="1" dirty="0">
                <a:latin typeface="Times New Roman" panose="02020603050405020304" charset="0"/>
                <a:cs typeface="Calibri" panose="020F0502020204030204" charset="0"/>
              </a:rPr>
              <a:t>cash</a:t>
            </a:r>
            <a:endParaRPr lang="en-US" altLang="en-US" sz="9600" b="1" dirty="0">
              <a:latin typeface="Times New Roman" panose="02020603050405020304" charset="0"/>
              <a:cs typeface="Calibri" panose="020F050202020403020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0128" y="107800"/>
            <a:ext cx="1944687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1945640" y="5183505"/>
            <a:ext cx="7921625" cy="1392555"/>
          </a:xfrm>
        </p:spPr>
        <p:txBody>
          <a:bodyPr/>
          <a:lstStyle/>
          <a:p>
            <a:pPr marL="0" indent="0">
              <a:buNone/>
            </a:pPr>
            <a:r>
              <a:rPr lang="ru-RU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20-20*0,2=16 ($)</a:t>
            </a: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20</a:t>
            </a:fld>
            <a:endParaRPr lang="en-US"/>
          </a:p>
        </p:txBody>
      </p:sp>
      <p:sp>
        <p:nvSpPr>
          <p:cNvPr id="5" name="Замещающее содержимое 4"/>
          <p:cNvSpPr/>
          <p:nvPr>
            <p:custDataLst>
              <p:tags r:id="rId1"/>
            </p:custDataLst>
          </p:nvPr>
        </p:nvSpPr>
        <p:spPr>
          <a:xfrm>
            <a:off x="609600" y="361315"/>
            <a:ext cx="10972800" cy="576643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altLang="en-US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В выходные билет в зоопарк стоит 20$, а в будни </a:t>
            </a:r>
          </a:p>
          <a:p>
            <a:pPr marL="0" indent="0" algn="ctr">
              <a:buNone/>
            </a:pPr>
            <a:r>
              <a:rPr lang="ru-RU" altLang="en-US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на 20% дешевле. </a:t>
            </a:r>
          </a:p>
          <a:p>
            <a:pPr marL="0" indent="0" algn="ctr">
              <a:buNone/>
            </a:pPr>
            <a:r>
              <a:rPr lang="ru-RU" altLang="en-US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Сколько стоит билет </a:t>
            </a:r>
          </a:p>
          <a:p>
            <a:pPr marL="0" indent="0" algn="ctr">
              <a:buNone/>
            </a:pPr>
            <a:r>
              <a:rPr lang="ru-RU" altLang="en-US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в зоопарк в будни?</a:t>
            </a:r>
          </a:p>
        </p:txBody>
      </p:sp>
      <p:pic>
        <p:nvPicPr>
          <p:cNvPr id="100" name="Изображение 99"/>
          <p:cNvPicPr/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638030" y="1546411"/>
            <a:ext cx="1944370" cy="2673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455" y="2811780"/>
            <a:ext cx="10123805" cy="139192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ru-RU" altLang="en-US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Благодарим за участие в </a:t>
            </a:r>
            <a:r>
              <a:rPr lang="ru-RU" altLang="en-US" sz="5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игре </a:t>
            </a:r>
            <a:br>
              <a:rPr lang="ru-RU" altLang="en-US" sz="5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ru-RU" altLang="en-US" sz="5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и</a:t>
            </a:r>
            <a:r>
              <a:rPr lang="ru-RU" altLang="en-US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altLang="en-US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altLang="en-US" sz="5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желаем </a:t>
            </a:r>
            <a:r>
              <a:rPr lang="ru-RU" altLang="en-US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приятных </a:t>
            </a:r>
            <a:r>
              <a:rPr lang="ru-RU" altLang="en-US" sz="5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ru-RU" altLang="en-US" sz="5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ru-RU" altLang="en-US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altLang="en-US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altLang="en-US" sz="5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путешествий</a:t>
            </a:r>
            <a:r>
              <a:rPr lang="ru-RU" altLang="en-US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.</a:t>
            </a: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21</a:t>
            </a:fld>
            <a:endParaRPr lang="en-US"/>
          </a:p>
        </p:txBody>
      </p:sp>
      <p:pic>
        <p:nvPicPr>
          <p:cNvPr id="100" name="Изображение 99"/>
          <p:cNvPicPr/>
          <p:nvPr/>
        </p:nvPicPr>
        <p:blipFill>
          <a:blip r:embed="rId2"/>
          <a:stretch>
            <a:fillRect/>
          </a:stretch>
        </p:blipFill>
        <p:spPr>
          <a:xfrm>
            <a:off x="10485605" y="164688"/>
            <a:ext cx="1944370" cy="2673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930"/>
          </a:xfrm>
        </p:spPr>
        <p:txBody>
          <a:bodyPr/>
          <a:lstStyle/>
          <a:p>
            <a:r>
              <a:rPr lang="ru-RU" altLang="en-US" b="1">
                <a:solidFill>
                  <a:srgbClr val="FF0000"/>
                </a:solidFill>
              </a:rPr>
              <a:t>Цели:</a:t>
            </a:r>
          </a:p>
        </p:txBody>
      </p:sp>
      <p:sp>
        <p:nvSpPr>
          <p:cNvPr id="6" name="Замещающее содержимое 5"/>
          <p:cNvSpPr>
            <a:spLocks noGrp="1" noChangeArrowheads="1"/>
          </p:cNvSpPr>
          <p:nvPr>
            <p:ph idx="1"/>
          </p:nvPr>
        </p:nvSpPr>
        <p:spPr>
          <a:xfrm>
            <a:off x="165100" y="935990"/>
            <a:ext cx="11927205" cy="5690235"/>
          </a:xfrm>
        </p:spPr>
        <p:txBody>
          <a:bodyPr/>
          <a:lstStyle/>
          <a:p>
            <a:pPr marL="0" indent="0" algn="l">
              <a:buNone/>
            </a:pPr>
            <a:r>
              <a:rPr lang="ru-RU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Повысить уровень знаний в финансовых вопросах.</a:t>
            </a:r>
          </a:p>
          <a:p>
            <a:pPr marL="0" indent="0" algn="l">
              <a:buNone/>
            </a:pPr>
            <a:r>
              <a:rPr lang="ru-RU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Повторить </a:t>
            </a:r>
          </a:p>
          <a:p>
            <a:pPr algn="l">
              <a:buFont typeface="Wingdings" panose="05000000000000000000" charset="0"/>
              <a:buChar char="ü"/>
            </a:pPr>
            <a:r>
              <a:rPr lang="ru-RU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действия с положительными и отрицательными числами, </a:t>
            </a:r>
          </a:p>
          <a:p>
            <a:pPr algn="l">
              <a:buFont typeface="Wingdings" panose="05000000000000000000" charset="0"/>
              <a:buChar char="ü"/>
            </a:pPr>
            <a:r>
              <a:rPr lang="ru-RU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решение задач с процентами,</a:t>
            </a:r>
          </a:p>
          <a:p>
            <a:pPr algn="l">
              <a:buFont typeface="Wingdings" panose="05000000000000000000" charset="0"/>
              <a:buChar char="ü"/>
            </a:pPr>
            <a:r>
              <a:rPr lang="ru-RU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время и </a:t>
            </a:r>
            <a:r>
              <a:rPr lang="ru-RU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числительные </a:t>
            </a:r>
            <a:r>
              <a:rPr lang="ru-RU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на английском языке,</a:t>
            </a:r>
            <a:endParaRPr lang="ru-RU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>
              <a:buFont typeface="Wingdings" panose="05000000000000000000" charset="0"/>
              <a:buChar char="ü"/>
            </a:pPr>
            <a:r>
              <a:rPr lang="ru-RU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названия предметов на английском языке.</a:t>
            </a:r>
          </a:p>
          <a:p>
            <a:pPr marL="0" indent="0" algn="l">
              <a:buNone/>
            </a:pPr>
            <a:r>
              <a:rPr lang="ru-RU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Узнать значения идиом, связанных с деньгами.</a:t>
            </a:r>
          </a:p>
          <a:p>
            <a:pPr marL="0" indent="0" algn="l">
              <a:buNone/>
            </a:pPr>
            <a:r>
              <a:rPr lang="ru-RU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Развивать умение применять знания математики и английского языка в повседневной жизни.</a:t>
            </a: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3</a:t>
            </a:fld>
            <a:endParaRPr lang="en-US"/>
          </a:p>
        </p:txBody>
      </p:sp>
      <p:pic>
        <p:nvPicPr>
          <p:cNvPr id="100" name="Изображение 99"/>
          <p:cNvPicPr/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328910" y="2444115"/>
            <a:ext cx="1944370" cy="2673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2883" y="137795"/>
            <a:ext cx="10949517" cy="1752600"/>
          </a:xfrm>
        </p:spPr>
        <p:txBody>
          <a:bodyPr/>
          <a:lstStyle/>
          <a:p>
            <a:r>
              <a:rPr lang="ru-RU" altLang="en-US" sz="8000" b="1">
                <a:latin typeface="Arial Black" panose="020B0A04020102020204" charset="0"/>
                <a:cs typeface="Arial Black" panose="020B0A04020102020204" charset="0"/>
              </a:rPr>
              <a:t>Приветствие</a:t>
            </a:r>
            <a:r>
              <a:rPr lang="ru-RU" altLang="en-US" sz="8000"/>
              <a:t> </a:t>
            </a:r>
          </a:p>
        </p:txBody>
      </p:sp>
      <p:sp>
        <p:nvSpPr>
          <p:cNvPr id="2" name="Замещающий 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4</a:t>
            </a:fld>
            <a:endParaRPr lang="en-US"/>
          </a:p>
        </p:txBody>
      </p:sp>
      <p:pic>
        <p:nvPicPr>
          <p:cNvPr id="104" name="Изображение 103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129665"/>
            <a:ext cx="12114530" cy="57283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" name="Изображение 99"/>
          <p:cNvPicPr/>
          <p:nvPr/>
        </p:nvPicPr>
        <p:blipFill>
          <a:blip r:embed="rId3"/>
          <a:stretch>
            <a:fillRect/>
          </a:stretch>
        </p:blipFill>
        <p:spPr>
          <a:xfrm>
            <a:off x="9544685" y="34925"/>
            <a:ext cx="1566545" cy="19583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86055"/>
            <a:ext cx="10972800" cy="1527175"/>
          </a:xfrm>
        </p:spPr>
        <p:txBody>
          <a:bodyPr/>
          <a:lstStyle/>
          <a:p>
            <a:pPr algn="ctr"/>
            <a:r>
              <a:rPr lang="ru-RU" altLang="en-US" sz="4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Расставьте полученные результаты в порядке возрастания и назовите  слово.</a:t>
            </a:r>
          </a:p>
        </p:txBody>
      </p:sp>
      <p:pic>
        <p:nvPicPr>
          <p:cNvPr id="100" name="Изображение 99"/>
          <p:cNvPicPr/>
          <p:nvPr/>
        </p:nvPicPr>
        <p:blipFill>
          <a:blip r:embed="rId4"/>
          <a:stretch>
            <a:fillRect/>
          </a:stretch>
        </p:blipFill>
        <p:spPr>
          <a:xfrm>
            <a:off x="10415905" y="3429000"/>
            <a:ext cx="1944370" cy="2673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8" name="Объект 7"/>
          <p:cNvGraphicFramePr/>
          <p:nvPr>
            <p:custDataLst>
              <p:tags r:id="rId2"/>
            </p:custDataLst>
          </p:nvPr>
        </p:nvGraphicFramePr>
        <p:xfrm>
          <a:off x="2202815" y="1713230"/>
          <a:ext cx="6821805" cy="5008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r:id="rId5" imgW="4701540" imgH="3429000" progId="Paint.Picture">
                  <p:embed/>
                </p:oleObj>
              </mc:Choice>
              <mc:Fallback>
                <p:oleObj r:id="rId5" imgW="4701540" imgH="3429000" progId="Paint.Picture">
                  <p:embed/>
                  <p:pic>
                    <p:nvPicPr>
                      <p:cNvPr id="0" name="Изображение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02815" y="1713230"/>
                        <a:ext cx="6821805" cy="5008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5" name="Объект 4"/>
          <p:cNvGraphicFramePr/>
          <p:nvPr>
            <p:custDataLst>
              <p:tags r:id="rId2"/>
            </p:custDataLst>
          </p:nvPr>
        </p:nvGraphicFramePr>
        <p:xfrm>
          <a:off x="516255" y="372110"/>
          <a:ext cx="10535285" cy="6113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r:id="rId5" imgW="4998720" imgH="3223260" progId="Paint.Picture">
                  <p:embed/>
                </p:oleObj>
              </mc:Choice>
              <mc:Fallback>
                <p:oleObj r:id="rId5" imgW="4998720" imgH="3223260" progId="Paint.Picture">
                  <p:embed/>
                  <p:pic>
                    <p:nvPicPr>
                      <p:cNvPr id="0" name="Изображение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6255" y="372110"/>
                        <a:ext cx="10535285" cy="61131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0" name="Изображение 99"/>
          <p:cNvPicPr/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15905" y="3429000"/>
            <a:ext cx="1944370" cy="2673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/>
              <a:t>Мы отправляемся в Австралию</a:t>
            </a: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7</a:t>
            </a:fld>
            <a:endParaRPr lang="en-US"/>
          </a:p>
        </p:txBody>
      </p:sp>
      <p:pic>
        <p:nvPicPr>
          <p:cNvPr id="101" name="Изображение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470535" y="109220"/>
            <a:ext cx="11325225" cy="67487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Изображение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2579920" y="297816"/>
            <a:ext cx="6823880" cy="685799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6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751205" y="629285"/>
            <a:ext cx="9937115" cy="5465445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en-US" sz="5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Билет на самолёт </a:t>
            </a:r>
          </a:p>
          <a:p>
            <a:pPr marL="0" indent="0" algn="ctr">
              <a:buNone/>
            </a:pPr>
            <a:r>
              <a:rPr lang="ru-RU" altLang="en-US" sz="5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Москвы - Хошимин - Сидней стоил 1520$. Потом стал стоить 1368$. </a:t>
            </a:r>
          </a:p>
          <a:p>
            <a:pPr marL="0" indent="0" algn="ctr">
              <a:buNone/>
            </a:pPr>
            <a:r>
              <a:rPr lang="ru-RU" altLang="en-US" sz="5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 сколько процентов снизилась его стоимость?</a:t>
            </a: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8</a:t>
            </a:fld>
            <a:endParaRPr lang="en-US"/>
          </a:p>
        </p:txBody>
      </p:sp>
      <p:pic>
        <p:nvPicPr>
          <p:cNvPr id="100" name="Изображение 99"/>
          <p:cNvPicPr/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247630" y="81280"/>
            <a:ext cx="1944370" cy="2673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altLang="en-US" sz="7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Ответ: </a:t>
            </a:r>
          </a:p>
          <a:p>
            <a:pPr marL="0" indent="0">
              <a:buNone/>
            </a:pPr>
            <a:r>
              <a:rPr lang="ru-RU" altLang="en-US" sz="7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 10% снизилась стоимость билета.</a:t>
            </a: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9</a:t>
            </a:fld>
            <a:endParaRPr lang="en-US"/>
          </a:p>
        </p:txBody>
      </p:sp>
      <p:pic>
        <p:nvPicPr>
          <p:cNvPr id="100" name="Изображение 99"/>
          <p:cNvPicPr/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551545" y="1085215"/>
            <a:ext cx="3808730" cy="50177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Blue Waves">
  <a:themeElements>
    <a:clrScheme name="Blue Wav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8E2"/>
      </a:accent5>
      <a:accent6>
        <a:srgbClr val="2D8AE7"/>
      </a:accent6>
      <a:hlink>
        <a:srgbClr val="CC3300"/>
      </a:hlink>
      <a:folHlink>
        <a:srgbClr val="996600"/>
      </a:folHlink>
    </a:clrScheme>
    <a:fontScheme name="Blue Wav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Blue Wav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8AE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320</Words>
  <Application>Microsoft Office PowerPoint</Application>
  <PresentationFormat>Произвольный</PresentationFormat>
  <Paragraphs>74</Paragraphs>
  <Slides>21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Blue Waves</vt:lpstr>
      <vt:lpstr>Bitmap Image</vt:lpstr>
      <vt:lpstr> Игра «Семейное путешествие»</vt:lpstr>
      <vt:lpstr>Презентация PowerPoint</vt:lpstr>
      <vt:lpstr>Цели:</vt:lpstr>
      <vt:lpstr>Презентация PowerPoint</vt:lpstr>
      <vt:lpstr>Расставьте полученные результаты в порядке возрастания и назовите  слово.</vt:lpstr>
      <vt:lpstr>Презентация PowerPoint</vt:lpstr>
      <vt:lpstr>Мы отправляемся в Австралию</vt:lpstr>
      <vt:lpstr>Презентация PowerPoint</vt:lpstr>
      <vt:lpstr>Презентация PowerPoint</vt:lpstr>
      <vt:lpstr>Презентация PowerPoint</vt:lpstr>
      <vt:lpstr>Театр  оперы </vt:lpstr>
      <vt:lpstr>Игра с болельщиками. </vt:lpstr>
      <vt:lpstr>Презентация PowerPoint</vt:lpstr>
      <vt:lpstr>Магазин сувениров «Australia the Gift»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Благодарим за участие в игре  и желаем приятных   путешествий.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«Путешествие»</dc:title>
  <dc:creator>Ибрагим Алиев</dc:creator>
  <cp:lastModifiedBy>Пользователь Windows</cp:lastModifiedBy>
  <cp:revision>34</cp:revision>
  <dcterms:created xsi:type="dcterms:W3CDTF">2024-02-19T10:43:00Z</dcterms:created>
  <dcterms:modified xsi:type="dcterms:W3CDTF">2024-03-28T19:42:40Z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4A95CE73686D4B5DBD1A3B342186391F_13</vt:lpwstr>
  </property>
  <property fmtid="{D5CDD505-2E9C-101B-9397-08002B2CF9AE}" pid="3" name="KSOProductBuildVer">
    <vt:lpwstr>1049-12.2.0.13538</vt:lpwstr>
  </property>
</Properties>
</file>