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1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72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A063"/>
    <a:srgbClr val="320B3A"/>
    <a:srgbClr val="F17D03"/>
    <a:srgbClr val="330C39"/>
    <a:srgbClr val="FCBED1"/>
    <a:srgbClr val="EAD1E7"/>
    <a:srgbClr val="F3DDEA"/>
    <a:srgbClr val="7030A0"/>
    <a:srgbClr val="00B050"/>
    <a:srgbClr val="222A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818" autoAdjust="0"/>
  </p:normalViewPr>
  <p:slideViewPr>
    <p:cSldViewPr snapToGrid="0" showGuides="1">
      <p:cViewPr varScale="1">
        <p:scale>
          <a:sx n="59" d="100"/>
          <a:sy n="59" d="100"/>
        </p:scale>
        <p:origin x="107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FD924B-0006-439B-9A69-F200E995078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AAB20-5193-401A-BBDB-9FFA63C3A0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328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嘴巴很小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ru-RU" altLang="zh-CN" dirty="0" smtClean="0"/>
              <a:t>2. 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黄色的头发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ru-RU" altLang="zh-CN" dirty="0" smtClean="0"/>
              <a:t>3. 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头发很长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AAB20-5193-401A-BBDB-9FFA63C3A00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Выбери Деда</a:t>
            </a:r>
            <a:r>
              <a:rPr lang="ru-RU" baseline="0" dirty="0" smtClean="0"/>
              <a:t> Мороза по описанию. </a:t>
            </a:r>
            <a:br>
              <a:rPr lang="ru-RU" baseline="0" dirty="0" smtClean="0"/>
            </a:b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新年老人很帅。 他有蓝色的衣服。 他的鼻子很大。 他的眼睛是也蓝色的。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AAB20-5193-401A-BBDB-9FFA63C3A00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080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AAB20-5193-401A-BBDB-9FFA63C3A00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836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385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11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49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16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893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784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00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270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506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858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693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13C57-74C5-4C56-B68F-AFACBFEEEDB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6DE00-7973-4B38-B2E9-16AA81D65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440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D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299"/>
            <a:ext cx="12192000" cy="426763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13546" y="5399787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7200" dirty="0">
                <a:solidFill>
                  <a:srgbClr val="330C39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我的眼睛</a:t>
            </a:r>
            <a:endParaRPr lang="ru-RU" sz="34400" dirty="0">
              <a:solidFill>
                <a:srgbClr val="330C39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22072" y="5646009"/>
            <a:ext cx="34259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320B3A"/>
                </a:solidFill>
                <a:latin typeface="Ramona Light" pitchFamily="2" charset="0"/>
                <a:cs typeface="Ramona Light" pitchFamily="2" charset="0"/>
              </a:rPr>
              <a:t>МОИ ГЛАЗКИ</a:t>
            </a:r>
            <a:endParaRPr lang="ru-RU" sz="4000" b="1" dirty="0">
              <a:solidFill>
                <a:srgbClr val="320B3A"/>
              </a:solidFill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126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15" y="920828"/>
            <a:ext cx="11267969" cy="1331006"/>
          </a:xfrm>
          <a:prstGeom prst="rect">
            <a:avLst/>
          </a:prstGeom>
        </p:spPr>
      </p:pic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9" r="16683"/>
          <a:stretch/>
        </p:blipFill>
        <p:spPr bwMode="auto">
          <a:xfrm>
            <a:off x="696686" y="2176009"/>
            <a:ext cx="3018972" cy="451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544" y="1966171"/>
            <a:ext cx="3207656" cy="472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543" y="2074862"/>
            <a:ext cx="4717142" cy="471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2015" y="146799"/>
            <a:ext cx="63353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Укажите части лица ребят</a:t>
            </a:r>
            <a:endParaRPr lang="ru-RU" sz="4000" b="1" dirty="0"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471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D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52" y="993548"/>
            <a:ext cx="10663495" cy="5480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Умножение 2"/>
          <p:cNvSpPr/>
          <p:nvPr/>
        </p:nvSpPr>
        <p:spPr>
          <a:xfrm>
            <a:off x="2061029" y="5646056"/>
            <a:ext cx="725714" cy="682172"/>
          </a:xfrm>
          <a:prstGeom prst="mathMultiply">
            <a:avLst/>
          </a:pr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овина рамки 3"/>
          <p:cNvSpPr/>
          <p:nvPr/>
        </p:nvSpPr>
        <p:spPr>
          <a:xfrm rot="8765356" flipH="1">
            <a:off x="5935871" y="5529555"/>
            <a:ext cx="833821" cy="475925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Умножение 4"/>
          <p:cNvSpPr/>
          <p:nvPr/>
        </p:nvSpPr>
        <p:spPr>
          <a:xfrm>
            <a:off x="9555963" y="5646056"/>
            <a:ext cx="725714" cy="682172"/>
          </a:xfrm>
          <a:prstGeom prst="mathMultiply">
            <a:avLst/>
          </a:prstGeom>
          <a:solidFill>
            <a:srgbClr val="FF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2015" y="146799"/>
            <a:ext cx="51443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Послушайте учителя </a:t>
            </a:r>
            <a:endParaRPr lang="ru-RU" sz="4000" b="1" dirty="0"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181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90" y="200139"/>
            <a:ext cx="2059440" cy="205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2728686"/>
            <a:ext cx="4129313" cy="412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68" y="2398486"/>
            <a:ext cx="3777684" cy="194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59" y="3933372"/>
            <a:ext cx="2924628" cy="292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4137297" y="1258888"/>
            <a:ext cx="2656114" cy="0"/>
          </a:xfrm>
          <a:prstGeom prst="line">
            <a:avLst/>
          </a:prstGeom>
          <a:ln w="38100">
            <a:solidFill>
              <a:srgbClr val="222A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137297" y="3369890"/>
            <a:ext cx="2656114" cy="0"/>
          </a:xfrm>
          <a:prstGeom prst="line">
            <a:avLst/>
          </a:prstGeom>
          <a:ln w="38100">
            <a:solidFill>
              <a:srgbClr val="222A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137297" y="5960690"/>
            <a:ext cx="2656114" cy="0"/>
          </a:xfrm>
          <a:prstGeom prst="line">
            <a:avLst/>
          </a:prstGeom>
          <a:ln w="38100">
            <a:solidFill>
              <a:srgbClr val="222A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7225672" y="828826"/>
            <a:ext cx="47724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Напишите части тела, </a:t>
            </a:r>
            <a:br>
              <a:rPr lang="ru-RU" sz="32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</a:br>
            <a:r>
              <a:rPr lang="ru-RU" sz="32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на которые надеваются </a:t>
            </a:r>
            <a:br>
              <a:rPr lang="ru-RU" sz="32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</a:br>
            <a:r>
              <a:rPr lang="ru-RU" sz="32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предметы</a:t>
            </a:r>
            <a:endParaRPr lang="ru-RU" sz="3200" b="1" dirty="0"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460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07" y="0"/>
            <a:ext cx="10234386" cy="7236435"/>
          </a:xfrm>
          <a:prstGeom prst="rect">
            <a:avLst/>
          </a:prstGeom>
        </p:spPr>
      </p:pic>
      <p:sp>
        <p:nvSpPr>
          <p:cNvPr id="2" name="5-конечная звезда 1"/>
          <p:cNvSpPr/>
          <p:nvPr/>
        </p:nvSpPr>
        <p:spPr>
          <a:xfrm>
            <a:off x="10352314" y="1159329"/>
            <a:ext cx="718457" cy="6858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11844" y="6020190"/>
            <a:ext cx="5091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Выбери Деда Мороза по описанию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67929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r="13673"/>
          <a:stretch/>
        </p:blipFill>
        <p:spPr>
          <a:xfrm>
            <a:off x="-275772" y="0"/>
            <a:ext cx="351245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0" r="16583"/>
          <a:stretch/>
        </p:blipFill>
        <p:spPr>
          <a:xfrm>
            <a:off x="3091544" y="0"/>
            <a:ext cx="3077028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7" r="11632"/>
          <a:stretch/>
        </p:blipFill>
        <p:spPr>
          <a:xfrm>
            <a:off x="6168572" y="0"/>
            <a:ext cx="3468915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3" r="20296"/>
          <a:stretch/>
        </p:blipFill>
        <p:spPr>
          <a:xfrm>
            <a:off x="9245600" y="0"/>
            <a:ext cx="29464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6665" y="5856905"/>
            <a:ext cx="4846198" cy="584775"/>
          </a:xfrm>
          <a:prstGeom prst="rect">
            <a:avLst/>
          </a:prstGeom>
          <a:ln>
            <a:solidFill>
              <a:srgbClr val="48A06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320B3A"/>
                </a:solidFill>
                <a:latin typeface="Ramona Light" pitchFamily="2" charset="0"/>
                <a:cs typeface="Ramona Light" pitchFamily="2" charset="0"/>
              </a:rPr>
              <a:t>Опиши внешность ребят</a:t>
            </a:r>
            <a:endParaRPr lang="ru-RU" sz="3200" dirty="0">
              <a:solidFill>
                <a:srgbClr val="320B3A"/>
              </a:solidFill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79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Группа 38"/>
          <p:cNvGrpSpPr/>
          <p:nvPr/>
        </p:nvGrpSpPr>
        <p:grpSpPr>
          <a:xfrm>
            <a:off x="311767" y="674035"/>
            <a:ext cx="7990405" cy="5509929"/>
            <a:chOff x="906853" y="203199"/>
            <a:chExt cx="9332977" cy="6382544"/>
          </a:xfrm>
        </p:grpSpPr>
        <p:sp>
          <p:nvSpPr>
            <p:cNvPr id="10" name="Облако 9"/>
            <p:cNvSpPr/>
            <p:nvPr/>
          </p:nvSpPr>
          <p:spPr>
            <a:xfrm>
              <a:off x="6705601" y="203199"/>
              <a:ext cx="1524000" cy="870857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блако 10"/>
            <p:cNvSpPr/>
            <p:nvPr/>
          </p:nvSpPr>
          <p:spPr>
            <a:xfrm>
              <a:off x="8715830" y="203199"/>
              <a:ext cx="1524000" cy="870857"/>
            </a:xfrm>
            <a:prstGeom prst="cloud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8" name="Группа 37"/>
            <p:cNvGrpSpPr/>
            <p:nvPr/>
          </p:nvGrpSpPr>
          <p:grpSpPr>
            <a:xfrm>
              <a:off x="906853" y="203200"/>
              <a:ext cx="9099719" cy="6382543"/>
              <a:chOff x="906853" y="203200"/>
              <a:chExt cx="9099719" cy="6382543"/>
            </a:xfrm>
          </p:grpSpPr>
          <p:sp>
            <p:nvSpPr>
              <p:cNvPr id="3" name="Равнобедренный треугольник 2"/>
              <p:cNvSpPr/>
              <p:nvPr/>
            </p:nvSpPr>
            <p:spPr>
              <a:xfrm>
                <a:off x="906854" y="1350182"/>
                <a:ext cx="1267980" cy="1203174"/>
              </a:xfrm>
              <a:prstGeom prst="triangle">
                <a:avLst/>
              </a:prstGeom>
              <a:noFill/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906853" y="2654266"/>
                <a:ext cx="1267980" cy="1203174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Овал 4"/>
              <p:cNvSpPr/>
              <p:nvPr/>
            </p:nvSpPr>
            <p:spPr>
              <a:xfrm>
                <a:off x="906853" y="3958350"/>
                <a:ext cx="1267980" cy="1267980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Правильный пятиугольник 5"/>
              <p:cNvSpPr/>
              <p:nvPr/>
            </p:nvSpPr>
            <p:spPr>
              <a:xfrm>
                <a:off x="906853" y="5327240"/>
                <a:ext cx="1267980" cy="1207600"/>
              </a:xfrm>
              <a:prstGeom prst="pentagon">
                <a:avLst/>
              </a:prstGeom>
              <a:noFill/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Облако 7"/>
              <p:cNvSpPr/>
              <p:nvPr/>
            </p:nvSpPr>
            <p:spPr>
              <a:xfrm>
                <a:off x="2685143" y="203200"/>
                <a:ext cx="1524000" cy="870857"/>
              </a:xfrm>
              <a:prstGeom prst="cloud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Облако 8"/>
              <p:cNvSpPr/>
              <p:nvPr/>
            </p:nvSpPr>
            <p:spPr>
              <a:xfrm>
                <a:off x="4695372" y="203200"/>
                <a:ext cx="1524000" cy="870857"/>
              </a:xfrm>
              <a:prstGeom prst="cloud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9308284" y="2807455"/>
                <a:ext cx="453970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t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3111168" y="2694449"/>
                <a:ext cx="607859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о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5165310" y="1328506"/>
                <a:ext cx="59022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u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7288656" y="1412411"/>
                <a:ext cx="439544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f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164010" y="4084508"/>
                <a:ext cx="62228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a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264240" y="4206172"/>
                <a:ext cx="36580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l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5293166" y="2748021"/>
                <a:ext cx="36580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err="1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i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3115176" y="1328507"/>
                <a:ext cx="599844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n</a:t>
                </a: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7273618" y="5438526"/>
                <a:ext cx="543739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y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9370093" y="1353039"/>
                <a:ext cx="36580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j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7244949" y="4084508"/>
                <a:ext cx="62228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g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3157885" y="5519177"/>
                <a:ext cx="591829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е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9332704" y="4109842"/>
                <a:ext cx="449162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r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5200523" y="5570080"/>
                <a:ext cx="62228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d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7273618" y="2782713"/>
                <a:ext cx="62228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b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9325617" y="5519176"/>
                <a:ext cx="521297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6000" b="0" i="0" dirty="0" smtClean="0">
                    <a:solidFill>
                      <a:srgbClr val="333333"/>
                    </a:solidFill>
                    <a:effectLst/>
                    <a:latin typeface="Tilda Sans Semibold" panose="020B0602020204020303" pitchFamily="34" charset="0"/>
                  </a:rPr>
                  <a:t>z</a:t>
                </a:r>
                <a:endParaRPr lang="ru-RU" sz="6000" dirty="0">
                  <a:latin typeface="Tilda Sans Semibold" panose="020B0602020204020303" pitchFamily="34" charset="0"/>
                </a:endParaRPr>
              </a:p>
            </p:txBody>
          </p: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2685143" y="2553356"/>
                <a:ext cx="732142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2685143" y="3978963"/>
                <a:ext cx="732142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2685142" y="5438526"/>
                <a:ext cx="732142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4418701" y="1468144"/>
                <a:ext cx="0" cy="4986045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8715830" y="1485940"/>
                <a:ext cx="0" cy="4986045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6712859" y="1468144"/>
                <a:ext cx="0" cy="4986045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0" name="Группа 69"/>
          <p:cNvGrpSpPr/>
          <p:nvPr/>
        </p:nvGrpSpPr>
        <p:grpSpPr>
          <a:xfrm>
            <a:off x="8487845" y="2204004"/>
            <a:ext cx="3506152" cy="3979960"/>
            <a:chOff x="8498455" y="2367059"/>
            <a:chExt cx="3506152" cy="3979960"/>
          </a:xfrm>
        </p:grpSpPr>
        <p:sp>
          <p:nvSpPr>
            <p:cNvPr id="41" name="Правильный пятиугольник 40"/>
            <p:cNvSpPr/>
            <p:nvPr/>
          </p:nvSpPr>
          <p:spPr>
            <a:xfrm>
              <a:off x="8498455" y="2367059"/>
              <a:ext cx="524695" cy="503873"/>
            </a:xfrm>
            <a:prstGeom prst="pentagon">
              <a:avLst/>
            </a:prstGeom>
            <a:solidFill>
              <a:srgbClr val="FFFF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9073667" y="2421073"/>
              <a:ext cx="453844" cy="457625"/>
            </a:xfrm>
            <a:prstGeom prst="ellipse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Равнобедренный треугольник 42"/>
            <p:cNvSpPr/>
            <p:nvPr/>
          </p:nvSpPr>
          <p:spPr>
            <a:xfrm>
              <a:off x="9525017" y="2478202"/>
              <a:ext cx="421979" cy="403748"/>
            </a:xfrm>
            <a:prstGeom prst="triangle">
              <a:avLst/>
            </a:prstGeom>
            <a:solidFill>
              <a:srgbClr val="FF0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Равнобедренный треугольник 43"/>
            <p:cNvSpPr/>
            <p:nvPr/>
          </p:nvSpPr>
          <p:spPr>
            <a:xfrm>
              <a:off x="10066606" y="2468557"/>
              <a:ext cx="421979" cy="403748"/>
            </a:xfrm>
            <a:prstGeom prst="triangle">
              <a:avLst/>
            </a:prstGeom>
            <a:solidFill>
              <a:srgbClr val="7030A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0579321" y="2478202"/>
              <a:ext cx="419485" cy="392730"/>
            </a:xfrm>
            <a:prstGeom prst="rect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6" name="Равнобедренный треугольник 45"/>
            <p:cNvSpPr/>
            <p:nvPr/>
          </p:nvSpPr>
          <p:spPr>
            <a:xfrm>
              <a:off x="11089542" y="2457539"/>
              <a:ext cx="421979" cy="403748"/>
            </a:xfrm>
            <a:prstGeom prst="triangle">
              <a:avLst/>
            </a:prstGeom>
            <a:solidFill>
              <a:srgbClr val="FF0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11550763" y="2430600"/>
              <a:ext cx="453844" cy="457625"/>
            </a:xfrm>
            <a:prstGeom prst="ellipse">
              <a:avLst/>
            </a:prstGeom>
            <a:solidFill>
              <a:srgbClr val="FFFF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авильный пятиугольник 47"/>
            <p:cNvSpPr/>
            <p:nvPr/>
          </p:nvSpPr>
          <p:spPr>
            <a:xfrm>
              <a:off x="8509930" y="3197614"/>
              <a:ext cx="524695" cy="503873"/>
            </a:xfrm>
            <a:prstGeom prst="pentagon">
              <a:avLst/>
            </a:prstGeom>
            <a:solidFill>
              <a:srgbClr val="FF0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9077142" y="3220737"/>
              <a:ext cx="453844" cy="457625"/>
            </a:xfrm>
            <a:prstGeom prst="ellipse">
              <a:avLst/>
            </a:prstGeom>
            <a:solidFill>
              <a:srgbClr val="7030A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авильный пятиугольник 49"/>
            <p:cNvSpPr/>
            <p:nvPr/>
          </p:nvSpPr>
          <p:spPr>
            <a:xfrm>
              <a:off x="9573503" y="3177063"/>
              <a:ext cx="524695" cy="503873"/>
            </a:xfrm>
            <a:prstGeom prst="pentagon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1" name="Равнобедренный треугольник 50"/>
            <p:cNvSpPr/>
            <p:nvPr/>
          </p:nvSpPr>
          <p:spPr>
            <a:xfrm>
              <a:off x="10098198" y="3260188"/>
              <a:ext cx="421979" cy="403748"/>
            </a:xfrm>
            <a:prstGeom prst="triangle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10579320" y="3308757"/>
              <a:ext cx="419485" cy="392730"/>
            </a:xfrm>
            <a:prstGeom prst="rect">
              <a:avLst/>
            </a:prstGeom>
            <a:solidFill>
              <a:srgbClr val="FF0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8551059" y="4024695"/>
              <a:ext cx="419485" cy="392730"/>
            </a:xfrm>
            <a:prstGeom prst="rect">
              <a:avLst/>
            </a:prstGeom>
            <a:solidFill>
              <a:srgbClr val="FFFF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9075144" y="4005887"/>
              <a:ext cx="419485" cy="392730"/>
            </a:xfrm>
            <a:prstGeom prst="rect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5" name="Правильный пятиугольник 54"/>
            <p:cNvSpPr/>
            <p:nvPr/>
          </p:nvSpPr>
          <p:spPr>
            <a:xfrm>
              <a:off x="9582302" y="3933580"/>
              <a:ext cx="524695" cy="503873"/>
            </a:xfrm>
            <a:prstGeom prst="pentagon">
              <a:avLst/>
            </a:prstGeom>
            <a:solidFill>
              <a:srgbClr val="7030A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10194670" y="4005887"/>
              <a:ext cx="419485" cy="392730"/>
            </a:xfrm>
            <a:prstGeom prst="rect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7" name="Правильный пятиугольник 56"/>
            <p:cNvSpPr/>
            <p:nvPr/>
          </p:nvSpPr>
          <p:spPr>
            <a:xfrm>
              <a:off x="8520699" y="4593649"/>
              <a:ext cx="524695" cy="503873"/>
            </a:xfrm>
            <a:prstGeom prst="pentagon">
              <a:avLst/>
            </a:prstGeom>
            <a:solidFill>
              <a:srgbClr val="7030A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8" name="Равнобедренный треугольник 57"/>
            <p:cNvSpPr/>
            <p:nvPr/>
          </p:nvSpPr>
          <p:spPr>
            <a:xfrm>
              <a:off x="9060763" y="4687987"/>
              <a:ext cx="421979" cy="403748"/>
            </a:xfrm>
            <a:prstGeom prst="triangle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9525017" y="4693496"/>
              <a:ext cx="419485" cy="392730"/>
            </a:xfrm>
            <a:prstGeom prst="rect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9525017" y="5273745"/>
              <a:ext cx="453844" cy="457625"/>
            </a:xfrm>
            <a:prstGeom prst="ellipse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8551059" y="5273746"/>
              <a:ext cx="453844" cy="457625"/>
            </a:xfrm>
            <a:prstGeom prst="ellipse">
              <a:avLst/>
            </a:prstGeom>
            <a:solidFill>
              <a:srgbClr val="FF0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9038192" y="5308888"/>
              <a:ext cx="419485" cy="392730"/>
            </a:xfrm>
            <a:prstGeom prst="rect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3" name="Равнобедренный треугольник 62"/>
            <p:cNvSpPr/>
            <p:nvPr/>
          </p:nvSpPr>
          <p:spPr>
            <a:xfrm>
              <a:off x="10014129" y="5300683"/>
              <a:ext cx="421979" cy="403748"/>
            </a:xfrm>
            <a:prstGeom prst="triangle">
              <a:avLst/>
            </a:prstGeom>
            <a:solidFill>
              <a:srgbClr val="FF0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8560353" y="5889394"/>
              <a:ext cx="419485" cy="392730"/>
            </a:xfrm>
            <a:prstGeom prst="rect">
              <a:avLst/>
            </a:prstGeom>
            <a:solidFill>
              <a:srgbClr val="7030A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9049155" y="5904995"/>
              <a:ext cx="419485" cy="392730"/>
            </a:xfrm>
            <a:prstGeom prst="rect">
              <a:avLst/>
            </a:prstGeom>
            <a:solidFill>
              <a:srgbClr val="FF00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>
              <a:off x="9522523" y="5921897"/>
              <a:ext cx="421979" cy="403748"/>
            </a:xfrm>
            <a:prstGeom prst="triangle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Равнобедренный треугольник 67"/>
            <p:cNvSpPr/>
            <p:nvPr/>
          </p:nvSpPr>
          <p:spPr>
            <a:xfrm>
              <a:off x="9996324" y="5899486"/>
              <a:ext cx="421979" cy="403748"/>
            </a:xfrm>
            <a:prstGeom prst="triangle">
              <a:avLst/>
            </a:prstGeom>
            <a:solidFill>
              <a:srgbClr val="FFFF0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10470125" y="5889394"/>
              <a:ext cx="453844" cy="457625"/>
            </a:xfrm>
            <a:prstGeom prst="ellipse">
              <a:avLst/>
            </a:prstGeom>
            <a:solidFill>
              <a:srgbClr val="00B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5337214" y="77816"/>
            <a:ext cx="6526146" cy="4616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320B3A"/>
                </a:solidFill>
                <a:latin typeface="Ramona Light" pitchFamily="2" charset="0"/>
                <a:cs typeface="Ramona Light" pitchFamily="2" charset="0"/>
              </a:rPr>
              <a:t>Расшифруй ребусы и отгадай значение слов</a:t>
            </a:r>
            <a:endParaRPr lang="ru-RU" sz="2400" dirty="0">
              <a:solidFill>
                <a:srgbClr val="320B3A"/>
              </a:solidFill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4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205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" y="0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0259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D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372" y="1215568"/>
            <a:ext cx="9646482" cy="51383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204685" y="246695"/>
            <a:ext cx="45801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Прочитаем вместе</a:t>
            </a:r>
            <a:endParaRPr lang="ru-RU" sz="4000" b="1" dirty="0"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46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707" y="0"/>
            <a:ext cx="931156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62401" y="433389"/>
            <a:ext cx="1155926" cy="742950"/>
          </a:xfrm>
          <a:prstGeom prst="rect">
            <a:avLst/>
          </a:prstGeom>
          <a:solidFill>
            <a:srgbClr val="FCBED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801101" y="547689"/>
            <a:ext cx="1155926" cy="742950"/>
          </a:xfrm>
          <a:prstGeom prst="rect">
            <a:avLst/>
          </a:prstGeom>
          <a:solidFill>
            <a:srgbClr val="FCBED1"/>
          </a:solidFill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05500" y="5435992"/>
            <a:ext cx="969688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ja-JP" altLang="en-US" sz="5400" b="0" i="0" dirty="0" smtClean="0">
                <a:solidFill>
                  <a:srgbClr val="320B3A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这是什么？ </a:t>
            </a:r>
            <a:r>
              <a:rPr lang="en-US" altLang="ja-JP" sz="3200" b="0" i="0" dirty="0" smtClean="0">
                <a:solidFill>
                  <a:srgbClr val="320B3A"/>
                </a:solidFill>
                <a:effectLst/>
                <a:latin typeface="system-ui"/>
              </a:rPr>
              <a:t>(</a:t>
            </a:r>
            <a:r>
              <a:rPr lang="en-US" sz="3200" b="0" i="0" dirty="0" err="1" smtClean="0">
                <a:solidFill>
                  <a:srgbClr val="320B3A"/>
                </a:solidFill>
                <a:effectLst/>
                <a:latin typeface="system-ui"/>
              </a:rPr>
              <a:t>Zhè</a:t>
            </a:r>
            <a:r>
              <a:rPr lang="en-US" sz="3200" b="0" i="0" dirty="0" smtClean="0">
                <a:solidFill>
                  <a:srgbClr val="320B3A"/>
                </a:solidFill>
                <a:effectLst/>
                <a:latin typeface="system-ui"/>
              </a:rPr>
              <a:t> </a:t>
            </a:r>
            <a:r>
              <a:rPr lang="en-US" sz="3200" b="0" i="0" dirty="0" err="1" smtClean="0">
                <a:solidFill>
                  <a:srgbClr val="320B3A"/>
                </a:solidFill>
                <a:effectLst/>
                <a:latin typeface="system-ui"/>
              </a:rPr>
              <a:t>shì</a:t>
            </a:r>
            <a:r>
              <a:rPr lang="en-US" sz="3200" b="0" i="0" dirty="0" smtClean="0">
                <a:solidFill>
                  <a:srgbClr val="320B3A"/>
                </a:solidFill>
                <a:effectLst/>
                <a:latin typeface="system-ui"/>
              </a:rPr>
              <a:t> </a:t>
            </a:r>
            <a:r>
              <a:rPr lang="en-US" sz="3200" b="0" i="0" dirty="0" err="1" smtClean="0">
                <a:solidFill>
                  <a:srgbClr val="320B3A"/>
                </a:solidFill>
                <a:effectLst/>
                <a:latin typeface="system-ui"/>
              </a:rPr>
              <a:t>shénme</a:t>
            </a:r>
            <a:r>
              <a:rPr lang="en-US" sz="3200" b="0" i="0" dirty="0" smtClean="0">
                <a:solidFill>
                  <a:srgbClr val="320B3A"/>
                </a:solidFill>
                <a:effectLst/>
                <a:latin typeface="system-ui"/>
              </a:rPr>
              <a:t>? </a:t>
            </a:r>
            <a:r>
              <a:rPr lang="ru-RU" sz="3200" b="0" i="0" dirty="0" smtClean="0">
                <a:solidFill>
                  <a:srgbClr val="320B3A"/>
                </a:solidFill>
                <a:effectLst/>
                <a:latin typeface="system-ui"/>
              </a:rPr>
              <a:t>–</a:t>
            </a:r>
            <a:r>
              <a:rPr lang="en-US" sz="3200" b="0" i="0" dirty="0" smtClean="0">
                <a:solidFill>
                  <a:srgbClr val="320B3A"/>
                </a:solidFill>
                <a:effectLst/>
                <a:latin typeface="system-ui"/>
              </a:rPr>
              <a:t> </a:t>
            </a:r>
            <a:r>
              <a:rPr lang="ru-RU" sz="3200" b="0" i="0" dirty="0" smtClean="0">
                <a:solidFill>
                  <a:srgbClr val="320B3A"/>
                </a:solidFill>
                <a:effectLst/>
                <a:latin typeface="Ramona Light" pitchFamily="2" charset="0"/>
                <a:cs typeface="Ramona Light" pitchFamily="2" charset="0"/>
              </a:rPr>
              <a:t>Что это?)</a:t>
            </a:r>
            <a:endParaRPr lang="ru-RU" sz="3200" dirty="0">
              <a:solidFill>
                <a:srgbClr val="320B3A"/>
              </a:solidFill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2711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815" y="1082221"/>
            <a:ext cx="8391104" cy="4563836"/>
          </a:xfrm>
          <a:prstGeom prst="rect">
            <a:avLst/>
          </a:prstGeom>
        </p:spPr>
      </p:pic>
      <p:pic>
        <p:nvPicPr>
          <p:cNvPr id="1026" name="Picture 2" descr="https://www.trainchinese.com/v2/charTracing/Simplified/2283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1" y="376691"/>
            <a:ext cx="1411061" cy="141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trainchinese.com/v2/charTracing/Simplified/2145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472" y="376691"/>
            <a:ext cx="1411061" cy="141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 n/a 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1" y="4672920"/>
            <a:ext cx="1411061" cy="141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trainchinese.com/v2/charTracing/Simplified/3281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515" y="376690"/>
            <a:ext cx="1411061" cy="141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trainchinese.com/v2/charTracing/Simplified/26421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1576" y="376690"/>
            <a:ext cx="1411061" cy="141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 n/a 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968" y="4672919"/>
            <a:ext cx="1411061" cy="141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45085" y="5646057"/>
            <a:ext cx="42733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b="0" i="0" dirty="0" smtClean="0">
                <a:solidFill>
                  <a:srgbClr val="333333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眼睛 </a:t>
            </a:r>
            <a:r>
              <a:rPr lang="en-US" altLang="ja-JP" sz="2400" b="0" i="0" dirty="0" smtClean="0">
                <a:solidFill>
                  <a:srgbClr val="333333"/>
                </a:solidFill>
                <a:effectLst/>
                <a:latin typeface="YS Text"/>
              </a:rPr>
              <a:t>(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yăn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 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jing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) — 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YS Text"/>
              </a:rPr>
              <a:t>глаза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6096000" y="3364139"/>
            <a:ext cx="348343" cy="22819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176390" y="182632"/>
            <a:ext cx="35044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b="0" i="0" dirty="0" smtClean="0">
                <a:solidFill>
                  <a:srgbClr val="333333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鼻子 </a:t>
            </a:r>
            <a:r>
              <a:rPr lang="en-US" altLang="ja-JP" sz="2400" b="0" i="0" dirty="0" smtClean="0">
                <a:solidFill>
                  <a:srgbClr val="333333"/>
                </a:solidFill>
                <a:effectLst/>
                <a:latin typeface="YS Text"/>
              </a:rPr>
              <a:t>(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bí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 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zi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) — 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YS Text"/>
              </a:rPr>
              <a:t>нос</a:t>
            </a:r>
            <a:endParaRPr lang="ru-RU" sz="24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5811852" y="1105962"/>
            <a:ext cx="240605" cy="22819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459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D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cdn.qwenlm.ai/output/d95cda03-fdee-45ac-bc74-ef6978788d73/t2i/9f879e0b-909a-47f4-80c7-4284df37f074/1762611839.png?key=eyJhbGciOiJIUzI1NiIsInR5cCI6IkpXVCJ9.eyJyZXNvdXJjZV91c2VyX2lkIjoiZDk1Y2RhMDMtZmRlZS00NWFjLWJjNzQtZWY2OTc4Nzg4ZDczIiwicmVzb3VyY2VfaWQiOiIxNzYyNjExODM5IiwicmVzb3VyY2VfY2hhdF9pZCI6ImM4MmQwZTkwLWUzZWQtNGI0YS1hYTY5LWU0ZjIxMDgzODJjNSJ9.MCBETC_Jry8DtJLcjdRr425MYfZt3wR_YMakBQ2Llco&amp;x-oss-process=image/resize,m_mfit,w_450,h_4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48" y="1293586"/>
            <a:ext cx="3284310" cy="32843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963026" y="1877432"/>
            <a:ext cx="37943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b="0" i="0" dirty="0" smtClean="0">
                <a:solidFill>
                  <a:srgbClr val="333333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耳朵 </a:t>
            </a:r>
            <a:r>
              <a:rPr lang="en-US" altLang="ja-JP" sz="2400" b="0" i="0" dirty="0" smtClean="0">
                <a:solidFill>
                  <a:srgbClr val="333333"/>
                </a:solidFill>
                <a:effectLst/>
                <a:latin typeface="YS Text"/>
              </a:rPr>
              <a:t>(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ĕr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 duo) — 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YS Text"/>
              </a:rPr>
              <a:t>ухо</a:t>
            </a:r>
            <a:endParaRPr lang="ru-RU" sz="2400" dirty="0"/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976" y="2935741"/>
            <a:ext cx="3589111" cy="3589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3488601" y="5601523"/>
            <a:ext cx="42687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b="0" i="0" dirty="0" smtClean="0">
                <a:solidFill>
                  <a:srgbClr val="333333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头发 </a:t>
            </a:r>
            <a:r>
              <a:rPr lang="en-US" altLang="ja-JP" sz="2400" b="0" i="0" dirty="0" smtClean="0">
                <a:solidFill>
                  <a:srgbClr val="333333"/>
                </a:solidFill>
                <a:effectLst/>
                <a:latin typeface="YS Text"/>
              </a:rPr>
              <a:t>(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tóu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 fa) — 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YS Text"/>
              </a:rPr>
              <a:t>волосы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10300" y="230830"/>
            <a:ext cx="40927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Чего не хватает?</a:t>
            </a:r>
            <a:endParaRPr lang="ru-RU" sz="4000" b="1" dirty="0"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2036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D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10300" y="230830"/>
            <a:ext cx="40927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Чего не хватает?</a:t>
            </a:r>
            <a:endParaRPr lang="ru-RU" sz="4000" b="1" dirty="0">
              <a:latin typeface="Ramona Light" pitchFamily="2" charset="0"/>
              <a:cs typeface="Ramona Light" pitchFamily="2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628775"/>
            <a:ext cx="3438525" cy="29812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283867" y="1657752"/>
            <a:ext cx="28213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b="0" i="0" dirty="0" smtClean="0">
                <a:solidFill>
                  <a:srgbClr val="333333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脸</a:t>
            </a:r>
            <a:r>
              <a:rPr lang="ja-JP" alt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 </a:t>
            </a:r>
            <a:r>
              <a:rPr lang="en-US" altLang="ja-JP" sz="2400" b="0" i="0" dirty="0" smtClean="0">
                <a:solidFill>
                  <a:srgbClr val="333333"/>
                </a:solidFill>
                <a:effectLst/>
                <a:latin typeface="YS Text"/>
              </a:rPr>
              <a:t>(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liăn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) — 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YS Text"/>
              </a:rPr>
              <a:t>лицо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093" y="3524141"/>
            <a:ext cx="42672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003388" y="5267811"/>
            <a:ext cx="41018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b="0" i="0" dirty="0" smtClean="0">
                <a:solidFill>
                  <a:srgbClr val="333333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眼睛 </a:t>
            </a:r>
            <a:r>
              <a:rPr lang="en-US" altLang="ja-JP" sz="2400" b="0" i="0" dirty="0" smtClean="0">
                <a:solidFill>
                  <a:srgbClr val="333333"/>
                </a:solidFill>
                <a:effectLst/>
                <a:latin typeface="YS Text"/>
              </a:rPr>
              <a:t>(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yăn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 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jing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) — 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YS Text"/>
              </a:rPr>
              <a:t>глаз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851770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D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10300" y="230830"/>
            <a:ext cx="40927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Чего не хватает?</a:t>
            </a:r>
            <a:endParaRPr lang="ru-RU" sz="4000" b="1" dirty="0">
              <a:latin typeface="Ramona Light" pitchFamily="2" charset="0"/>
              <a:cs typeface="Ramona Light" pitchFamily="2" charset="0"/>
            </a:endParaRPr>
          </a:p>
        </p:txBody>
      </p:sp>
      <p:sp>
        <p:nvSpPr>
          <p:cNvPr id="3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9"/>
          <a:stretch/>
        </p:blipFill>
        <p:spPr>
          <a:xfrm>
            <a:off x="460374" y="346587"/>
            <a:ext cx="3487511" cy="36782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157835" y="2546428"/>
            <a:ext cx="35044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b="0" i="0" dirty="0" smtClean="0">
                <a:solidFill>
                  <a:srgbClr val="333333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鼻子 </a:t>
            </a:r>
            <a:r>
              <a:rPr lang="en-US" altLang="ja-JP" sz="2400" b="0" i="0" dirty="0" smtClean="0">
                <a:solidFill>
                  <a:srgbClr val="333333"/>
                </a:solidFill>
                <a:effectLst/>
                <a:latin typeface="YS Text"/>
              </a:rPr>
              <a:t>(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bí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 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zi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) — 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YS Text"/>
              </a:rPr>
              <a:t>нос</a:t>
            </a:r>
            <a:endParaRPr lang="ru-RU" sz="2400" dirty="0"/>
          </a:p>
        </p:txBody>
      </p:sp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270" y="2546428"/>
            <a:ext cx="3096233" cy="41037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4638401" y="5552261"/>
            <a:ext cx="37943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b="0" i="0" dirty="0" smtClean="0">
                <a:solidFill>
                  <a:srgbClr val="333333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耳朵 </a:t>
            </a:r>
            <a:r>
              <a:rPr lang="en-US" altLang="ja-JP" sz="2400" b="0" i="0" dirty="0" smtClean="0">
                <a:solidFill>
                  <a:srgbClr val="333333"/>
                </a:solidFill>
                <a:effectLst/>
                <a:latin typeface="YS Text"/>
              </a:rPr>
              <a:t>(</a:t>
            </a:r>
            <a:r>
              <a:rPr lang="en-US" sz="2400" b="0" i="0" dirty="0" err="1" smtClean="0">
                <a:solidFill>
                  <a:srgbClr val="333333"/>
                </a:solidFill>
                <a:effectLst/>
                <a:latin typeface="YS Text"/>
              </a:rPr>
              <a:t>ĕr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YS Text"/>
              </a:rPr>
              <a:t> duo) — 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YS Text"/>
              </a:rPr>
              <a:t>ухо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157413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5"/>
          <a:stretch/>
        </p:blipFill>
        <p:spPr>
          <a:xfrm>
            <a:off x="1959706" y="271702"/>
            <a:ext cx="8040359" cy="63145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6874" y="651029"/>
            <a:ext cx="1922321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ja-JP" altLang="en-US" sz="6600" b="1" i="0" dirty="0" smtClean="0">
                <a:solidFill>
                  <a:srgbClr val="6A3E27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鼻子</a:t>
            </a:r>
            <a:endParaRPr lang="ru-RU" sz="6600" b="1" dirty="0">
              <a:solidFill>
                <a:srgbClr val="6A3E27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4466" y="4913477"/>
            <a:ext cx="1922321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ja-JP" altLang="en-US" sz="6600" b="1" i="0" dirty="0" smtClean="0">
                <a:solidFill>
                  <a:srgbClr val="6A3E27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耳朵</a:t>
            </a:r>
            <a:endParaRPr lang="ru-RU" sz="6600" b="1" dirty="0">
              <a:solidFill>
                <a:srgbClr val="6A3E27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26477" y="651029"/>
            <a:ext cx="1922321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ja-JP" altLang="en-US" sz="6600" b="1" i="0" dirty="0" smtClean="0">
                <a:solidFill>
                  <a:srgbClr val="6A3E27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眼睛</a:t>
            </a:r>
            <a:endParaRPr lang="ru-RU" sz="6600" b="1" dirty="0">
              <a:solidFill>
                <a:srgbClr val="6A3E27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460650" y="4913477"/>
            <a:ext cx="1053494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ja-JP" altLang="en-US" sz="6600" b="1" i="0" dirty="0" smtClean="0">
                <a:solidFill>
                  <a:srgbClr val="6A3E27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脸</a:t>
            </a:r>
            <a:endParaRPr lang="ru-RU" sz="6600" b="1" dirty="0">
              <a:solidFill>
                <a:srgbClr val="6A3E27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52984" y="2668956"/>
            <a:ext cx="1922321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ja-JP" altLang="en-US" sz="6600" b="1" i="0" dirty="0" smtClean="0">
                <a:solidFill>
                  <a:srgbClr val="6A3E27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头发</a:t>
            </a:r>
            <a:endParaRPr lang="ru-RU" sz="6600" b="1" dirty="0">
              <a:solidFill>
                <a:srgbClr val="6A3E27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83392" y="2554651"/>
            <a:ext cx="1053494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ja-JP" altLang="en-US" sz="6600" b="1" i="0" dirty="0" smtClean="0">
                <a:solidFill>
                  <a:srgbClr val="6A3E27"/>
                </a:solidFill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嘴</a:t>
            </a:r>
            <a:endParaRPr lang="ru-RU" sz="6600" b="1" dirty="0">
              <a:solidFill>
                <a:srgbClr val="6A3E27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cxnSp>
        <p:nvCxnSpPr>
          <p:cNvPr id="11" name="Прямая со стрелкой 10"/>
          <p:cNvCxnSpPr>
            <a:stCxn id="4" idx="3"/>
          </p:cNvCxnSpPr>
          <p:nvPr/>
        </p:nvCxnSpPr>
        <p:spPr>
          <a:xfrm>
            <a:off x="2669195" y="1205027"/>
            <a:ext cx="3310690" cy="245762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868090" y="3108649"/>
            <a:ext cx="3227910" cy="148732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459638" y="3217349"/>
            <a:ext cx="1633391" cy="225713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6504452" y="1759025"/>
            <a:ext cx="2354347" cy="90993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5568269" y="1205027"/>
            <a:ext cx="3892382" cy="200265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8621486" y="4033899"/>
            <a:ext cx="807762" cy="153237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482045" y="6214577"/>
            <a:ext cx="3453189" cy="523220"/>
          </a:xfrm>
          <a:prstGeom prst="rect">
            <a:avLst/>
          </a:prstGeom>
          <a:ln>
            <a:solidFill>
              <a:srgbClr val="F17D0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11827"/>
                </a:solidFill>
                <a:latin typeface="Ramona Light" pitchFamily="2" charset="0"/>
                <a:cs typeface="Ramona Light" pitchFamily="2" charset="0"/>
              </a:rPr>
              <a:t>Найдите части лица</a:t>
            </a:r>
            <a:endParaRPr lang="ru-RU" sz="2800" b="1" dirty="0">
              <a:latin typeface="Ramona Light" pitchFamily="2" charset="0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05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7"/>
          <a:stretch/>
        </p:blipFill>
        <p:spPr bwMode="auto">
          <a:xfrm>
            <a:off x="1931534" y="202783"/>
            <a:ext cx="8112352" cy="645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328331" y="728177"/>
            <a:ext cx="3225563" cy="1107996"/>
          </a:xfrm>
          <a:prstGeom prst="rect">
            <a:avLst/>
          </a:prstGeom>
          <a:ln>
            <a:solidFill>
              <a:srgbClr val="F17D0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ja-JP" altLang="en-US" sz="6600" b="1" dirty="0">
                <a:solidFill>
                  <a:srgbClr val="111827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  <a:cs typeface="Ramona Light" pitchFamily="2" charset="0"/>
              </a:rPr>
              <a:t>你好</a:t>
            </a:r>
            <a:r>
              <a:rPr lang="ja-JP" altLang="en-US" sz="6600" b="1" dirty="0" smtClean="0">
                <a:solidFill>
                  <a:srgbClr val="111827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  <a:cs typeface="Ramona Light" pitchFamily="2" charset="0"/>
              </a:rPr>
              <a:t>吗</a:t>
            </a:r>
            <a:r>
              <a:rPr lang="ru-RU" altLang="ja-JP" sz="6600" b="1" dirty="0" smtClean="0">
                <a:solidFill>
                  <a:srgbClr val="111827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  <a:cs typeface="Ramona Light" pitchFamily="2" charset="0"/>
              </a:rPr>
              <a:t>?</a:t>
            </a:r>
            <a:endParaRPr lang="ru-RU" sz="6600" b="1" dirty="0">
              <a:latin typeface="Adobe Kaiti Std R" panose="02020400000000000000" pitchFamily="18" charset="-128"/>
              <a:ea typeface="Adobe Kaiti Std R" panose="02020400000000000000" pitchFamily="18" charset="-128"/>
              <a:cs typeface="Ramona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21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169</Words>
  <Application>Microsoft Office PowerPoint</Application>
  <PresentationFormat>Широкоэкранный</PresentationFormat>
  <Paragraphs>51</Paragraphs>
  <Slides>16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Adobe Kaiti Std R</vt:lpstr>
      <vt:lpstr>游ゴシック</vt:lpstr>
      <vt:lpstr>Arial</vt:lpstr>
      <vt:lpstr>Calibri</vt:lpstr>
      <vt:lpstr>Calibri Light</vt:lpstr>
      <vt:lpstr>等线</vt:lpstr>
      <vt:lpstr>Ramona Light</vt:lpstr>
      <vt:lpstr>system-ui</vt:lpstr>
      <vt:lpstr>Tilda Sans Semibold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Тимур</dc:creator>
  <cp:lastModifiedBy>Тимур</cp:lastModifiedBy>
  <cp:revision>24</cp:revision>
  <dcterms:created xsi:type="dcterms:W3CDTF">2025-11-08T13:57:16Z</dcterms:created>
  <dcterms:modified xsi:type="dcterms:W3CDTF">2025-11-24T10:52:11Z</dcterms:modified>
</cp:coreProperties>
</file>