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sldIdLst>
    <p:sldId id="258" r:id="rId2"/>
    <p:sldId id="259" r:id="rId3"/>
    <p:sldId id="280" r:id="rId4"/>
    <p:sldId id="315" r:id="rId5"/>
    <p:sldId id="305" r:id="rId6"/>
    <p:sldId id="304" r:id="rId7"/>
    <p:sldId id="316" r:id="rId8"/>
    <p:sldId id="318" r:id="rId9"/>
    <p:sldId id="319" r:id="rId10"/>
    <p:sldId id="307" r:id="rId11"/>
    <p:sldId id="309" r:id="rId12"/>
    <p:sldId id="283" r:id="rId13"/>
    <p:sldId id="284" r:id="rId14"/>
    <p:sldId id="312" r:id="rId15"/>
    <p:sldId id="317" r:id="rId16"/>
    <p:sldId id="29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0000"/>
    <a:srgbClr val="3399FF"/>
    <a:srgbClr val="FFCC99"/>
    <a:srgbClr val="CBCB6B"/>
    <a:srgbClr val="5C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>
        <p:scale>
          <a:sx n="69" d="100"/>
          <a:sy n="69" d="100"/>
        </p:scale>
        <p:origin x="-169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31240-B372-49AE-88D9-EF80CF459933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F3A3C-4800-484B-91E4-5A87AEE5E5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80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99BE5E-4795-4BAF-A00E-70FDA6B7AED9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0ECBCF-70D7-4AA0-BE3A-9DC002CF33C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8.jpe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8.jpe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9391" y="266596"/>
            <a:ext cx="5358939" cy="63248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Тема: </a:t>
            </a:r>
            <a:r>
              <a:rPr lang="ru-RU" sz="3200" b="1" i="1" dirty="0" smtClean="0">
                <a:latin typeface="Candara" pitchFamily="34" charset="0"/>
                <a:cs typeface="Simplified Arabic" pitchFamily="18" charset="-78"/>
              </a:rPr>
              <a:t>«Способы и приемы формирования каллиграфических навыков у младших школьников»</a:t>
            </a:r>
            <a:r>
              <a:rPr lang="ru-RU" sz="3200" b="1" i="1" dirty="0">
                <a:latin typeface="Candara" pitchFamily="34" charset="0"/>
                <a:cs typeface="Simplified Arabic" pitchFamily="18" charset="-78"/>
              </a:rPr>
              <a:t> </a:t>
            </a:r>
            <a:endParaRPr lang="ru-RU" sz="3200" b="1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endParaRPr lang="ru-RU" sz="3200" b="1" i="1" dirty="0">
              <a:latin typeface="Candara" pitchFamily="34" charset="0"/>
              <a:cs typeface="Simplified Arabic" pitchFamily="18" charset="-78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МКОУ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Залипьевская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ООШ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ru-RU" sz="2400" b="1" dirty="0" err="1">
                <a:latin typeface="Arial" pitchFamily="34" charset="0"/>
                <a:cs typeface="Arial" pitchFamily="34" charset="0"/>
              </a:rPr>
              <a:t>Курлович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Галина Владимировна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Образование: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высшее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Стаж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работы: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38 лет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Квалификационная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категория: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первая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1026" name="Picture 2" descr="C:\Users\HP\Desktop\ee5dc35fd1879315385db21bee1437d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556792"/>
            <a:ext cx="3108676" cy="42874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43078"/>
            <a:ext cx="874846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Второй этап: </a:t>
            </a:r>
            <a:r>
              <a:rPr lang="ru-RU" sz="2000" dirty="0" smtClean="0"/>
              <a:t>Развитие тактильной памяти </a:t>
            </a:r>
            <a:r>
              <a:rPr lang="ru-RU" sz="20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i="1" dirty="0" smtClean="0">
              <a:latin typeface="Book Antiqua" pitchFamily="18" charset="0"/>
            </a:endParaRPr>
          </a:p>
        </p:txBody>
      </p:sp>
      <p:pic>
        <p:nvPicPr>
          <p:cNvPr id="11" name="Picture 2" descr="G:\Галина Владимировна\DSC00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8002">
            <a:off x="5031653" y="1196752"/>
            <a:ext cx="3448713" cy="2586535"/>
          </a:xfrm>
          <a:prstGeom prst="rect">
            <a:avLst/>
          </a:prstGeom>
          <a:noFill/>
        </p:spPr>
      </p:pic>
      <p:pic>
        <p:nvPicPr>
          <p:cNvPr id="12" name="Picture 3" descr="G:\Галина Владимировна\DSC00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29408">
            <a:off x="295708" y="1412776"/>
            <a:ext cx="3357365" cy="2518024"/>
          </a:xfrm>
          <a:prstGeom prst="rect">
            <a:avLst/>
          </a:prstGeom>
          <a:noFill/>
        </p:spPr>
      </p:pic>
      <p:pic>
        <p:nvPicPr>
          <p:cNvPr id="13" name="Picture 7" descr="G:\Галина Владимировна\DSC003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916" y="3863479"/>
            <a:ext cx="3141341" cy="2356006"/>
          </a:xfrm>
          <a:prstGeom prst="rect">
            <a:avLst/>
          </a:prstGeom>
          <a:noFill/>
        </p:spPr>
      </p:pic>
      <p:pic>
        <p:nvPicPr>
          <p:cNvPr id="15" name="Picture 8" descr="G:\Галина Владимировна\DSC003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51962" y="3863479"/>
            <a:ext cx="3420888" cy="2565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339829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8902" y="135442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585" y="14427"/>
            <a:ext cx="4884487" cy="29238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Третий этап: </a:t>
            </a:r>
            <a:r>
              <a:rPr lang="ru-RU" sz="3200" dirty="0"/>
              <a:t>закрепление знаний и умений с помощью вкладыша букв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8" name="Picture 3" descr="G:\Галина Владимировна\DSC003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0024" y="2924944"/>
            <a:ext cx="4014208" cy="3010656"/>
          </a:xfrm>
          <a:prstGeom prst="rect">
            <a:avLst/>
          </a:prstGeom>
          <a:noFill/>
        </p:spPr>
      </p:pic>
      <p:pic>
        <p:nvPicPr>
          <p:cNvPr id="11" name="Picture 4" descr="G:\Галина Владимировна\DSC003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337" y="3350152"/>
            <a:ext cx="3817716" cy="2863287"/>
          </a:xfrm>
          <a:prstGeom prst="rect">
            <a:avLst/>
          </a:prstGeom>
          <a:noFill/>
        </p:spPr>
      </p:pic>
      <p:pic>
        <p:nvPicPr>
          <p:cNvPr id="12" name="Picture 4" descr="G:\Галина Владимировна\DSC003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25008" y="445305"/>
            <a:ext cx="345638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170925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11560" y="0"/>
            <a:ext cx="8143932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3600" i="1" u="sng" dirty="0" smtClean="0">
                <a:latin typeface="Candara" pitchFamily="34" charset="0"/>
              </a:rPr>
              <a:t>Копирование</a:t>
            </a:r>
            <a:endParaRPr lang="ru-RU" sz="3600" i="1" dirty="0" smtClean="0">
              <a:latin typeface="Candara" pitchFamily="34" charset="0"/>
            </a:endParaRPr>
          </a:p>
          <a:p>
            <a:pPr algn="ctr"/>
            <a:r>
              <a:rPr lang="ru-RU" sz="2400" i="1" dirty="0" smtClean="0">
                <a:latin typeface="Candara" pitchFamily="34" charset="0"/>
              </a:rPr>
              <a:t>Этот способ применяю для упражнений в выполнении правильного движения: размах, размер, направление, форма.</a:t>
            </a:r>
          </a:p>
          <a:p>
            <a:pPr algn="ctr"/>
            <a:r>
              <a:rPr lang="ru-RU" sz="2400" i="1" dirty="0" smtClean="0">
                <a:latin typeface="Candara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7947067" cy="3307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95936" y="332656"/>
            <a:ext cx="4687548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i="1" u="sng" dirty="0" smtClean="0">
                <a:latin typeface="Candara" pitchFamily="34" charset="0"/>
              </a:rPr>
              <a:t>Списывание с готового образца</a:t>
            </a:r>
            <a:endParaRPr lang="ru-RU" sz="3600" i="1" dirty="0" smtClean="0">
              <a:latin typeface="Candara" pitchFamily="34" charset="0"/>
            </a:endParaRPr>
          </a:p>
          <a:p>
            <a:pPr algn="ctr"/>
            <a:r>
              <a:rPr lang="ru-RU" sz="2400" i="1" dirty="0" smtClean="0">
                <a:latin typeface="Candara" pitchFamily="34" charset="0"/>
              </a:rPr>
              <a:t>Прием основан на подражании, воспроизводстве образца письма. Психологическое значение списывания с образца и обведение образца различно для формирования навыка письма. Обведение по образцу упражняет двигательные представления. Поскольку обведение образца осуществляется механически, продолжительное обведение утомляет ученика.</a:t>
            </a:r>
          </a:p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2400" i="1" dirty="0" smtClean="0">
                <a:latin typeface="Candara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3888432" cy="5384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612576" y="-25326"/>
            <a:ext cx="8748464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Результат: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9" name="Picture 2" descr="G:\Галина Владимировна\DSC003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024" t="38091" r="403" b="6977"/>
          <a:stretch/>
        </p:blipFill>
        <p:spPr bwMode="auto">
          <a:xfrm rot="21036165">
            <a:off x="-52337" y="1656836"/>
            <a:ext cx="5069559" cy="3844901"/>
          </a:xfrm>
          <a:prstGeom prst="rect">
            <a:avLst/>
          </a:prstGeom>
          <a:noFill/>
        </p:spPr>
      </p:pic>
      <p:pic>
        <p:nvPicPr>
          <p:cNvPr id="10" name="Picture 3" descr="G:\Галина Владимировна\DSC003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-1" t="50000" r="25721" b="3665"/>
          <a:stretch/>
        </p:blipFill>
        <p:spPr bwMode="auto">
          <a:xfrm rot="714156">
            <a:off x="4124525" y="2532141"/>
            <a:ext cx="4440597" cy="3693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7273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612576" y="-25326"/>
            <a:ext cx="8748464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Результат: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9" name="Picture 2" descr="G:\Галина Владимировна\DSC003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024" t="1617" r="403" b="6977"/>
          <a:stretch/>
        </p:blipFill>
        <p:spPr bwMode="auto">
          <a:xfrm rot="21036165">
            <a:off x="367854" y="1443436"/>
            <a:ext cx="4057131" cy="5120155"/>
          </a:xfrm>
          <a:prstGeom prst="rect">
            <a:avLst/>
          </a:prstGeom>
          <a:noFill/>
        </p:spPr>
      </p:pic>
      <p:pic>
        <p:nvPicPr>
          <p:cNvPr id="10" name="Picture 3" descr="G:\Галина Владимировна\DSC003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-1" r="20853"/>
          <a:stretch/>
        </p:blipFill>
        <p:spPr bwMode="auto">
          <a:xfrm rot="714156">
            <a:off x="5108476" y="1001686"/>
            <a:ext cx="3291750" cy="55453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7485962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rgbClr val="FFFFCC">
              <a:alpha val="4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 descr="C:\Users\HP\Desktop\xdQJKFm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3683248" cy="245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C:\Users\HP\Desktop\2505467_11360-700x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965489"/>
            <a:ext cx="3384376" cy="3492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1520" y="18864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</a:t>
            </a:r>
          </a:p>
          <a:p>
            <a:pPr algn="just"/>
            <a:r>
              <a:rPr lang="ru-RU" i="1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88640"/>
            <a:ext cx="835292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Candara" pitchFamily="34" charset="0"/>
              </a:rPr>
              <a:t>Опыт показывает, что значительная часть детей, поступающих в первый класс, не подготовлена к письму, а это уже с первых дней учения создает комплекс трудностей.</a:t>
            </a:r>
          </a:p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2400" i="1" dirty="0" smtClean="0">
                <a:latin typeface="Candara" pitchFamily="34" charset="0"/>
              </a:rPr>
              <a:t> </a:t>
            </a:r>
            <a:r>
              <a:rPr lang="ru-RU" sz="2400" i="1" u="sng" dirty="0" smtClean="0">
                <a:latin typeface="Candara" pitchFamily="34" charset="0"/>
              </a:rPr>
              <a:t>У детей нередко очень мал: 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опыт выполнения  графических заданий; 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 рисования;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 несовершенна координация движений руки;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 низок уровень зрительно-моторных координации, пространственного восприятия и зрительной памяти; 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большинство школьников неправильно держат ручку и карандаш; 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не умеют правильно сидеть;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 не знают, как расположить бумагу;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latin typeface="Candara" pitchFamily="34" charset="0"/>
              </a:rPr>
              <a:t> редко кто владеет основами </a:t>
            </a:r>
            <a:r>
              <a:rPr lang="ru-RU" sz="2400" i="1" dirty="0" err="1" smtClean="0">
                <a:latin typeface="Candara" pitchFamily="34" charset="0"/>
              </a:rPr>
              <a:t>звуко</a:t>
            </a:r>
            <a:r>
              <a:rPr lang="ru-RU" sz="2400" i="1" dirty="0" smtClean="0">
                <a:latin typeface="Candara" pitchFamily="34" charset="0"/>
              </a:rPr>
              <a:t>- буквенного анализа.</a:t>
            </a:r>
            <a:r>
              <a:rPr lang="ru-RU" sz="2000" i="1" dirty="0" smtClean="0">
                <a:latin typeface="Candara" pitchFamily="34" charset="0"/>
              </a:rPr>
              <a:t/>
            </a:r>
            <a:br>
              <a:rPr lang="ru-RU" sz="2000" i="1" dirty="0" smtClean="0">
                <a:latin typeface="Candara" pitchFamily="34" charset="0"/>
              </a:rPr>
            </a:br>
            <a:endParaRPr lang="ru-RU" sz="2000" u="sng" dirty="0" smtClean="0">
              <a:latin typeface="Candar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23528" y="18864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9393" y="458956"/>
            <a:ext cx="309634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i="1" dirty="0" smtClean="0">
                <a:latin typeface="Candara" pitchFamily="34" charset="0"/>
              </a:rPr>
              <a:t>Что же представляет собой процесс письма?</a:t>
            </a:r>
          </a:p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2000" i="1" u="sng" dirty="0" smtClean="0">
                <a:latin typeface="Candara" pitchFamily="34" charset="0"/>
              </a:rPr>
              <a:t>Письмо</a:t>
            </a:r>
            <a:r>
              <a:rPr lang="ru-RU" sz="2000" i="1" dirty="0" smtClean="0">
                <a:latin typeface="Candara" pitchFamily="34" charset="0"/>
              </a:rPr>
              <a:t> – это особая форма речи, при которой ее элементы фиксируются на бумаге путём начертания графических символов, соответствующих элементам устной речи.</a:t>
            </a:r>
          </a:p>
          <a:p>
            <a:pPr algn="ctr"/>
            <a:endParaRPr lang="ru-RU" sz="2000" i="1" dirty="0" smtClean="0">
              <a:latin typeface="Candara" pitchFamily="34" charset="0"/>
            </a:endParaRPr>
          </a:p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13364" y="4653136"/>
            <a:ext cx="799288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2800" i="1" dirty="0" smtClean="0">
                <a:latin typeface="Candara" pitchFamily="34" charset="0"/>
              </a:rPr>
              <a:t> </a:t>
            </a:r>
            <a:r>
              <a:rPr lang="ru-RU" sz="2400" i="1" dirty="0" smtClean="0">
                <a:latin typeface="Candara" pitchFamily="34" charset="0"/>
              </a:rPr>
              <a:t>Важнейшим элементом обучения письму является формирование графического навыка письма, параллельно с которым идет формирование орфографических навыков.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5737" y="836712"/>
            <a:ext cx="561744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23528" y="188640"/>
            <a:ext cx="8572560" cy="642942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5556" y="184666"/>
            <a:ext cx="79928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400" i="1" dirty="0" smtClean="0">
              <a:latin typeface="Candara" pitchFamily="34" charset="0"/>
            </a:endParaRPr>
          </a:p>
          <a:p>
            <a:pPr algn="ctr"/>
            <a:r>
              <a:rPr lang="ru-RU" sz="2800" i="1" dirty="0" smtClean="0">
                <a:latin typeface="Candara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Цель: </a:t>
            </a:r>
            <a:r>
              <a:rPr lang="ru-RU" sz="2400" dirty="0"/>
              <a:t>Познакомить </a:t>
            </a:r>
            <a:r>
              <a:rPr lang="ru-RU" sz="2400" dirty="0" smtClean="0"/>
              <a:t>со способами </a:t>
            </a:r>
            <a:r>
              <a:rPr lang="ru-RU" sz="2400" dirty="0"/>
              <a:t>и приемами по формированию каллиграфического навыка письма младших </a:t>
            </a:r>
            <a:r>
              <a:rPr lang="ru-RU" sz="2400" dirty="0" smtClean="0"/>
              <a:t>школьников</a:t>
            </a:r>
            <a:r>
              <a:rPr lang="ru-RU" sz="2400" i="1" dirty="0" smtClean="0">
                <a:latin typeface="Candara" pitchFamily="34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64435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95771" y="309307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9" y="2982724"/>
            <a:ext cx="7824722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764" y="309307"/>
            <a:ext cx="5472608" cy="7417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Первый этап: </a:t>
            </a:r>
            <a:r>
              <a:rPr lang="ru-RU" sz="3600" b="1" i="1" dirty="0">
                <a:latin typeface="Candara" pitchFamily="34" charset="0"/>
              </a:rPr>
              <a:t>р</a:t>
            </a:r>
            <a:r>
              <a:rPr lang="ru-RU" sz="3600" b="1" i="1" dirty="0" smtClean="0">
                <a:latin typeface="Candara" pitchFamily="34" charset="0"/>
              </a:rPr>
              <a:t>азвитие </a:t>
            </a:r>
            <a:r>
              <a:rPr lang="ru-RU" sz="3600" b="1" i="1" dirty="0">
                <a:latin typeface="Candara" pitchFamily="34" charset="0"/>
              </a:rPr>
              <a:t>мускульной </a:t>
            </a:r>
            <a:r>
              <a:rPr lang="ru-RU" sz="3600" b="1" i="1" dirty="0" smtClean="0">
                <a:latin typeface="Candara" pitchFamily="34" charset="0"/>
              </a:rPr>
              <a:t>памяти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Второй </a:t>
            </a:r>
            <a:r>
              <a:rPr lang="ru-RU" sz="3600" b="1" i="1" dirty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этап: </a:t>
            </a:r>
            <a:r>
              <a:rPr lang="ru-RU" sz="3600" b="1" i="1" dirty="0" smtClean="0">
                <a:latin typeface="Candara" pitchFamily="34" charset="0"/>
              </a:rPr>
              <a:t>развитие </a:t>
            </a:r>
            <a:r>
              <a:rPr lang="ru-RU" sz="3600" b="1" i="1" dirty="0">
                <a:latin typeface="Candara" pitchFamily="34" charset="0"/>
              </a:rPr>
              <a:t>тактильной памяти</a:t>
            </a:r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Третий </a:t>
            </a:r>
            <a:r>
              <a:rPr lang="ru-RU" sz="3600" b="1" i="1" dirty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этап</a:t>
            </a:r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: </a:t>
            </a:r>
            <a:r>
              <a:rPr lang="ru-RU" sz="3600" b="1" i="1" dirty="0" smtClean="0">
                <a:latin typeface="Candara" pitchFamily="34" charset="0"/>
                <a:cs typeface="Simplified Arabic" pitchFamily="18" charset="-78"/>
              </a:rPr>
              <a:t>закрепление знаний и умений с помощью вкладыша букв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2027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410676" y="-41830"/>
            <a:ext cx="914400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Первый этап: </a:t>
            </a:r>
            <a:r>
              <a:rPr lang="ru-RU" sz="3200" dirty="0" smtClean="0"/>
              <a:t>Развитие </a:t>
            </a:r>
            <a:r>
              <a:rPr lang="ru-RU" sz="3200" dirty="0"/>
              <a:t>мускульной памяти </a:t>
            </a:r>
            <a:r>
              <a:rPr lang="ru-RU" sz="32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6" name="Picture 4" descr="G:\Галина Владимировна\DSC00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4425">
            <a:off x="295209" y="1294225"/>
            <a:ext cx="3095648" cy="2321736"/>
          </a:xfrm>
          <a:prstGeom prst="rect">
            <a:avLst/>
          </a:prstGeom>
          <a:noFill/>
        </p:spPr>
      </p:pic>
      <p:pic>
        <p:nvPicPr>
          <p:cNvPr id="8" name="Picture 3" descr="G:\Галина Владимировна\DSC00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12644" t="36781" r="16092" b="3512"/>
          <a:stretch>
            <a:fillRect/>
          </a:stretch>
        </p:blipFill>
        <p:spPr bwMode="auto">
          <a:xfrm>
            <a:off x="6012160" y="1060295"/>
            <a:ext cx="2376264" cy="2606225"/>
          </a:xfrm>
          <a:prstGeom prst="rect">
            <a:avLst/>
          </a:prstGeom>
          <a:noFill/>
        </p:spPr>
      </p:pic>
      <p:pic>
        <p:nvPicPr>
          <p:cNvPr id="9" name="Picture 5" descr="G:\Галина Владимировна\DSC003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077069"/>
            <a:ext cx="3333740" cy="2500305"/>
          </a:xfrm>
          <a:prstGeom prst="rect">
            <a:avLst/>
          </a:prstGeom>
          <a:noFill/>
        </p:spPr>
      </p:pic>
      <p:pic>
        <p:nvPicPr>
          <p:cNvPr id="10" name="Picture 2" descr="G:\Галина Владимировна\DSC00366.JPG"/>
          <p:cNvPicPr>
            <a:picLocks noChangeAspect="1" noChangeArrowheads="1"/>
          </p:cNvPicPr>
          <p:nvPr/>
        </p:nvPicPr>
        <p:blipFill>
          <a:blip r:embed="rId7" cstate="print"/>
          <a:srcRect l="5882" t="5229"/>
          <a:stretch>
            <a:fillRect/>
          </a:stretch>
        </p:blipFill>
        <p:spPr bwMode="auto">
          <a:xfrm>
            <a:off x="5072065" y="4010336"/>
            <a:ext cx="3316359" cy="2504542"/>
          </a:xfrm>
          <a:prstGeom prst="rect">
            <a:avLst/>
          </a:prstGeom>
          <a:noFill/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1385092"/>
            <a:ext cx="1800200" cy="2666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175162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HP\Desktop\scrn_big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438606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3528" y="3471408"/>
            <a:ext cx="828092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i="1" dirty="0" smtClean="0">
                <a:latin typeface="Candara" pitchFamily="34" charset="0"/>
              </a:rPr>
              <a:t/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Показываю процесс письма и объясняю способы написания  буквы во время этого показа.  Показ сопровождается объяснением: где начинаю писать букву, куда веду руку, в какую сторону делаю закругление, указываю на величину элемента.</a:t>
            </a:r>
          </a:p>
          <a:p>
            <a:pPr algn="ctr"/>
            <a:r>
              <a:rPr lang="ru-RU" sz="2400" i="1" dirty="0" smtClean="0">
                <a:latin typeface="Candara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Candar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628800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Показ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404664"/>
            <a:ext cx="5526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Второй этап: </a:t>
            </a:r>
            <a:r>
              <a:rPr lang="ru-RU" dirty="0" smtClean="0"/>
              <a:t>Развитие тактильной памяти </a:t>
            </a:r>
            <a:r>
              <a:rPr lang="ru-RU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440942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-41697"/>
            <a:ext cx="8748464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Второй этап: </a:t>
            </a:r>
            <a:r>
              <a:rPr lang="ru-RU" sz="3200" dirty="0" smtClean="0"/>
              <a:t>Развитие тактильной </a:t>
            </a:r>
            <a:r>
              <a:rPr lang="ru-RU" sz="3200" dirty="0"/>
              <a:t>памяти </a:t>
            </a:r>
            <a:r>
              <a:rPr lang="ru-RU" sz="32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9" name="Picture 2" descr="G:\Галина Владимировна\DSC00360.JPG"/>
          <p:cNvPicPr>
            <a:picLocks noChangeAspect="1" noChangeArrowheads="1"/>
          </p:cNvPicPr>
          <p:nvPr/>
        </p:nvPicPr>
        <p:blipFill>
          <a:blip r:embed="rId3" cstate="print"/>
          <a:srcRect b="15462"/>
          <a:stretch>
            <a:fillRect/>
          </a:stretch>
        </p:blipFill>
        <p:spPr bwMode="auto">
          <a:xfrm>
            <a:off x="514432" y="1484784"/>
            <a:ext cx="3861401" cy="2448272"/>
          </a:xfrm>
          <a:prstGeom prst="rect">
            <a:avLst/>
          </a:prstGeom>
          <a:noFill/>
        </p:spPr>
      </p:pic>
      <p:pic>
        <p:nvPicPr>
          <p:cNvPr id="10" name="Picture 4" descr="G:\Галина Владимировна\DSC00361.JPG"/>
          <p:cNvPicPr>
            <a:picLocks noChangeAspect="1" noChangeArrowheads="1"/>
          </p:cNvPicPr>
          <p:nvPr/>
        </p:nvPicPr>
        <p:blipFill>
          <a:blip r:embed="rId4" cstate="print"/>
          <a:srcRect r="17460" b="28571"/>
          <a:stretch>
            <a:fillRect/>
          </a:stretch>
        </p:blipFill>
        <p:spPr bwMode="auto">
          <a:xfrm>
            <a:off x="4714876" y="1785926"/>
            <a:ext cx="3916180" cy="4518669"/>
          </a:xfrm>
          <a:prstGeom prst="rect">
            <a:avLst/>
          </a:prstGeom>
          <a:noFill/>
        </p:spPr>
      </p:pic>
      <p:pic>
        <p:nvPicPr>
          <p:cNvPr id="8" name="Picture 2" descr="G:\Галина Владимировна\DSC003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951" y="4121993"/>
            <a:ext cx="3264362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170925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85720" y="214290"/>
            <a:ext cx="8572560" cy="642942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-41697"/>
            <a:ext cx="8748464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ru-RU" sz="2000" i="1" dirty="0" smtClean="0">
              <a:latin typeface="Candara" pitchFamily="34" charset="0"/>
              <a:cs typeface="Simplified Arabic" pitchFamily="18" charset="-78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Второй этап: </a:t>
            </a:r>
            <a:r>
              <a:rPr lang="ru-RU" sz="3200" dirty="0" smtClean="0"/>
              <a:t>Развитие тактильной </a:t>
            </a:r>
            <a:r>
              <a:rPr lang="ru-RU" sz="3200" dirty="0"/>
              <a:t>памяти </a:t>
            </a:r>
            <a:r>
              <a:rPr lang="ru-RU" sz="3200" b="1" i="1" dirty="0" smtClean="0">
                <a:solidFill>
                  <a:srgbClr val="C00000"/>
                </a:solidFill>
                <a:latin typeface="Candara" pitchFamily="34" charset="0"/>
                <a:cs typeface="Simplified Arabic" pitchFamily="18" charset="-78"/>
              </a:rPr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i="1" dirty="0" smtClean="0">
              <a:latin typeface="Book Antiqua" pitchFamily="18" charset="0"/>
            </a:endParaRPr>
          </a:p>
        </p:txBody>
      </p:sp>
      <p:pic>
        <p:nvPicPr>
          <p:cNvPr id="14" name="Picture 2" descr="G:\Галина Владимировна\DSC00342.JPG"/>
          <p:cNvPicPr>
            <a:picLocks noChangeAspect="1" noChangeArrowheads="1"/>
          </p:cNvPicPr>
          <p:nvPr/>
        </p:nvPicPr>
        <p:blipFill>
          <a:blip r:embed="rId3" cstate="print"/>
          <a:srcRect b="7160"/>
          <a:stretch>
            <a:fillRect/>
          </a:stretch>
        </p:blipFill>
        <p:spPr bwMode="auto">
          <a:xfrm>
            <a:off x="611560" y="1559571"/>
            <a:ext cx="3240360" cy="2256252"/>
          </a:xfrm>
          <a:prstGeom prst="rect">
            <a:avLst/>
          </a:prstGeom>
          <a:noFill/>
        </p:spPr>
      </p:pic>
      <p:pic>
        <p:nvPicPr>
          <p:cNvPr id="16" name="Picture 5" descr="G:\Галина Владимировна\DSC00346.JPG"/>
          <p:cNvPicPr>
            <a:picLocks noChangeAspect="1" noChangeArrowheads="1"/>
          </p:cNvPicPr>
          <p:nvPr/>
        </p:nvPicPr>
        <p:blipFill>
          <a:blip r:embed="rId4" cstate="print"/>
          <a:srcRect b="7936"/>
          <a:stretch>
            <a:fillRect/>
          </a:stretch>
        </p:blipFill>
        <p:spPr bwMode="auto">
          <a:xfrm>
            <a:off x="4932040" y="3430100"/>
            <a:ext cx="2441406" cy="2996873"/>
          </a:xfrm>
          <a:prstGeom prst="rect">
            <a:avLst/>
          </a:prstGeom>
          <a:noFill/>
        </p:spPr>
      </p:pic>
      <p:pic>
        <p:nvPicPr>
          <p:cNvPr id="17" name="Picture 4" descr="G:\Галина Владимировна\DSC003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005063"/>
            <a:ext cx="3229212" cy="2421909"/>
          </a:xfrm>
          <a:prstGeom prst="rect">
            <a:avLst/>
          </a:prstGeom>
          <a:noFill/>
        </p:spPr>
      </p:pic>
      <p:pic>
        <p:nvPicPr>
          <p:cNvPr id="18" name="Picture 3" descr="G:\Галина Владимировна\DSC003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918671"/>
            <a:ext cx="3169859" cy="2377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9361288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1644</TotalTime>
  <Words>309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Пользователь</cp:lastModifiedBy>
  <cp:revision>158</cp:revision>
  <dcterms:created xsi:type="dcterms:W3CDTF">2012-01-02T09:01:24Z</dcterms:created>
  <dcterms:modified xsi:type="dcterms:W3CDTF">2023-06-14T04:54:57Z</dcterms:modified>
</cp:coreProperties>
</file>