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8" r:id="rId3"/>
    <p:sldId id="261" r:id="rId4"/>
    <p:sldId id="262" r:id="rId5"/>
    <p:sldId id="268" r:id="rId6"/>
    <p:sldId id="269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5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EB4DB7E-4969-43C7-BA4E-A6F3E974C4BD}">
          <p14:sldIdLst>
            <p14:sldId id="260"/>
            <p14:sldId id="278"/>
            <p14:sldId id="261"/>
            <p14:sldId id="262"/>
            <p14:sldId id="268"/>
            <p14:sldId id="269"/>
            <p14:sldId id="270"/>
            <p14:sldId id="272"/>
            <p14:sldId id="273"/>
            <p14:sldId id="274"/>
            <p14:sldId id="275"/>
            <p14:sldId id="276"/>
            <p14:sldId id="277"/>
            <p14:sldId id="25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4660"/>
  </p:normalViewPr>
  <p:slideViewPr>
    <p:cSldViewPr showGuides="1">
      <p:cViewPr>
        <p:scale>
          <a:sx n="76" d="100"/>
          <a:sy n="76" d="100"/>
        </p:scale>
        <p:origin x="-654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873A0-F84F-4323-A446-4D61CC9FB2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205F9AF-D0DB-432E-81E9-C870F302A5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F4AF07-3488-415F-8FC2-749D9C512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CCA419-94FC-4230-A603-1C478779E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CC7787-0378-47D3-8E5A-B92CD2569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95E16D1-998B-48A7-9C66-2F192101B82F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8120B5-0C92-46E1-BAA0-BA8A5399D9C2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BF0CE19-D07F-45F4-8B53-F4AE3EAC0AF5}"/>
              </a:ext>
            </a:extLst>
          </p:cNvPr>
          <p:cNvGrpSpPr/>
          <p:nvPr userDrawn="1"/>
        </p:nvGrpSpPr>
        <p:grpSpPr>
          <a:xfrm>
            <a:off x="4161000" y="150"/>
            <a:ext cx="2844750" cy="286020"/>
            <a:chOff x="9347250" y="37980"/>
            <a:chExt cx="2844750" cy="286020"/>
          </a:xfrm>
          <a:solidFill>
            <a:schemeClr val="tx1"/>
          </a:solidFill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6D0ED7C-6F6D-4A0C-B5BF-D4C886121974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Блок-схема: объединение 8">
              <a:extLst>
                <a:ext uri="{FF2B5EF4-FFF2-40B4-BE49-F238E27FC236}">
                  <a16:creationId xmlns:a16="http://schemas.microsoft.com/office/drawing/2014/main" xmlns="" id="{F6313D72-2173-410E-9DAC-5F683BF77D8C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D0FFF0F-DED0-4533-AA04-278237E63B65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tx1"/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01E034F0-B288-495E-B8C4-5A4D6270B72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Блок-схема: объединение 11">
              <a:extLst>
                <a:ext uri="{FF2B5EF4-FFF2-40B4-BE49-F238E27FC236}">
                  <a16:creationId xmlns:a16="http://schemas.microsoft.com/office/drawing/2014/main" xmlns="" id="{7F3095C1-9AE8-47F3-8F8B-8B149C02C892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9563E350-4964-48DA-95EE-507A76F60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5638" y="9000"/>
            <a:ext cx="5186362" cy="3330000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Заголовок 16">
            <a:extLst>
              <a:ext uri="{FF2B5EF4-FFF2-40B4-BE49-F238E27FC236}">
                <a16:creationId xmlns:a16="http://schemas.microsoft.com/office/drawing/2014/main" xmlns="" id="{E44DF226-C979-4C53-9AB3-F30F19A61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7" y="485501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5" name="Текст 18">
            <a:extLst>
              <a:ext uri="{FF2B5EF4-FFF2-40B4-BE49-F238E27FC236}">
                <a16:creationId xmlns:a16="http://schemas.microsoft.com/office/drawing/2014/main" xmlns="" id="{C0D997C5-63D2-40A5-8978-8A0E7A482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987" y="2153964"/>
            <a:ext cx="5186363" cy="4049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xmlns="" id="{0DC8507B-223A-4D10-9873-5F8CBA1FA6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4638" y="3519000"/>
            <a:ext cx="5186362" cy="3330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35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tx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xmlns="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390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1">
            <a:extLst>
              <a:ext uri="{FF2B5EF4-FFF2-40B4-BE49-F238E27FC236}">
                <a16:creationId xmlns:a16="http://schemas.microsoft.com/office/drawing/2014/main" xmlns="" id="{AC7B45C4-0029-484F-BC10-E13FF562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234000"/>
            <a:ext cx="11341100" cy="1035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F8FF044D-1DB9-4B7C-9D24-F0D3A3DD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23034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xmlns="" id="{738784A2-81B9-4C54-8F48-52CB72EF9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95341" y="23034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xmlns="" id="{21C4B4FC-EB7C-4B83-9B03-36AC76ADC6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1675" y="2303463"/>
            <a:ext cx="3004875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xmlns="" id="{FC421DAD-9956-40BC-B396-121BDF522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5450" y="4058163"/>
            <a:ext cx="3004875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xmlns="" id="{0596AFFC-6327-4316-8A52-555C5499A3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06109" y="40581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xmlns="" id="{709A8CBC-B10E-4729-8664-C17D4F6947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76000" y="4058163"/>
            <a:ext cx="4005550" cy="1620837"/>
          </a:xfrm>
        </p:spPr>
        <p:txBody>
          <a:bodyPr/>
          <a:lstStyle/>
          <a:p>
            <a:endParaRPr lang="ru-RU"/>
          </a:p>
        </p:txBody>
      </p:sp>
      <p:sp>
        <p:nvSpPr>
          <p:cNvPr id="23" name="Текст 4">
            <a:extLst>
              <a:ext uri="{FF2B5EF4-FFF2-40B4-BE49-F238E27FC236}">
                <a16:creationId xmlns:a16="http://schemas.microsoft.com/office/drawing/2014/main" xmlns="" id="{05550F69-FB7F-4160-902B-8FE3C5C275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9739" y="1493838"/>
            <a:ext cx="11341100" cy="62706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8015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4749BF-E679-4094-8E73-30397832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707800" cy="13255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6058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93706B-DFF1-4198-95A2-885671985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69F182-353B-4839-9FFC-4C65D89AA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CE9C2C2-180A-498D-B5EB-AB4AA772BD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498363D-3D95-4AD7-9D83-BBC264903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EDF0573-3F68-4ECA-98EA-09BF3644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65DEDD6-B9E1-4C9C-9D96-0E8814C8C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9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B7A4F1-AA9E-4CA3-89F8-C1D3C9AE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F1044A7-9EA8-4064-BD11-19EE5EE2E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E8028DE-7CEA-4197-B806-ABC8734FB5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F9C82B-91BF-4B7D-A310-2DCA3960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DC3603-5C0C-4452-BE70-CCDD08266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D4C64E7-87EA-4085-A0D7-BC55EAB98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BECDBD-C04D-46CF-92A7-B8C9D0836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D773E96-AA64-4948-B456-7F27277D3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7ADCE6-5529-413C-A29A-571133516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E2C2BF-300F-4068-A753-E9F0F6C1A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079BE0-CB87-491E-AC0B-700E9C57B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6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9108050-D26F-48C9-AE7B-BC28E6357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5CED39D-E31F-4A09-8402-422F9E9B1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E32F61-9425-4672-80AF-FEA99034E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C5D381-8B98-4D5A-A810-846CB520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C124C1-0FE9-4063-AC80-63540C48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24075"/>
            <a:ext cx="105156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08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774CB4-9476-4D67-A61F-8636A718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41EEB4-5F6D-44A8-8AC5-A6E768990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30FA7A-490F-4A5A-A6B5-86E9A45E7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8E03679-4DC0-4148-AC16-A4D963A1F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9424A7-91A2-4D34-9A4B-7A5A6DABC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8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EB7CA7-2D16-477F-A916-FB99222A2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53466C-CE30-4FBD-96CA-0EA362D33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6EB55B-274D-481A-88FF-4FFE59001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FC3710-531D-4EA0-94DF-BC3570489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3E12FE-F392-43B9-8BF3-DE5F1FBC4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0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C9977B-6754-4FDF-9147-07724C939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9033AF3-0605-49AC-9462-439A096F0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0BD85FC-239A-44D7-AA55-E245C8D2D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124E275-D4C5-417B-A476-EBE178359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07CDC7-CCD3-47C9-871B-A54F77E21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60E6CD-284A-4BCC-A8EA-92E51E2B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0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7854AC-27FA-49B7-A21B-78F55043C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03BFC0F-AB2E-4221-B20D-1E34DA034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D4858C8-6A00-4459-94F8-5553AC9B8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8FE0572-4950-4BE2-AEEC-E5ABCEFBEB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DDC2D9A-5DF5-4007-8AF9-E010C6D15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242F5FB-D357-4C58-87EB-47484A335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7B922ED-D3F0-4A07-998B-DF0BF99E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ECCB3C1-9C6F-4236-8158-937AE42A7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618F5DC-79EC-467F-ACC8-AC05CA266654}"/>
              </a:ext>
            </a:extLst>
          </p:cNvPr>
          <p:cNvSpPr/>
          <p:nvPr userDrawn="1"/>
        </p:nvSpPr>
        <p:spPr>
          <a:xfrm>
            <a:off x="501" y="581"/>
            <a:ext cx="2520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2FD335D0-A26D-44FF-A9E4-BA9185A9A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121" y="234000"/>
            <a:ext cx="7951679" cy="1035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3B3B7749-73D6-4285-91B8-CEFE987DE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2121" y="1449000"/>
            <a:ext cx="7951788" cy="469638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42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12429A-A5C9-48AD-9F1C-2DB11D6D4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F01FBD4-F84E-4E02-87EE-194D4A0D8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B9BD6C2-D0E8-46BF-81E2-EAEF2FA66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C3CB785-B376-4FC6-BCDA-D2C110407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62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423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/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tx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436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5A6C3A-6058-47AC-8C7C-8D12E7327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53708D-0EB0-412E-93AB-1EF196369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2FB742-CD4D-4AED-90F9-24C56529A8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B3E60-2F82-4C12-95B3-7ACC1B0E5862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491BF8-6565-4611-B06E-593AB5B96F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AB86C5F-3A42-4D66-874B-B8BA71B07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981FB-684B-4CAF-A490-D4A6C9E8C49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0"/>
            <a:extLst>
              <a:ext uri="{FF2B5EF4-FFF2-40B4-BE49-F238E27FC236}">
                <a16:creationId xmlns:a16="http://schemas.microsoft.com/office/drawing/2014/main" xmlns="" id="{34A6A0F7-627E-4580-AA51-61AFC9D0121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1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54" r:id="rId7"/>
    <p:sldLayoutId id="2147483665" r:id="rId8"/>
    <p:sldLayoutId id="2147483661" r:id="rId9"/>
    <p:sldLayoutId id="2147483655" r:id="rId10"/>
    <p:sldLayoutId id="2147483662" r:id="rId11"/>
    <p:sldLayoutId id="2147483663" r:id="rId12"/>
    <p:sldLayoutId id="2147483660" r:id="rId13"/>
    <p:sldLayoutId id="2147483656" r:id="rId14"/>
    <p:sldLayoutId id="2147483657" r:id="rId15"/>
    <p:sldLayoutId id="2147483658" r:id="rId16"/>
    <p:sldLayoutId id="2147483659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83B9C36-89C6-456B-83CA-0743FDD2AC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7" b="98788" l="1398" r="98164">
                        <a14:backgroundMark x1="33653" y1="15960" x2="33653" y2="15960"/>
                        <a14:backgroundMark x1="91779" y1="23596" x2="91779" y2="23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5069" y="2439000"/>
            <a:ext cx="6519794" cy="4419000"/>
          </a:xfrm>
          <a:custGeom>
            <a:avLst/>
            <a:gdLst>
              <a:gd name="connsiteX0" fmla="*/ 2961443 w 6931728"/>
              <a:gd name="connsiteY0" fmla="*/ 0 h 6858000"/>
              <a:gd name="connsiteX1" fmla="*/ 3956029 w 6931728"/>
              <a:gd name="connsiteY1" fmla="*/ 0 h 6858000"/>
              <a:gd name="connsiteX2" fmla="*/ 3987639 w 6931728"/>
              <a:gd name="connsiteY2" fmla="*/ 4017 h 6858000"/>
              <a:gd name="connsiteX3" fmla="*/ 6931728 w 6931728"/>
              <a:gd name="connsiteY3" fmla="*/ 3436992 h 6858000"/>
              <a:gd name="connsiteX4" fmla="*/ 4158665 w 6931728"/>
              <a:gd name="connsiteY4" fmla="*/ 6839425 h 6858000"/>
              <a:gd name="connsiteX5" fmla="*/ 4054652 w 6931728"/>
              <a:gd name="connsiteY5" fmla="*/ 6858000 h 6858000"/>
              <a:gd name="connsiteX6" fmla="*/ 2862820 w 6931728"/>
              <a:gd name="connsiteY6" fmla="*/ 6858000 h 6858000"/>
              <a:gd name="connsiteX7" fmla="*/ 2758807 w 6931728"/>
              <a:gd name="connsiteY7" fmla="*/ 6839425 h 6858000"/>
              <a:gd name="connsiteX8" fmla="*/ 3675 w 6931728"/>
              <a:gd name="connsiteY8" fmla="*/ 3792085 h 6858000"/>
              <a:gd name="connsiteX9" fmla="*/ 0 w 6931728"/>
              <a:gd name="connsiteY9" fmla="*/ 3719314 h 6858000"/>
              <a:gd name="connsiteX10" fmla="*/ 0 w 6931728"/>
              <a:gd name="connsiteY10" fmla="*/ 3154670 h 6858000"/>
              <a:gd name="connsiteX11" fmla="*/ 3675 w 6931728"/>
              <a:gd name="connsiteY11" fmla="*/ 3081899 h 6858000"/>
              <a:gd name="connsiteX12" fmla="*/ 2929834 w 6931728"/>
              <a:gd name="connsiteY12" fmla="*/ 40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31728" h="6858000">
                <a:moveTo>
                  <a:pt x="2961443" y="0"/>
                </a:moveTo>
                <a:lnTo>
                  <a:pt x="3956029" y="0"/>
                </a:lnTo>
                <a:lnTo>
                  <a:pt x="3987639" y="4017"/>
                </a:lnTo>
                <a:cubicBezTo>
                  <a:pt x="5654697" y="258738"/>
                  <a:pt x="6931728" y="1698731"/>
                  <a:pt x="6931728" y="3436992"/>
                </a:cubicBezTo>
                <a:cubicBezTo>
                  <a:pt x="6931728" y="5115313"/>
                  <a:pt x="5741249" y="6515582"/>
                  <a:pt x="4158665" y="6839425"/>
                </a:cubicBezTo>
                <a:lnTo>
                  <a:pt x="4054652" y="6858000"/>
                </a:lnTo>
                <a:lnTo>
                  <a:pt x="2862820" y="6858000"/>
                </a:lnTo>
                <a:lnTo>
                  <a:pt x="2758807" y="6839425"/>
                </a:lnTo>
                <a:cubicBezTo>
                  <a:pt x="1289265" y="6538714"/>
                  <a:pt x="157813" y="5309860"/>
                  <a:pt x="3675" y="3792085"/>
                </a:cubicBezTo>
                <a:lnTo>
                  <a:pt x="0" y="3719314"/>
                </a:lnTo>
                <a:lnTo>
                  <a:pt x="0" y="3154670"/>
                </a:lnTo>
                <a:lnTo>
                  <a:pt x="3675" y="3081899"/>
                </a:lnTo>
                <a:cubicBezTo>
                  <a:pt x="163742" y="1505749"/>
                  <a:pt x="1377745" y="241171"/>
                  <a:pt x="2929834" y="4017"/>
                </a:cubicBezTo>
                <a:close/>
              </a:path>
            </a:pathLst>
          </a:custGeom>
        </p:spPr>
      </p:pic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232519" y="594000"/>
            <a:ext cx="11520001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5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Материнский капитал как институт права социального обеспечения России</a:t>
            </a:r>
            <a:endParaRPr lang="ru-RU" sz="5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40D4121-DDD5-4E24-8A70-430C14D0F319}"/>
              </a:ext>
            </a:extLst>
          </p:cNvPr>
          <p:cNvSpPr/>
          <p:nvPr/>
        </p:nvSpPr>
        <p:spPr>
          <a:xfrm>
            <a:off x="190856" y="5634000"/>
            <a:ext cx="5635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Тепловодская А.А.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правовых дисциплин </a:t>
            </a:r>
          </a:p>
        </p:txBody>
      </p:sp>
    </p:spTree>
    <p:extLst>
      <p:ext uri="{BB962C8B-B14F-4D97-AF65-F5344CB8AC3E}">
        <p14:creationId xmlns:p14="http://schemas.microsoft.com/office/powerpoint/2010/main" val="42290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86000" y="594000"/>
            <a:ext cx="6660000" cy="1231688"/>
          </a:xfrm>
        </p:spPr>
        <p:txBody>
          <a:bodyPr>
            <a:normAutofit fontScale="90000"/>
          </a:bodyPr>
          <a:lstStyle/>
          <a:p>
            <a:pPr algn="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материнского капитала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7" name="Рисунок 6"/>
          <p:cNvGraphicFramePr>
            <a:graphicFrameLocks noGrp="1"/>
          </p:cNvGraphicFramePr>
          <p:nvPr>
            <p:ph type="pic" sz="quarter" idx="13"/>
            <p:extLst>
              <p:ext uri="{D42A27DB-BD31-4B8C-83A1-F6EECF244321}">
                <p14:modId xmlns:p14="http://schemas.microsoft.com/office/powerpoint/2010/main" val="863671469"/>
              </p:ext>
            </p:extLst>
          </p:nvPr>
        </p:nvGraphicFramePr>
        <p:xfrm>
          <a:off x="0" y="12526"/>
          <a:ext cx="5511000" cy="3191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7000"/>
                <a:gridCol w="1837000"/>
                <a:gridCol w="1837000"/>
              </a:tblGrid>
              <a:tr h="12897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 первого ребенка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 второго ребенка или последующих детей </a:t>
                      </a:r>
                      <a:endParaRPr lang="ru-RU" dirty="0"/>
                    </a:p>
                  </a:txBody>
                  <a:tcPr/>
                </a:tc>
              </a:tr>
              <a:tr h="4024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524, 5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693,1</a:t>
                      </a:r>
                      <a:endParaRPr lang="ru-RU" dirty="0"/>
                    </a:p>
                  </a:txBody>
                  <a:tcPr/>
                </a:tc>
              </a:tr>
              <a:tr h="4024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483, 881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639,431</a:t>
                      </a:r>
                      <a:endParaRPr lang="ru-RU" dirty="0"/>
                    </a:p>
                  </a:txBody>
                  <a:tcPr/>
                </a:tc>
              </a:tr>
              <a:tr h="4024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466, 617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616, 617</a:t>
                      </a:r>
                      <a:endParaRPr lang="ru-RU" dirty="0"/>
                    </a:p>
                  </a:txBody>
                  <a:tcPr/>
                </a:tc>
              </a:tr>
              <a:tr h="6944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 31.12.2019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466 617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22282" y="3519000"/>
            <a:ext cx="6176363" cy="19793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действия программы продлен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31.12.2026 года с ежегодной индексацией суммы выплат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3074" name="Picture 2" descr="https://alimentola.info/uploads/posts/2021-03/1615550993_48-p-semya-fotosessiya-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000" y="2214000"/>
            <a:ext cx="5961000" cy="419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59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1000" y="365125"/>
            <a:ext cx="6435000" cy="1353875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Социально-демографические процессы в связи с реализацией закона о материнском капитале</a:t>
            </a:r>
            <a:endParaRPr lang="ru-RU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5646000" y="2033588"/>
            <a:ext cx="6300000" cy="45454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материнского капитала кардинально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увеличила рождаемость в стране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если в 2006 году в России родилось 1 479 637 детей, то в 2014 году уже 1 942 683 ребёнка. Всего за время действия программы материнского капитала (в 2007-2019 годах) и других форм социальной поддержки, внедряемых в регионах, дополнительно родилось 3 781 674 ребёнка. 2019 год из за пандемии снизилась рождаемость, увеличилась смертность.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470" t="14266"/>
          <a:stretch/>
        </p:blipFill>
        <p:spPr>
          <a:xfrm>
            <a:off x="0" y="1044000"/>
            <a:ext cx="546715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0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6000" y="414000"/>
            <a:ext cx="117000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реализации законодательства о материнском капитале и возможные пути их преодоления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291000" y="2033588"/>
            <a:ext cx="11655000" cy="4635412"/>
          </a:xfrm>
        </p:spPr>
        <p:txBody>
          <a:bodyPr>
            <a:normAutofit fontScale="92500" lnSpcReduction="20000"/>
          </a:bodyPr>
          <a:lstStyle/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одной стороны,  действительно можно наблюдать поддержку государства молодым семьям, но с другой стороны, возникает ряд существенных проблем, например, материнский капитал не всегда можно использовать сразу после рождения ребенка. Не каждое жилое помещение можно купить на материнский капитал. </a:t>
            </a:r>
          </a:p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проблемы в области возможности и направлений использования материнского капитала;</a:t>
            </a:r>
          </a:p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проблемы возникновения права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материнского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капитала у отдельных категорий лиц;</a:t>
            </a:r>
          </a:p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проблема установления и определения доли детей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приобретаемом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жилом помещении;</a:t>
            </a:r>
          </a:p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проблема привлечение средств материнского капитала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приобретения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жилья с высокой стоимостью;</a:t>
            </a:r>
          </a:p>
          <a:p>
            <a:pPr marL="109728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мошенничество в сфере материнского капитала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51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000" y="99001"/>
            <a:ext cx="10515599" cy="945000"/>
          </a:xfrm>
        </p:spPr>
        <p:txBody>
          <a:bodyPr/>
          <a:lstStyle/>
          <a:p>
            <a:pPr algn="ctr"/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201000" y="954000"/>
            <a:ext cx="11700000" cy="5580000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важнейший источник социального и экономического развития общества.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 рассматривается как составляющая демографической политики государства (как инструмент государственной политики в решении демографических проблем государства).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тот факт, что по достижении ребенком совершеннолетия (дееспособности в полном объеме) родители (усыновители), при наличии у них государственного сертификата на материнский капитал, обязаны передать документ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ребенку.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острой социальной проблемой России, является демографическая проблема. Для решения которой, были запущена программа стимулирования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рождаемости.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 как инструмент государственной поддержки российских семей является довольно сложной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и существуют проблемы при реализации.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06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83B9C36-89C6-456B-83CA-0743FDD2AC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1000" y="1682038"/>
            <a:ext cx="7252680" cy="4835120"/>
          </a:xfrm>
          <a:custGeom>
            <a:avLst/>
            <a:gdLst>
              <a:gd name="connsiteX0" fmla="*/ 2961443 w 6931728"/>
              <a:gd name="connsiteY0" fmla="*/ 0 h 6858000"/>
              <a:gd name="connsiteX1" fmla="*/ 3956029 w 6931728"/>
              <a:gd name="connsiteY1" fmla="*/ 0 h 6858000"/>
              <a:gd name="connsiteX2" fmla="*/ 3987639 w 6931728"/>
              <a:gd name="connsiteY2" fmla="*/ 4017 h 6858000"/>
              <a:gd name="connsiteX3" fmla="*/ 6931728 w 6931728"/>
              <a:gd name="connsiteY3" fmla="*/ 3436992 h 6858000"/>
              <a:gd name="connsiteX4" fmla="*/ 4158665 w 6931728"/>
              <a:gd name="connsiteY4" fmla="*/ 6839425 h 6858000"/>
              <a:gd name="connsiteX5" fmla="*/ 4054652 w 6931728"/>
              <a:gd name="connsiteY5" fmla="*/ 6858000 h 6858000"/>
              <a:gd name="connsiteX6" fmla="*/ 2862820 w 6931728"/>
              <a:gd name="connsiteY6" fmla="*/ 6858000 h 6858000"/>
              <a:gd name="connsiteX7" fmla="*/ 2758807 w 6931728"/>
              <a:gd name="connsiteY7" fmla="*/ 6839425 h 6858000"/>
              <a:gd name="connsiteX8" fmla="*/ 3675 w 6931728"/>
              <a:gd name="connsiteY8" fmla="*/ 3792085 h 6858000"/>
              <a:gd name="connsiteX9" fmla="*/ 0 w 6931728"/>
              <a:gd name="connsiteY9" fmla="*/ 3719314 h 6858000"/>
              <a:gd name="connsiteX10" fmla="*/ 0 w 6931728"/>
              <a:gd name="connsiteY10" fmla="*/ 3154670 h 6858000"/>
              <a:gd name="connsiteX11" fmla="*/ 3675 w 6931728"/>
              <a:gd name="connsiteY11" fmla="*/ 3081899 h 6858000"/>
              <a:gd name="connsiteX12" fmla="*/ 2929834 w 6931728"/>
              <a:gd name="connsiteY12" fmla="*/ 40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31728" h="6858000">
                <a:moveTo>
                  <a:pt x="2961443" y="0"/>
                </a:moveTo>
                <a:lnTo>
                  <a:pt x="3956029" y="0"/>
                </a:lnTo>
                <a:lnTo>
                  <a:pt x="3987639" y="4017"/>
                </a:lnTo>
                <a:cubicBezTo>
                  <a:pt x="5654697" y="258738"/>
                  <a:pt x="6931728" y="1698731"/>
                  <a:pt x="6931728" y="3436992"/>
                </a:cubicBezTo>
                <a:cubicBezTo>
                  <a:pt x="6931728" y="5115313"/>
                  <a:pt x="5741249" y="6515582"/>
                  <a:pt x="4158665" y="6839425"/>
                </a:cubicBezTo>
                <a:lnTo>
                  <a:pt x="4054652" y="6858000"/>
                </a:lnTo>
                <a:lnTo>
                  <a:pt x="2862820" y="6858000"/>
                </a:lnTo>
                <a:lnTo>
                  <a:pt x="2758807" y="6839425"/>
                </a:lnTo>
                <a:cubicBezTo>
                  <a:pt x="1289265" y="6538714"/>
                  <a:pt x="157813" y="5309860"/>
                  <a:pt x="3675" y="3792085"/>
                </a:cubicBezTo>
                <a:lnTo>
                  <a:pt x="0" y="3719314"/>
                </a:lnTo>
                <a:lnTo>
                  <a:pt x="0" y="3154670"/>
                </a:lnTo>
                <a:lnTo>
                  <a:pt x="3675" y="3081899"/>
                </a:lnTo>
                <a:cubicBezTo>
                  <a:pt x="163742" y="1505749"/>
                  <a:pt x="1377745" y="241171"/>
                  <a:pt x="2929834" y="4017"/>
                </a:cubicBezTo>
                <a:close/>
              </a:path>
            </a:pathLst>
          </a:custGeom>
        </p:spPr>
      </p:pic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291000" y="908958"/>
            <a:ext cx="11520000" cy="33653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7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3BD3689-927D-44E0-9168-5B279F27AB2B}"/>
              </a:ext>
            </a:extLst>
          </p:cNvPr>
          <p:cNvSpPr/>
          <p:nvPr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080FEEB-0723-48BB-A3C4-0580E1C81FDC}"/>
              </a:ext>
            </a:extLst>
          </p:cNvPr>
          <p:cNvSpPr/>
          <p:nvPr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6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" b="1897"/>
          <a:stretch>
            <a:fillRect/>
          </a:stretch>
        </p:blipFill>
        <p:spPr/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000" y="144000"/>
            <a:ext cx="4680000" cy="1260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изучения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201000" y="1494000"/>
            <a:ext cx="6570000" cy="5040000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Актуальность темы;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Цели и задачи изучения;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Нормативно-правовая база;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понятие, роль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материнском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капитале;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реализации законодательства о материнском капитале и возможные пути 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" b="1860"/>
          <a:stretch>
            <a:fillRect/>
          </a:stretch>
        </p:blipFill>
        <p:spPr>
          <a:xfrm>
            <a:off x="7005638" y="3527162"/>
            <a:ext cx="5186362" cy="3330000"/>
          </a:xfrm>
        </p:spPr>
      </p:pic>
    </p:spTree>
    <p:extLst>
      <p:ext uri="{BB962C8B-B14F-4D97-AF65-F5344CB8AC3E}">
        <p14:creationId xmlns:p14="http://schemas.microsoft.com/office/powerpoint/2010/main" val="126935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B060B7A-1F02-4D4A-8310-3CAC83A67E4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89DCA7F-88D4-400D-B9D3-9E9053BC6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" y="99000"/>
            <a:ext cx="5759999" cy="1034999"/>
          </a:xfrm>
        </p:spPr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темы</a:t>
            </a:r>
            <a:endParaRPr lang="ru-RU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DDD8087F-D289-422F-8F5B-7B683A3D0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6000" y="1044000"/>
            <a:ext cx="6434999" cy="5159676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поддержки семьи сейчас является, на наш взгляд основной проблемой социальной политики в России. Низкая рождаемость и отсутствие материальной поддержки семей с детьми – вот две основные причины кризисной демографической ситуации в нашей стране. </a:t>
            </a:r>
          </a:p>
          <a:p>
            <a:pPr algn="just"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Тенденции, происходящие в семейно-брачной сфере, свидетельствовали и свидетельствуют о необходимости укрепления позиций семьи в обществе, что невозможно сделать без вмешательства и конкретной помощи со стороны государства. Таким образом, оценив демографическую ситуацию в стране, положение семей, Президент и Правительство РФ пришли к выводу, что необходимы новые формы поддержки семьи, одним из таких методов стала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материнский (семейный) капитал.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C5D5703-84D9-4749-A069-86D67756B5D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05638" y="3529504"/>
            <a:ext cx="5186362" cy="3330000"/>
          </a:xfrm>
        </p:spPr>
      </p:pic>
    </p:spTree>
    <p:extLst>
      <p:ext uri="{BB962C8B-B14F-4D97-AF65-F5344CB8AC3E}">
        <p14:creationId xmlns:p14="http://schemas.microsoft.com/office/powerpoint/2010/main" val="294286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0249F2D-23BE-4CE7-9A40-F8C4536CB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6000" y="189001"/>
            <a:ext cx="6705000" cy="1394999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цели и задачи для изучения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5490758-329B-488A-B614-6C7D582722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241000" cy="6858575"/>
          </a:xfr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5E2AB9C1-D1B2-4773-936C-106A68E21A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6000" y="1584000"/>
            <a:ext cx="6705000" cy="5175000"/>
          </a:xfrm>
        </p:spPr>
        <p:txBody>
          <a:bodyPr>
            <a:normAutofit fontScale="70000" lnSpcReduction="20000"/>
          </a:bodyPr>
          <a:lstStyle/>
          <a:p>
            <a:pPr marL="109728" indent="0" algn="just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законодательство Российской Федерации направленное на регулирование, прежде всего предоставления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материнского капитала в системе социального обеспечения. </a:t>
            </a:r>
          </a:p>
          <a:p>
            <a:pPr marL="109728" indent="0" algn="just">
              <a:lnSpc>
                <a:spcPct val="120000"/>
              </a:lnSpc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lnSpc>
                <a:spcPct val="12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сущность понятия семьи и ее роль в обществе;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понятие материнского (семейного) капитала и его правовое регулирование;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реализации законодательства о материнском капитале и возможные пути их преодоления.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23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7A32CFDF-4E37-47E2-BF8B-C161E53BC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3311" y="144000"/>
            <a:ext cx="9232689" cy="8550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C34EE8D5-D5E2-42C5-BB03-462D77A945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13310" y="999000"/>
            <a:ext cx="9232689" cy="5760000"/>
          </a:xfrm>
        </p:spPr>
        <p:txBody>
          <a:bodyPr>
            <a:normAutofit lnSpcReduction="10000"/>
          </a:bodyPr>
          <a:lstStyle/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 (принята всенародным голосованием 12.12.1993 с изменениями, одобренными в ходе общероссийского голосования 01.07.2020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Гражданский кодекс Российской Федерации (часть первая) от 30.11.1994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51-ФЗ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25.02.2022).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кодекс Российской Федерации от 29.12.1995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223-ФЗ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04.08.2022).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29.12.2006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256-ФЗ «О дополнительных мерах государственной поддержки семей, имеющих детей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(ред. от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04.08.2022).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судебной практики по делам, связанным с реализацией права на материнский (семейный) капитал (утв. Президиумом Верховного Суда РФ 22.06.2016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2678" indent="-7429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судебной практики Верховного Суда Российской Федерации N 2 (2018). (утв. Президиумом Верховного Суда РФ 04.07.2018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B5D4551-D0DB-444B-A981-BFC74C9F7C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34000"/>
            <a:ext cx="2713311" cy="451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19296DE-E499-4BFB-9D6C-B12516A12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1000" y="279000"/>
            <a:ext cx="8954999" cy="765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Семья: понятие, роль в обществе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2901000" y="1044000"/>
            <a:ext cx="8955000" cy="5535000"/>
          </a:xfrm>
        </p:spPr>
        <p:txBody>
          <a:bodyPr>
            <a:normAutofit/>
          </a:bodyPr>
          <a:lstStyle/>
          <a:p>
            <a:pPr marL="109728" algn="just">
              <a:lnSpc>
                <a:spcPct val="100000"/>
              </a:lnSpc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одна из важнейших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социальных ценностей. Согласно некоторым научным теориям, именно форма семьи могла определять общее направление эволюции макросоциальных систем на многие века. Каждый член общества, помимо социального, этнического, имущественного и материального положения, имеет такую характеристику, как семейное положение с момента рождения до конца жизни.</a:t>
            </a:r>
          </a:p>
          <a:p>
            <a:pPr marL="109728" algn="just"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обществе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семья имеет двойственный характер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одной стороны — это социальный институт, с другой- малая группа, имеющая свои закономерности функционирования и развития. </a:t>
            </a:r>
          </a:p>
          <a:p>
            <a:endParaRPr lang="ru-RU" dirty="0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0B5D4551-D0DB-444B-A981-BFC74C9F7C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0538"/>
            <a:ext cx="2713311" cy="451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6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FD54CC4-D45A-4B3F-A134-B8DFACB6A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000" y="365125"/>
            <a:ext cx="6480000" cy="12188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функции </a:t>
            </a:r>
            <a:r>
              <a:rPr lang="ru-RU" sz="5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endParaRPr lang="ru-RU" sz="5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xmlns="" id="{7FD1FE1F-0A66-44E6-8784-4ED576112C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66000" y="1809000"/>
            <a:ext cx="6300000" cy="4770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социализации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функция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Хозяйственно-бытовая функция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Защитная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Эмоционально-психологическая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Рекреационная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Социально-статусная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/>
          </a:p>
        </p:txBody>
      </p:sp>
      <p:pic>
        <p:nvPicPr>
          <p:cNvPr id="1026" name="Picture 2" descr="https://static-cdn4.vigbo.tech/u19972/23095/blog/1731200/4603880/59578225/1000-a6696ed9b7e288ac8fde7d40661bcc99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3" b="5923"/>
          <a:stretch>
            <a:fillRect/>
          </a:stretch>
        </p:blipFill>
        <p:spPr bwMode="auto">
          <a:xfrm>
            <a:off x="0" y="0"/>
            <a:ext cx="5196000" cy="685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2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000" y="639000"/>
            <a:ext cx="6660000" cy="1035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закона о материнском капитале</a:t>
            </a:r>
            <a:b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" b="1699"/>
          <a:stretch>
            <a:fillRect/>
          </a:stretch>
        </p:blipFill>
        <p:spPr>
          <a:xfrm>
            <a:off x="0" y="0"/>
            <a:ext cx="5061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4881000" y="1629000"/>
            <a:ext cx="7110000" cy="4950000"/>
          </a:xfrm>
        </p:spPr>
        <p:txBody>
          <a:bodyPr>
            <a:normAutofit fontScale="70000" lnSpcReduction="20000"/>
          </a:bodyPr>
          <a:lstStyle/>
          <a:p>
            <a:pPr marL="109728" indent="0" algn="just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идея введения материнского капитала была озвучена в Послании Федеральному Собранию РФ Президентом РФ 10 мая 2006 года , где отмечена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важность помощи со стороны государства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женщине, родившей второе дитя, на долгий срок ушедшей из трудовой деятельности, теряющей квалификацию. Соответственно появился Федеральный закон от 29.12.2006,  № 256-ФЗ «О дополнительных мерах государственной поддержки семей, имеющих детей.</a:t>
            </a:r>
          </a:p>
          <a:p>
            <a:pPr marL="109728" indent="0" algn="just">
              <a:lnSpc>
                <a:spcPct val="120000"/>
              </a:lnSpc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капитал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как составляющая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демографической политики государства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(как инструмент государственной политики в решении демографических проблем государства). Это значение является первостепенным, поскольку демографическая ситуация в РФ во все времена являлась одной из важнейших социально-экономических проблем.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8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9573" y="414000"/>
            <a:ext cx="4866427" cy="3195000"/>
          </a:xfrm>
        </p:spPr>
        <p:txBody>
          <a:bodyPr>
            <a:normAutofit/>
          </a:bodyPr>
          <a:lstStyle/>
          <a:p>
            <a:pPr algn="ctr"/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материнского капитала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937" t="16799" r="3926" b="10753"/>
          <a:stretch/>
        </p:blipFill>
        <p:spPr>
          <a:xfrm>
            <a:off x="5288854" y="946096"/>
            <a:ext cx="6903146" cy="3817551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161096" y="4374000"/>
            <a:ext cx="7875000" cy="248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(семейный) капитал (далее МСК) –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федерального бюджета, которые передаются в бюджет Пенсионного фонда Российской Федерации на реализацию дополнительных мер государственной поддержки, установленных Федеральным законом.</a:t>
            </a:r>
          </a:p>
        </p:txBody>
      </p:sp>
    </p:spTree>
    <p:extLst>
      <p:ext uri="{BB962C8B-B14F-4D97-AF65-F5344CB8AC3E}">
        <p14:creationId xmlns:p14="http://schemas.microsoft.com/office/powerpoint/2010/main" val="224083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167373"/>
      </a:dk1>
      <a:lt1>
        <a:srgbClr val="DCEFEB"/>
      </a:lt1>
      <a:dk2>
        <a:srgbClr val="000000"/>
      </a:dk2>
      <a:lt2>
        <a:srgbClr val="FFFFFF"/>
      </a:lt2>
      <a:accent1>
        <a:srgbClr val="1E3259"/>
      </a:accent1>
      <a:accent2>
        <a:srgbClr val="167373"/>
      </a:accent2>
      <a:accent3>
        <a:srgbClr val="60BFBF"/>
      </a:accent3>
      <a:accent4>
        <a:srgbClr val="F2C849"/>
      </a:accent4>
      <a:accent5>
        <a:srgbClr val="F29191"/>
      </a:accent5>
      <a:accent6>
        <a:srgbClr val="DCEFEB"/>
      </a:accent6>
      <a:hlink>
        <a:srgbClr val="1E3259"/>
      </a:hlink>
      <a:folHlink>
        <a:srgbClr val="60BFB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967</Words>
  <Application>Microsoft Office PowerPoint</Application>
  <PresentationFormat>Произвольный</PresentationFormat>
  <Paragraphs>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Вопросы для изучения</vt:lpstr>
      <vt:lpstr>Актуальность темы</vt:lpstr>
      <vt:lpstr>Основные цели и задачи для изучения</vt:lpstr>
      <vt:lpstr>Нормативно-правовая база</vt:lpstr>
      <vt:lpstr>Семья: понятие, роль в обществе </vt:lpstr>
      <vt:lpstr>Основные функции семьи</vt:lpstr>
      <vt:lpstr>Реализация закона о материнском капитале </vt:lpstr>
      <vt:lpstr>Понятие материнского капитала</vt:lpstr>
      <vt:lpstr>Размер материнского капитала </vt:lpstr>
      <vt:lpstr>Социально-демографические процессы в связи с реализацией закона о материнском капитале</vt:lpstr>
      <vt:lpstr>Основные проблемы реализации законодательства о материнском капитале и возможные пути их преодоления</vt:lpstr>
      <vt:lpstr>Выводы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Анастаси</cp:lastModifiedBy>
  <cp:revision>29</cp:revision>
  <dcterms:created xsi:type="dcterms:W3CDTF">2020-06-20T14:12:20Z</dcterms:created>
  <dcterms:modified xsi:type="dcterms:W3CDTF">2022-08-29T13:29:29Z</dcterms:modified>
</cp:coreProperties>
</file>