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utfit Extra Bold" panose="020B0604020202020204" charset="0"/>
      <p:regular r:id="rId15"/>
    </p:embeddedFont>
    <p:embeddedFont>
      <p:font typeface="Arimo" panose="020B0604020202020204" charset="0"/>
      <p:regular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61" d="100"/>
          <a:sy n="61" d="100"/>
        </p:scale>
        <p:origin x="-84" y="54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2DD21-1AE8-4F71-91A4-279D8885B38D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D582BF-CF56-4827-BD63-D96274B406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174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18408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Масленица: Праздник Солнца и Весны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941802"/>
            <a:ext cx="75564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Масленица - это не просто праздник, это целая неделя радости, веселья и традиций, пропитанных духом русской культуры. Этот праздник, который знаменует прощание с зимой и встречу весны, полнится духом теплоты, дружбы и, конечно, вкусными угощениями!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5665470"/>
            <a:ext cx="362903" cy="362903"/>
          </a:xfrm>
          <a:prstGeom prst="roundRect">
            <a:avLst>
              <a:gd name="adj" fmla="val 25194296"/>
            </a:avLst>
          </a:prstGeom>
          <a:solidFill>
            <a:srgbClr val="5BE2D1"/>
          </a:solidFill>
          <a:ln w="7620">
            <a:solidFill>
              <a:srgbClr val="FFFFFF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904994" y="5798106"/>
            <a:ext cx="140494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dirty="0">
                <a:solidFill>
                  <a:srgbClr val="3C3838"/>
                </a:solidFill>
                <a:latin typeface="Arimo Medium" pitchFamily="34" charset="0"/>
                <a:ea typeface="Arimo Medium" pitchFamily="34" charset="-122"/>
                <a:cs typeface="Arimo Medium" pitchFamily="34" charset="-120"/>
              </a:rPr>
              <a:t>ИЯ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1270040" y="6388891"/>
            <a:ext cx="2875955" cy="740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b="1" dirty="0" smtClean="0">
                <a:solidFill>
                  <a:srgbClr val="2A2742"/>
                </a:solidFill>
                <a:latin typeface="Arimo Bold" pitchFamily="34" charset="0"/>
                <a:ea typeface="Arimo Bold" pitchFamily="34" charset="-122"/>
                <a:cs typeface="Arimo Bold" pitchFamily="34" charset="-120"/>
              </a:rPr>
              <a:t> </a:t>
            </a:r>
            <a:r>
              <a:rPr lang="en-US" sz="2200" b="1" dirty="0">
                <a:solidFill>
                  <a:srgbClr val="2A2742"/>
                </a:solidFill>
                <a:latin typeface="Arimo Bold" pitchFamily="34" charset="0"/>
                <a:ea typeface="Arimo Bold" pitchFamily="34" charset="-122"/>
                <a:cs typeface="Arimo Bold" pitchFamily="34" charset="-120"/>
              </a:rPr>
              <a:t>Инесса Якименко</a:t>
            </a:r>
            <a:endParaRPr lang="en-US" sz="2200" dirty="0"/>
          </a:p>
        </p:txBody>
      </p:sp>
      <p:pic>
        <p:nvPicPr>
          <p:cNvPr id="1026" name="Picture 2" descr="C:\Users\Инна\Desktop\Конкурс.Воспитание патриота России-до 29.12.24\Фото\MHUX99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095" y="1385321"/>
            <a:ext cx="5641888" cy="5112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58509"/>
            <a:ext cx="1023794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Блины: Символ Солнца и Достатка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63426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Традиция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215408"/>
            <a:ext cx="62447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Блины - это неотъемлемая часть празднования Масленицы. Традиция выпекать их на протяжении всей недели символизирует солнце, тепло, достаток и изобилие.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599521" y="363426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Символизм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599521" y="4215408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Форма блина круглая, как солнце, а румяная корочка напоминает о теплых солнечных лучах. В каждой блинной традиции спрятан глубокий символизм.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89308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Чучело Масленицы: Прощание с Зимой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650808"/>
            <a:ext cx="3664863" cy="2773799"/>
          </a:xfrm>
          <a:prstGeom prst="roundRect">
            <a:avLst>
              <a:gd name="adj" fmla="val 343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28224" y="2885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Символ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3375660"/>
            <a:ext cx="319599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Чучело Масленицы изготавливается из соломы и старых вещей, в понедельник, в первый день праздника.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5467" y="2650808"/>
            <a:ext cx="3664863" cy="2773799"/>
          </a:xfrm>
          <a:prstGeom prst="roundRect">
            <a:avLst>
              <a:gd name="adj" fmla="val 343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19901" y="2885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Ритуал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19901" y="3375660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Чучело ставят на центральной площади, чтобы символически прогнать зиму.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93790" y="5651421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28224" y="588585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Сжигание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28224" y="6376273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 последний день праздника, в Прощеное воскресенье, чучело сжигают, чтобы окончательно проститься с зимой.</a:t>
            </a:r>
            <a:endParaRPr lang="en-US" sz="1750" dirty="0"/>
          </a:p>
        </p:txBody>
      </p:sp>
      <p:pic>
        <p:nvPicPr>
          <p:cNvPr id="2051" name="Picture 3" descr="C:\Users\Инна\Desktop\Конкурс.Воспитание патриота России-до 29.12.24\Фото\IMG_73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739" y="1203246"/>
            <a:ext cx="4377779" cy="583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82241" y="614720"/>
            <a:ext cx="7579519" cy="13968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50"/>
              </a:lnSpc>
              <a:buNone/>
            </a:pPr>
            <a:r>
              <a:rPr lang="en-US" sz="43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Веселые Забавы и Гуляния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782241" y="2598063"/>
            <a:ext cx="391120" cy="391120"/>
          </a:xfrm>
          <a:prstGeom prst="roundRect">
            <a:avLst>
              <a:gd name="adj" fmla="val 2400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396841" y="2598063"/>
            <a:ext cx="2793921" cy="349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Катание на санях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1396841" y="3081338"/>
            <a:ext cx="3063478" cy="25028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Традиционные зимние развлечения, такие как катание на санях, запряженных лошадьми, привносят в праздник ощущение легкости и веселья.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3800" y="2598063"/>
            <a:ext cx="391120" cy="391120"/>
          </a:xfrm>
          <a:prstGeom prst="roundRect">
            <a:avLst>
              <a:gd name="adj" fmla="val 2400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298400" y="2598063"/>
            <a:ext cx="2793921" cy="349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Кулачные Бои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5298400" y="3081338"/>
            <a:ext cx="3063478" cy="21452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 старину на Масленицу проводились кулачные бои, которые служили не только развлечением, но и проявлением силы и мужества.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82241" y="6058972"/>
            <a:ext cx="391120" cy="391120"/>
          </a:xfrm>
          <a:prstGeom prst="roundRect">
            <a:avLst>
              <a:gd name="adj" fmla="val 2400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396841" y="6058972"/>
            <a:ext cx="2835473" cy="349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Ярмарки и Гуляния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1396841" y="6542246"/>
            <a:ext cx="6964918" cy="10726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0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Веселые ярмарки и гуляния, где люди могут потанцевать, послушать музыку, и попробовать вкусные угощения, создают атмосферу праздника и радости.</a:t>
            </a:r>
            <a:endParaRPr lang="en-US" sz="1750" dirty="0"/>
          </a:p>
        </p:txBody>
      </p:sp>
      <p:pic>
        <p:nvPicPr>
          <p:cNvPr id="3074" name="Picture 2" descr="C:\Users\Инна\Desktop\Конкурс.Воспитание патриота России-до 29.12.24\Фото\Скриншот 26-12-2024 1704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812" y="898903"/>
            <a:ext cx="3912463" cy="625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960896"/>
            <a:ext cx="12359997" cy="1379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Прощеное Воскресенье: Время Прощения</a:t>
            </a:r>
            <a:endParaRPr lang="en-US" sz="4450" dirty="0"/>
          </a:p>
        </p:txBody>
      </p:sp>
      <p:sp>
        <p:nvSpPr>
          <p:cNvPr id="5" name="Text 1"/>
          <p:cNvSpPr/>
          <p:nvPr/>
        </p:nvSpPr>
        <p:spPr>
          <a:xfrm>
            <a:off x="793790" y="2882686"/>
            <a:ext cx="2835235" cy="5966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Прощение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793790" y="4138047"/>
            <a:ext cx="6351270" cy="12553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 этот день люди просят прощения друг у друга за все обиды и неприятности, произошедшие в прошлом году.</a:t>
            </a:r>
            <a:endParaRPr lang="en-US" sz="1750" dirty="0"/>
          </a:p>
        </p:txBody>
      </p:sp>
      <p:sp>
        <p:nvSpPr>
          <p:cNvPr id="8" name="Text 3"/>
          <p:cNvSpPr/>
          <p:nvPr/>
        </p:nvSpPr>
        <p:spPr>
          <a:xfrm>
            <a:off x="7485221" y="2696705"/>
            <a:ext cx="2835235" cy="6509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Семейный День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7485221" y="3479371"/>
            <a:ext cx="6351389" cy="18819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Прощеное воскресенье - это время для семейных посиделок и теплого общения, когда близкие люди могут насладиться друг другом и вспомнить о важном в жизни.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26135" y="750689"/>
            <a:ext cx="7664529" cy="13208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200"/>
              </a:lnSpc>
              <a:buNone/>
            </a:pPr>
            <a:r>
              <a:rPr lang="en-US" sz="41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Традиционные Блюда Масленицы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6531650" y="2388513"/>
            <a:ext cx="22860" cy="5090398"/>
          </a:xfrm>
          <a:prstGeom prst="roundRect">
            <a:avLst>
              <a:gd name="adj" fmla="val 388338"/>
            </a:avLst>
          </a:prstGeom>
          <a:solidFill>
            <a:srgbClr val="BDB8DF"/>
          </a:solidFill>
          <a:ln/>
        </p:spPr>
      </p:sp>
      <p:sp>
        <p:nvSpPr>
          <p:cNvPr id="5" name="Shape 2"/>
          <p:cNvSpPr/>
          <p:nvPr/>
        </p:nvSpPr>
        <p:spPr>
          <a:xfrm>
            <a:off x="6757988" y="2852618"/>
            <a:ext cx="739735" cy="22860"/>
          </a:xfrm>
          <a:prstGeom prst="roundRect">
            <a:avLst>
              <a:gd name="adj" fmla="val 388338"/>
            </a:avLst>
          </a:prstGeom>
          <a:solidFill>
            <a:srgbClr val="BDB8DF"/>
          </a:solidFill>
          <a:ln/>
        </p:spPr>
      </p:sp>
      <p:sp>
        <p:nvSpPr>
          <p:cNvPr id="6" name="Shape 3"/>
          <p:cNvSpPr/>
          <p:nvPr/>
        </p:nvSpPr>
        <p:spPr>
          <a:xfrm>
            <a:off x="6305312" y="2626281"/>
            <a:ext cx="475536" cy="475536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481167" y="2705457"/>
            <a:ext cx="123706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450" dirty="0"/>
          </a:p>
        </p:txBody>
      </p:sp>
      <p:sp>
        <p:nvSpPr>
          <p:cNvPr id="8" name="Text 5"/>
          <p:cNvSpPr/>
          <p:nvPr/>
        </p:nvSpPr>
        <p:spPr>
          <a:xfrm>
            <a:off x="7705487" y="2599849"/>
            <a:ext cx="2641997" cy="330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Блины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7705487" y="3056811"/>
            <a:ext cx="6185178" cy="676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Конечно же, блины - главное блюдо праздника. Их пекут с разными начинками и подаются с разными соусами.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6757988" y="4619863"/>
            <a:ext cx="739735" cy="22860"/>
          </a:xfrm>
          <a:prstGeom prst="roundRect">
            <a:avLst>
              <a:gd name="adj" fmla="val 388338"/>
            </a:avLst>
          </a:prstGeom>
          <a:solidFill>
            <a:srgbClr val="BDB8DF"/>
          </a:solidFill>
          <a:ln/>
        </p:spPr>
      </p:sp>
      <p:sp>
        <p:nvSpPr>
          <p:cNvPr id="11" name="Shape 8"/>
          <p:cNvSpPr/>
          <p:nvPr/>
        </p:nvSpPr>
        <p:spPr>
          <a:xfrm>
            <a:off x="6305312" y="4393525"/>
            <a:ext cx="475536" cy="475536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451759" y="4472702"/>
            <a:ext cx="182642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450" dirty="0"/>
          </a:p>
        </p:txBody>
      </p:sp>
      <p:sp>
        <p:nvSpPr>
          <p:cNvPr id="13" name="Text 10"/>
          <p:cNvSpPr/>
          <p:nvPr/>
        </p:nvSpPr>
        <p:spPr>
          <a:xfrm>
            <a:off x="7705487" y="4367093"/>
            <a:ext cx="2641997" cy="330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Сырники</a:t>
            </a:r>
            <a:endParaRPr lang="en-US" sz="2050" dirty="0"/>
          </a:p>
        </p:txBody>
      </p:sp>
      <p:sp>
        <p:nvSpPr>
          <p:cNvPr id="14" name="Text 11"/>
          <p:cNvSpPr/>
          <p:nvPr/>
        </p:nvSpPr>
        <p:spPr>
          <a:xfrm>
            <a:off x="7705487" y="4824055"/>
            <a:ext cx="6185178" cy="676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Творожные сырники - это еще одна вкусная традиционная еда, которая отлично сочетается с блинами.</a:t>
            </a:r>
            <a:endParaRPr lang="en-US" sz="1650" dirty="0"/>
          </a:p>
        </p:txBody>
      </p:sp>
      <p:sp>
        <p:nvSpPr>
          <p:cNvPr id="15" name="Shape 12"/>
          <p:cNvSpPr/>
          <p:nvPr/>
        </p:nvSpPr>
        <p:spPr>
          <a:xfrm>
            <a:off x="6757988" y="6387108"/>
            <a:ext cx="739735" cy="22860"/>
          </a:xfrm>
          <a:prstGeom prst="roundRect">
            <a:avLst>
              <a:gd name="adj" fmla="val 388338"/>
            </a:avLst>
          </a:prstGeom>
          <a:solidFill>
            <a:srgbClr val="BDB8DF"/>
          </a:solidFill>
          <a:ln/>
        </p:spPr>
      </p:sp>
      <p:sp>
        <p:nvSpPr>
          <p:cNvPr id="16" name="Shape 13"/>
          <p:cNvSpPr/>
          <p:nvPr/>
        </p:nvSpPr>
        <p:spPr>
          <a:xfrm>
            <a:off x="6305312" y="6160770"/>
            <a:ext cx="475536" cy="475536"/>
          </a:xfrm>
          <a:prstGeom prst="roundRect">
            <a:avLst>
              <a:gd name="adj" fmla="val 186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452830" y="6239947"/>
            <a:ext cx="180380" cy="317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450" dirty="0"/>
          </a:p>
        </p:txBody>
      </p:sp>
      <p:sp>
        <p:nvSpPr>
          <p:cNvPr id="18" name="Text 15"/>
          <p:cNvSpPr/>
          <p:nvPr/>
        </p:nvSpPr>
        <p:spPr>
          <a:xfrm>
            <a:off x="7705487" y="6134338"/>
            <a:ext cx="2641997" cy="330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Мясные Блюда</a:t>
            </a:r>
            <a:endParaRPr lang="en-US" sz="2050" dirty="0"/>
          </a:p>
        </p:txBody>
      </p:sp>
      <p:sp>
        <p:nvSpPr>
          <p:cNvPr id="19" name="Text 16"/>
          <p:cNvSpPr/>
          <p:nvPr/>
        </p:nvSpPr>
        <p:spPr>
          <a:xfrm>
            <a:off x="7705487" y="6591300"/>
            <a:ext cx="6185178" cy="676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Мясные блюда, такие как курица, утка или свинина, также являются важной частью праздничного стола.</a:t>
            </a:r>
            <a:endParaRPr lang="en-US" sz="16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35330" y="678418"/>
            <a:ext cx="7673340" cy="13132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150"/>
              </a:lnSpc>
              <a:buNone/>
            </a:pPr>
            <a:r>
              <a:rPr lang="en-US" sz="41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Масленица - Время Радости и Веселья</a:t>
            </a:r>
            <a:endParaRPr lang="en-US" sz="41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30" y="2306717"/>
            <a:ext cx="1050488" cy="188297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00858" y="2516743"/>
            <a:ext cx="2626162" cy="3282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Праздник</a:t>
            </a:r>
            <a:endParaRPr lang="en-US" sz="2050" dirty="0"/>
          </a:p>
        </p:txBody>
      </p:sp>
      <p:sp>
        <p:nvSpPr>
          <p:cNvPr id="6" name="Text 2"/>
          <p:cNvSpPr/>
          <p:nvPr/>
        </p:nvSpPr>
        <p:spPr>
          <a:xfrm>
            <a:off x="2100858" y="2970967"/>
            <a:ext cx="6307812" cy="1008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Масленица - это яркий и радостный праздник, который позволяет людям отдохнуть от зимних холодов и начать весну с хорошим настроением.</a:t>
            </a:r>
            <a:endParaRPr lang="en-US" sz="16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330" y="4189690"/>
            <a:ext cx="1050488" cy="168068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00858" y="4399717"/>
            <a:ext cx="2626162" cy="3282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Традиции</a:t>
            </a:r>
            <a:endParaRPr lang="en-US" sz="2050" dirty="0"/>
          </a:p>
        </p:txBody>
      </p:sp>
      <p:sp>
        <p:nvSpPr>
          <p:cNvPr id="9" name="Text 4"/>
          <p:cNvSpPr/>
          <p:nvPr/>
        </p:nvSpPr>
        <p:spPr>
          <a:xfrm>
            <a:off x="2100858" y="4853940"/>
            <a:ext cx="6307812" cy="6724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Традиции Масленицы помогают людям сохранить связь с прошлым и укрепить семейные и дружеские отношения.</a:t>
            </a:r>
            <a:endParaRPr lang="en-US" sz="16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330" y="5870377"/>
            <a:ext cx="1050488" cy="168068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00858" y="6080403"/>
            <a:ext cx="2626162" cy="3282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Веселье</a:t>
            </a:r>
            <a:endParaRPr lang="en-US" sz="2050" dirty="0"/>
          </a:p>
        </p:txBody>
      </p:sp>
      <p:sp>
        <p:nvSpPr>
          <p:cNvPr id="12" name="Text 6"/>
          <p:cNvSpPr/>
          <p:nvPr/>
        </p:nvSpPr>
        <p:spPr>
          <a:xfrm>
            <a:off x="2100858" y="6534626"/>
            <a:ext cx="6307812" cy="3362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Масленица - это время для веселья, танцев, игр и вкусной еды.</a:t>
            </a:r>
            <a:endParaRPr lang="en-US" sz="1650" dirty="0"/>
          </a:p>
        </p:txBody>
      </p:sp>
      <p:pic>
        <p:nvPicPr>
          <p:cNvPr id="4098" name="Picture 2" descr="C:\Users\Инна\Desktop\Конкурс.Воспитание патриота России-до 29.12.24\Фото\Скриншот 26-12-2024 17071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670" y="2396307"/>
            <a:ext cx="6057900" cy="328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337198"/>
            <a:ext cx="7556421" cy="1063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2868783"/>
            <a:ext cx="7556421" cy="23541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32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Масленица - это не просто праздник, это волшебное время, когда можно насладиться жизнью, вдохновиться красотой природы и ощутить тепло дружбы и любви.</a:t>
            </a:r>
            <a:endParaRPr lang="en-US" sz="3200" dirty="0"/>
          </a:p>
        </p:txBody>
      </p:sp>
      <p:pic>
        <p:nvPicPr>
          <p:cNvPr id="5122" name="Picture 2" descr="C:\Users\Инна\Desktop\Конкурс.Воспитание патриота России-до 29.12.24\Фото\Скриншот 26-12-2024 1701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735" y="761354"/>
            <a:ext cx="4944770" cy="588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457</Words>
  <Application>Microsoft Office PowerPoint</Application>
  <PresentationFormat>Произвольный</PresentationFormat>
  <Paragraphs>55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Arimo Medium</vt:lpstr>
      <vt:lpstr>Outfit Extra Bold</vt:lpstr>
      <vt:lpstr>Arimo Bold</vt:lpstr>
      <vt:lpstr>Arimo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Microsoft Office</cp:lastModifiedBy>
  <cp:revision>3</cp:revision>
  <dcterms:created xsi:type="dcterms:W3CDTF">2024-12-25T12:14:18Z</dcterms:created>
  <dcterms:modified xsi:type="dcterms:W3CDTF">2024-12-26T07:48:09Z</dcterms:modified>
</cp:coreProperties>
</file>