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2"/>
  </p:sldMasterIdLst>
  <p:notesMasterIdLst>
    <p:notesMasterId r:id="rId18"/>
  </p:notesMasterIdLst>
  <p:handoutMasterIdLst>
    <p:handoutMasterId r:id="rId19"/>
  </p:handoutMasterIdLst>
  <p:sldIdLst>
    <p:sldId id="256" r:id="rId3"/>
    <p:sldId id="257" r:id="rId4"/>
    <p:sldId id="268" r:id="rId5"/>
    <p:sldId id="260" r:id="rId6"/>
    <p:sldId id="259" r:id="rId7"/>
    <p:sldId id="261" r:id="rId8"/>
    <p:sldId id="262" r:id="rId9"/>
    <p:sldId id="264" r:id="rId10"/>
    <p:sldId id="263" r:id="rId11"/>
    <p:sldId id="265" r:id="rId12"/>
    <p:sldId id="258" r:id="rId13"/>
    <p:sldId id="267" r:id="rId14"/>
    <p:sldId id="266" r:id="rId15"/>
    <p:sldId id="270" r:id="rId16"/>
    <p:sldId id="269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4319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2776"/>
    <a:srgbClr val="00339A"/>
    <a:srgbClr val="01316B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howGuides="1">
      <p:cViewPr varScale="1">
        <p:scale>
          <a:sx n="50" d="100"/>
          <a:sy n="50" d="100"/>
        </p:scale>
        <p:origin x="-1267" y="-67"/>
      </p:cViewPr>
      <p:guideLst>
        <p:guide orient="horz" pos="4319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66" d="100"/>
          <a:sy n="66" d="100"/>
        </p:scale>
        <p:origin x="-2040" y="-114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1.xml"/><Relationship Id="rId16" Type="http://schemas.openxmlformats.org/officeDocument/2006/relationships/slide" Target="slides/slide14.xml"/><Relationship Id="rId20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5520689-AF1D-4198-8D28-CFFEE347061D}" type="datetimeFigureOut">
              <a:rPr lang="ru-RU" smtClean="0"/>
              <a:pPr/>
              <a:t>15.03.2022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ED07109-1BBB-40FA-B69F-CA8FF5D6A88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22DB92F-C7B3-4480-B1D5-3DFE4738540A}" type="datetimeFigureOut">
              <a:rPr lang="ru-RU" smtClean="0"/>
              <a:pPr/>
              <a:t>15.03.2022</a:t>
            </a:fld>
            <a:endParaRPr lang="ru-R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84CF94-6DA8-498E-89B8-731E4CCE9FC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6517203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84CF94-6DA8-498E-89B8-731E4CCE9FC3}" type="slidenum">
              <a:rPr lang="ru-RU" smtClean="0"/>
              <a:pPr/>
              <a:t>1</a:t>
            </a:fld>
            <a:endParaRPr lang="ru-RU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84CF94-6DA8-498E-89B8-731E4CCE9FC3}" type="slidenum">
              <a:rPr lang="ru-RU" smtClean="0"/>
              <a:pPr/>
              <a:t>11</a:t>
            </a:fld>
            <a:endParaRPr lang="ru-RU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84CF94-6DA8-498E-89B8-731E4CCE9FC3}" type="slidenum">
              <a:rPr lang="ru-RU" smtClean="0"/>
              <a:pPr/>
              <a:t>12</a:t>
            </a:fld>
            <a:endParaRPr lang="ru-RU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84CF94-6DA8-498E-89B8-731E4CCE9FC3}" type="slidenum">
              <a:rPr lang="ru-RU" smtClean="0"/>
              <a:pPr/>
              <a:t>13</a:t>
            </a:fld>
            <a:endParaRPr lang="ru-RU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84CF94-6DA8-498E-89B8-731E4CCE9FC3}" type="slidenum">
              <a:rPr lang="ru-RU" smtClean="0"/>
              <a:pPr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83282685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84CF94-6DA8-498E-89B8-731E4CCE9FC3}" type="slidenum">
              <a:rPr lang="ru-RU" smtClean="0"/>
              <a:pPr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34149228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84CF94-6DA8-498E-89B8-731E4CCE9FC3}" type="slidenum">
              <a:rPr lang="ru-RU" smtClean="0"/>
              <a:pPr/>
              <a:t>2</a:t>
            </a:fld>
            <a:endParaRPr lang="ru-RU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84CF94-6DA8-498E-89B8-731E4CCE9FC3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84CF94-6DA8-498E-89B8-731E4CCE9FC3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84CF94-6DA8-498E-89B8-731E4CCE9FC3}" type="slidenum">
              <a:rPr lang="ru-RU" smtClean="0"/>
              <a:pPr/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84CF94-6DA8-498E-89B8-731E4CCE9FC3}" type="slidenum">
              <a:rPr lang="ru-RU" smtClean="0"/>
              <a:pPr/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84CF94-6DA8-498E-89B8-731E4CCE9FC3}" type="slidenum">
              <a:rPr lang="ru-RU" smtClean="0"/>
              <a:pPr/>
              <a:t>8</a:t>
            </a:fld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84CF94-6DA8-498E-89B8-731E4CCE9FC3}" type="slidenum">
              <a:rPr lang="ru-RU" smtClean="0"/>
              <a:pPr/>
              <a:t>9</a:t>
            </a:fld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84CF94-6DA8-498E-89B8-731E4CCE9FC3}" type="slidenum">
              <a:rPr lang="ru-RU" smtClean="0"/>
              <a:pPr/>
              <a:t>10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 bwMode="gray"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42910" y="1142984"/>
            <a:ext cx="7858180" cy="1470025"/>
          </a:xfrm>
        </p:spPr>
        <p:txBody>
          <a:bodyPr/>
          <a:lstStyle>
            <a:lvl1pPr>
              <a:defRPr baseline="0">
                <a:ea typeface="+mj-ea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71472" y="3071810"/>
            <a:ext cx="8001056" cy="642942"/>
          </a:xfrm>
        </p:spPr>
        <p:txBody>
          <a:bodyPr/>
          <a:lstStyle>
            <a:lvl1pPr marL="0" indent="0" algn="ctr">
              <a:buNone/>
              <a:defRPr>
                <a:solidFill>
                  <a:schemeClr val="accent5">
                    <a:lumMod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ru-RU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FE9762-B3C4-42C3-9B38-01484AED35B2}" type="datetimeFigureOut">
              <a:rPr lang="ru-RU" smtClean="0"/>
              <a:pPr/>
              <a:t>15.03.2022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C112D9-C2EE-4C4E-89E1-85B21C1EB3A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FE9762-B3C4-42C3-9B38-01484AED35B2}" type="datetimeFigureOut">
              <a:rPr lang="ru-RU" smtClean="0"/>
              <a:pPr/>
              <a:t>15.03.2022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C112D9-C2EE-4C4E-89E1-85B21C1EB3A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>
            <a:lvl5pPr>
              <a:defRPr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FE9762-B3C4-42C3-9B38-01484AED35B2}" type="datetimeFigureOut">
              <a:rPr lang="ru-RU" smtClean="0"/>
              <a:pPr/>
              <a:t>15.03.2022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C112D9-C2EE-4C4E-89E1-85B21C1EB3A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FE9762-B3C4-42C3-9B38-01484AED35B2}" type="datetimeFigureOut">
              <a:rPr lang="ru-RU" smtClean="0"/>
              <a:pPr/>
              <a:t>15.03.2022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C112D9-C2EE-4C4E-89E1-85B21C1EB3A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accent5">
                    <a:lumMod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FE9762-B3C4-42C3-9B38-01484AED35B2}" type="datetimeFigureOut">
              <a:rPr lang="ru-RU" smtClean="0"/>
              <a:pPr/>
              <a:t>15.03.2022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C112D9-C2EE-4C4E-89E1-85B21C1EB3A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FE9762-B3C4-42C3-9B38-01484AED35B2}" type="datetimeFigureOut">
              <a:rPr lang="ru-RU" smtClean="0"/>
              <a:pPr/>
              <a:t>15.03.2022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C112D9-C2EE-4C4E-89E1-85B21C1EB3A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rgbClr val="002776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rgbClr val="002776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FE9762-B3C4-42C3-9B38-01484AED35B2}" type="datetimeFigureOut">
              <a:rPr lang="ru-RU" smtClean="0"/>
              <a:pPr/>
              <a:t>15.03.2022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C112D9-C2EE-4C4E-89E1-85B21C1EB3A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FE9762-B3C4-42C3-9B38-01484AED35B2}" type="datetimeFigureOut">
              <a:rPr lang="ru-RU" smtClean="0"/>
              <a:pPr/>
              <a:t>15.03.2022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C112D9-C2EE-4C4E-89E1-85B21C1EB3A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FE9762-B3C4-42C3-9B38-01484AED35B2}" type="datetimeFigureOut">
              <a:rPr lang="ru-RU" smtClean="0"/>
              <a:pPr/>
              <a:t>15.03.2022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C112D9-C2EE-4C4E-89E1-85B21C1EB3A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FE9762-B3C4-42C3-9B38-01484AED35B2}" type="datetimeFigureOut">
              <a:rPr lang="ru-RU" smtClean="0"/>
              <a:pPr/>
              <a:t>15.03.2022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C112D9-C2EE-4C4E-89E1-85B21C1EB3A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FE9762-B3C4-42C3-9B38-01484AED35B2}" type="datetimeFigureOut">
              <a:rPr lang="ru-RU" smtClean="0"/>
              <a:pPr/>
              <a:t>15.03.2022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C112D9-C2EE-4C4E-89E1-85B21C1EB3A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gray"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002060"/>
                </a:solidFill>
              </a:defRPr>
            </a:lvl1pPr>
          </a:lstStyle>
          <a:p>
            <a:fld id="{A8FE9762-B3C4-42C3-9B38-01484AED35B2}" type="datetimeFigureOut">
              <a:rPr lang="ru-RU" smtClean="0"/>
              <a:pPr/>
              <a:t>15.03.2022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002060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002060"/>
                </a:solidFill>
              </a:defRPr>
            </a:lvl1pPr>
          </a:lstStyle>
          <a:p>
            <a:fld id="{05C112D9-C2EE-4C4E-89E1-85B21C1EB3A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b="1" kern="1200" cap="none" spc="0" baseline="0">
          <a:ln w="1905">
            <a:solidFill>
              <a:schemeClr val="bg1">
                <a:lumMod val="95000"/>
              </a:schemeClr>
            </a:solidFill>
          </a:ln>
          <a:solidFill>
            <a:srgbClr val="00339A"/>
          </a:solidFill>
          <a:effectLst>
            <a:innerShdw blurRad="69850" dist="43180" dir="5400000">
              <a:srgbClr val="000000">
                <a:alpha val="65000"/>
              </a:srgbClr>
            </a:innerShdw>
          </a:effectLst>
          <a:latin typeface="+mj-lt"/>
          <a:ea typeface="+mj-ea"/>
          <a:cs typeface="Tahoma" pitchFamily="34" charset="0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Tx/>
        <a:buBlip>
          <a:blip r:embed="rId14"/>
        </a:buBlip>
        <a:defRPr sz="3200" kern="1200" baseline="0">
          <a:solidFill>
            <a:schemeClr val="accent5">
              <a:lumMod val="50000"/>
            </a:schemeClr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Tx/>
        <a:buBlip>
          <a:blip r:embed="rId15"/>
        </a:buBlip>
        <a:defRPr sz="2800" kern="1200" baseline="0">
          <a:solidFill>
            <a:schemeClr val="accent5">
              <a:lumMod val="50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Tx/>
        <a:buBlip>
          <a:blip r:embed="rId14"/>
        </a:buBlip>
        <a:defRPr sz="2400" kern="1200" baseline="0">
          <a:solidFill>
            <a:schemeClr val="accent5">
              <a:lumMod val="50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Tx/>
        <a:buBlip>
          <a:blip r:embed="rId15"/>
        </a:buBlip>
        <a:defRPr sz="2000" kern="1200" baseline="0">
          <a:solidFill>
            <a:schemeClr val="accent5">
              <a:lumMod val="50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Tx/>
        <a:buBlip>
          <a:blip r:embed="rId14"/>
        </a:buBlip>
        <a:defRPr sz="2000" kern="1200" baseline="0">
          <a:solidFill>
            <a:schemeClr val="accent5">
              <a:lumMod val="50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Tx/>
        <a:buBlip>
          <a:blip r:embed="rId15"/>
        </a:buBlip>
        <a:defRPr sz="1800" kern="1200">
          <a:solidFill>
            <a:schemeClr val="accent5">
              <a:lumMod val="50000"/>
            </a:schemeClr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Tx/>
        <a:buBlip>
          <a:blip r:embed="rId14"/>
        </a:buBlip>
        <a:defRPr sz="1800" kern="1200">
          <a:solidFill>
            <a:schemeClr val="accent5">
              <a:lumMod val="50000"/>
            </a:schemeClr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Tx/>
        <a:buBlip>
          <a:blip r:embed="rId15"/>
        </a:buBlip>
        <a:defRPr sz="1600" kern="1200">
          <a:solidFill>
            <a:schemeClr val="accent5">
              <a:lumMod val="50000"/>
            </a:schemeClr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Tx/>
        <a:buBlip>
          <a:blip r:embed="rId14"/>
        </a:buBlip>
        <a:defRPr sz="1400" kern="1200">
          <a:solidFill>
            <a:schemeClr val="accent5">
              <a:lumMod val="50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4" Type="http://schemas.openxmlformats.org/officeDocument/2006/relationships/image" Target="../media/image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pn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42910" y="1285861"/>
            <a:ext cx="7858180" cy="1063020"/>
          </a:xfrm>
        </p:spPr>
        <p:txBody>
          <a:bodyPr>
            <a:normAutofit fontScale="90000"/>
          </a:bodyPr>
          <a:lstStyle/>
          <a:p>
            <a:r>
              <a:rPr lang="ru-RU" dirty="0"/>
              <a:t>Творческий детско – родительский проект « Умное </a:t>
            </a:r>
            <a:r>
              <a:rPr lang="ru-RU" dirty="0" smtClean="0"/>
              <a:t>дерево» Времена года - Осень</a:t>
            </a:r>
            <a:endParaRPr lang="ru-RU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71472" y="3071810"/>
            <a:ext cx="8001056" cy="714380"/>
          </a:xfrm>
        </p:spPr>
        <p:txBody>
          <a:bodyPr>
            <a:normAutofit/>
          </a:bodyPr>
          <a:lstStyle/>
          <a:p>
            <a:r>
              <a:rPr lang="ru-RU" dirty="0"/>
              <a:t>Паспорт проекта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gray"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800" dirty="0"/>
              <a:t>Игра «Соблюдаем правила всегда»</a:t>
            </a:r>
            <a:br>
              <a:rPr lang="ru-RU" sz="2800" dirty="0"/>
            </a:br>
            <a:r>
              <a:rPr lang="ru-RU" sz="2800" dirty="0"/>
              <a:t>Пособие выполнено родителями детей </a:t>
            </a:r>
            <a:br>
              <a:rPr lang="ru-RU" sz="2800" dirty="0"/>
            </a:br>
            <a:r>
              <a:rPr lang="ru-RU" sz="2800" dirty="0"/>
              <a:t>специально для центра «Мудрое дерево» </a:t>
            </a:r>
          </a:p>
        </p:txBody>
      </p:sp>
      <p:pic>
        <p:nvPicPr>
          <p:cNvPr id="6" name="Содержимое 5" descr="C:\Users\OEM\AppData\Local\Microsoft\Windows\Temporary Internet Files\Content.Word\_DSC7447.jpg"/>
          <p:cNvPicPr>
            <a:picLocks noGrp="1"/>
          </p:cNvPicPr>
          <p:nvPr>
            <p:ph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68476" y="1600200"/>
            <a:ext cx="6807048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gray"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21187796">
            <a:off x="139696" y="597420"/>
            <a:ext cx="4159878" cy="1143000"/>
          </a:xfrm>
        </p:spPr>
        <p:txBody>
          <a:bodyPr>
            <a:normAutofit fontScale="90000"/>
          </a:bodyPr>
          <a:lstStyle/>
          <a:p>
            <a:r>
              <a:rPr lang="ru-RU" sz="4000" dirty="0"/>
              <a:t>«Соблюдаем правила всегда»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36492" y="2114532"/>
            <a:ext cx="3906891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Blip>
                <a:blip r:embed="rId4"/>
              </a:buBlip>
            </a:pPr>
            <a:r>
              <a:rPr lang="ru-RU" sz="2400" dirty="0">
                <a:solidFill>
                  <a:schemeClr val="accent5">
                    <a:lumMod val="50000"/>
                  </a:schemeClr>
                </a:solidFill>
              </a:rPr>
              <a:t>Закрепление правил движения в разное время года. Например: осень темнеет рано- необходимо иметь светоотражающие ленты, зима –скользко быть внимательней на пешеходном переходе и т.д. Все фигуры для игры сделаны из соленого теста</a:t>
            </a:r>
          </a:p>
        </p:txBody>
      </p:sp>
      <p:pic>
        <p:nvPicPr>
          <p:cNvPr id="5" name="Рисунок 4" descr="C:\Users\OEM\AppData\Local\Microsoft\Windows\Temporary Internet Files\Content.Word\_DSC7450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00562" y="285728"/>
            <a:ext cx="4446756" cy="29573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C:\Users\OEM\AppData\Local\Microsoft\Windows\Temporary Internet Files\Content.Word\_DSC7456.jpg"/>
          <p:cNvPicPr/>
          <p:nvPr/>
        </p:nvPicPr>
        <p:blipFill>
          <a:blip r:embed="rId6" cstate="print"/>
          <a:srcRect l="25882" t="13958" r="26743" b="19583"/>
          <a:stretch>
            <a:fillRect/>
          </a:stretch>
        </p:blipFill>
        <p:spPr bwMode="auto">
          <a:xfrm>
            <a:off x="5357818" y="3357562"/>
            <a:ext cx="2823004" cy="26278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gray"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21187796">
            <a:off x="139696" y="597420"/>
            <a:ext cx="4159878" cy="1143000"/>
          </a:xfrm>
        </p:spPr>
        <p:txBody>
          <a:bodyPr>
            <a:normAutofit fontScale="90000"/>
          </a:bodyPr>
          <a:lstStyle/>
          <a:p>
            <a:r>
              <a:rPr lang="ru-RU" sz="4000" dirty="0"/>
              <a:t>Изготовление </a:t>
            </a:r>
            <a:r>
              <a:rPr lang="ru-RU" sz="4000" dirty="0" err="1"/>
              <a:t>данмал</a:t>
            </a:r>
            <a:r>
              <a:rPr lang="ru-RU" sz="4000" dirty="0"/>
              <a:t> для центра</a:t>
            </a:r>
          </a:p>
        </p:txBody>
      </p:sp>
      <p:pic>
        <p:nvPicPr>
          <p:cNvPr id="5" name="Рисунок 4" descr="https://sun3-12.userapi.com/nRGpsBQLpj89K7GPEiva18_cJ3N7aA5TtNNE9A/yJqxkBVi33M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14876" y="285728"/>
            <a:ext cx="4151870" cy="31139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https://sun3-13.userapi.com/f4EyGyeW2IWVccRohMITwuDLWb5TsQqNQ4CxeA/pp5bIzB6YBk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71472" y="2214554"/>
            <a:ext cx="3522878" cy="26421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https://sun3-12.userapi.com/npoMXS4wIDl42EyvQxodBtG_AeXpYlEoHGdZzA/l4fn2ME-f1w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714876" y="3714752"/>
            <a:ext cx="3621473" cy="27161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gray"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21187796">
            <a:off x="139696" y="597420"/>
            <a:ext cx="4159878" cy="1143000"/>
          </a:xfrm>
        </p:spPr>
        <p:txBody>
          <a:bodyPr>
            <a:noAutofit/>
          </a:bodyPr>
          <a:lstStyle/>
          <a:p>
            <a:r>
              <a:rPr lang="ru-RU" sz="2800" dirty="0"/>
              <a:t>Книжки –малышки, стихи и загадки сочиненные детьми</a:t>
            </a:r>
          </a:p>
        </p:txBody>
      </p:sp>
      <p:pic>
        <p:nvPicPr>
          <p:cNvPr id="5" name="Рисунок 4" descr="https://sun3-11.userapi.com/oSjmCBuwG0448khyO_CYTxFmobRONwQ436ypog/razq46x-Pdo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29190" y="571480"/>
            <a:ext cx="3679138" cy="27593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https://sun3-11.userapi.com/Dkf-L1ovp1DobTO-WJn8OOu-z9Ojj0oYFi6FTQ/_yR2vfxvUSs.jpg"/>
          <p:cNvPicPr/>
          <p:nvPr/>
        </p:nvPicPr>
        <p:blipFill>
          <a:blip r:embed="rId5" cstate="print"/>
          <a:srcRect t="22329" b="26924"/>
          <a:stretch>
            <a:fillRect/>
          </a:stretch>
        </p:blipFill>
        <p:spPr bwMode="auto">
          <a:xfrm>
            <a:off x="4786314" y="3571876"/>
            <a:ext cx="4120888" cy="16430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https://sun3-13.userapi.com/9Ghi49VrRftx27l0HuB50xxuQ2-iXkC_liJFSg/ozPUj4rc02o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28596" y="2071678"/>
            <a:ext cx="3966942" cy="30003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gray"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21187796">
            <a:off x="139696" y="597420"/>
            <a:ext cx="4159878" cy="1143000"/>
          </a:xfrm>
        </p:spPr>
        <p:txBody>
          <a:bodyPr>
            <a:noAutofit/>
          </a:bodyPr>
          <a:lstStyle/>
          <a:p>
            <a:r>
              <a:rPr lang="ru-RU" sz="2000" dirty="0"/>
              <a:t>Использование инновационных технологий в образовательном процессе при реализации проекта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42730399-A519-43D7-8B15-3E6989FE3056}"/>
              </a:ext>
            </a:extLst>
          </p:cNvPr>
          <p:cNvSpPr txBox="1"/>
          <p:nvPr/>
        </p:nvSpPr>
        <p:spPr>
          <a:xfrm>
            <a:off x="446111" y="1992742"/>
            <a:ext cx="3693841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Blip>
                <a:blip r:embed="rId4"/>
              </a:buBlip>
            </a:pPr>
            <a:r>
              <a:rPr lang="ru-RU" sz="2400" dirty="0">
                <a:solidFill>
                  <a:schemeClr val="accent5">
                    <a:lumMod val="50000"/>
                  </a:schemeClr>
                </a:solidFill>
              </a:rPr>
              <a:t>При реализации проекта использовались технологии:</a:t>
            </a:r>
          </a:p>
          <a:p>
            <a:r>
              <a:rPr lang="ru-RU" sz="2400" dirty="0">
                <a:solidFill>
                  <a:schemeClr val="accent5">
                    <a:lumMod val="50000"/>
                  </a:schemeClr>
                </a:solidFill>
              </a:rPr>
              <a:t>Техника «</a:t>
            </a:r>
            <a:r>
              <a:rPr lang="ru-RU" sz="2400" dirty="0" err="1">
                <a:solidFill>
                  <a:schemeClr val="accent5">
                    <a:lumMod val="50000"/>
                  </a:schemeClr>
                </a:solidFill>
              </a:rPr>
              <a:t>Данмала</a:t>
            </a:r>
            <a:r>
              <a:rPr lang="ru-RU" sz="2400" dirty="0">
                <a:solidFill>
                  <a:schemeClr val="accent5">
                    <a:lumMod val="50000"/>
                  </a:schemeClr>
                </a:solidFill>
              </a:rPr>
              <a:t>-</a:t>
            </a:r>
            <a:r>
              <a:rPr lang="ru-RU" sz="2400" b="0" i="0" dirty="0">
                <a:solidFill>
                  <a:srgbClr val="050505"/>
                </a:solidFill>
                <a:effectLst/>
                <a:latin typeface="Segoe UI Historic" panose="020B0502040204020203" pitchFamily="34" charset="0"/>
              </a:rPr>
              <a:t>это разновидность МАНДАЛ из естественных природных компонентов: цветов, лепестков, </a:t>
            </a:r>
            <a:r>
              <a:rPr lang="ru-RU" sz="2400" dirty="0">
                <a:solidFill>
                  <a:srgbClr val="050505"/>
                </a:solidFill>
                <a:latin typeface="Segoe UI Historic" panose="020B0502040204020203" pitchFamily="34" charset="0"/>
              </a:rPr>
              <a:t>шишек, веточек, овощей и фруктов. </a:t>
            </a:r>
            <a:endParaRPr lang="ru-RU" sz="2400" dirty="0">
              <a:solidFill>
                <a:schemeClr val="accent5">
                  <a:lumMod val="50000"/>
                </a:schemeClr>
              </a:solidFill>
            </a:endParaRPr>
          </a:p>
        </p:txBody>
      </p:sp>
      <p:pic>
        <p:nvPicPr>
          <p:cNvPr id="14" name="Рисунок 13">
            <a:extLst>
              <a:ext uri="{FF2B5EF4-FFF2-40B4-BE49-F238E27FC236}">
                <a16:creationId xmlns="" xmlns:a16="http://schemas.microsoft.com/office/drawing/2014/main" id="{5B425BF0-76BD-4564-A18C-94048D0789DE}"/>
              </a:ext>
            </a:extLst>
          </p:cNvPr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20072" y="352724"/>
            <a:ext cx="3302620" cy="2438260"/>
          </a:xfrm>
          <a:prstGeom prst="rect">
            <a:avLst/>
          </a:prstGeom>
          <a:noFill/>
          <a:ln>
            <a:noFill/>
          </a:ln>
        </p:spPr>
      </p:pic>
      <p:pic>
        <p:nvPicPr>
          <p:cNvPr id="15" name="Рисунок 14">
            <a:extLst>
              <a:ext uri="{FF2B5EF4-FFF2-40B4-BE49-F238E27FC236}">
                <a16:creationId xmlns="" xmlns:a16="http://schemas.microsoft.com/office/drawing/2014/main" id="{482DECD1-593D-4BC9-8872-CF2CE236B637}"/>
              </a:ext>
            </a:extLst>
          </p:cNvPr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96136" y="2924944"/>
            <a:ext cx="2480299" cy="335666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269340730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gray"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21187796">
            <a:off x="139696" y="597420"/>
            <a:ext cx="4159878" cy="1143000"/>
          </a:xfrm>
        </p:spPr>
        <p:txBody>
          <a:bodyPr>
            <a:noAutofit/>
          </a:bodyPr>
          <a:lstStyle/>
          <a:p>
            <a:r>
              <a:rPr lang="ru-RU" sz="2000" dirty="0"/>
              <a:t>Использование инновационных технологий в образовательном процессе при реализации проекта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42730399-A519-43D7-8B15-3E6989FE3056}"/>
              </a:ext>
            </a:extLst>
          </p:cNvPr>
          <p:cNvSpPr txBox="1"/>
          <p:nvPr/>
        </p:nvSpPr>
        <p:spPr>
          <a:xfrm>
            <a:off x="446111" y="1992742"/>
            <a:ext cx="369384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Blip>
                <a:blip r:embed="rId4"/>
              </a:buBlip>
            </a:pPr>
            <a:r>
              <a:rPr lang="ru-RU" sz="2200" dirty="0">
                <a:solidFill>
                  <a:schemeClr val="accent5">
                    <a:lumMod val="50000"/>
                  </a:schemeClr>
                </a:solidFill>
              </a:rPr>
              <a:t>Скрапбукинг – заучивание стихотворений при помощи графического изображения текста, и аппликации.</a:t>
            </a:r>
          </a:p>
        </p:txBody>
      </p:sp>
      <p:pic>
        <p:nvPicPr>
          <p:cNvPr id="16" name="Рисунок 15">
            <a:extLst>
              <a:ext uri="{FF2B5EF4-FFF2-40B4-BE49-F238E27FC236}">
                <a16:creationId xmlns="" xmlns:a16="http://schemas.microsoft.com/office/drawing/2014/main" id="{150CEDAD-7AEB-4BBD-9ADF-7B59E7B8FE9D}"/>
              </a:ext>
            </a:extLst>
          </p:cNvPr>
          <p:cNvPicPr/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24249" r="52631" b="27725"/>
          <a:stretch/>
        </p:blipFill>
        <p:spPr bwMode="auto">
          <a:xfrm>
            <a:off x="401688" y="3439292"/>
            <a:ext cx="3782685" cy="2975982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  <p:pic>
        <p:nvPicPr>
          <p:cNvPr id="17" name="Рисунок 16">
            <a:extLst>
              <a:ext uri="{FF2B5EF4-FFF2-40B4-BE49-F238E27FC236}">
                <a16:creationId xmlns="" xmlns:a16="http://schemas.microsoft.com/office/drawing/2014/main" id="{DE3F76B0-9A8F-4C5D-8C91-C87E9ED3F14C}"/>
              </a:ext>
            </a:extLst>
          </p:cNvPr>
          <p:cNvPicPr/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7524" t="24012" b="28441"/>
          <a:stretch/>
        </p:blipFill>
        <p:spPr bwMode="auto">
          <a:xfrm>
            <a:off x="5039397" y="476672"/>
            <a:ext cx="3530243" cy="2376264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  <p:pic>
        <p:nvPicPr>
          <p:cNvPr id="18" name="Рисунок 17">
            <a:extLst>
              <a:ext uri="{FF2B5EF4-FFF2-40B4-BE49-F238E27FC236}">
                <a16:creationId xmlns="" xmlns:a16="http://schemas.microsoft.com/office/drawing/2014/main" id="{5380539C-1C56-45A4-B980-BC12B7B82E56}"/>
              </a:ext>
            </a:extLst>
          </p:cNvPr>
          <p:cNvPicPr/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30012"/>
          <a:stretch/>
        </p:blipFill>
        <p:spPr bwMode="auto">
          <a:xfrm>
            <a:off x="4786170" y="3447081"/>
            <a:ext cx="4036695" cy="211836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</p:spTree>
    <p:extLst>
      <p:ext uri="{BB962C8B-B14F-4D97-AF65-F5344CB8AC3E}">
        <p14:creationId xmlns:p14="http://schemas.microsoft.com/office/powerpoint/2010/main" xmlns="" val="12688277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gray"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21187796">
            <a:off x="139696" y="597420"/>
            <a:ext cx="4159878" cy="1143000"/>
          </a:xfrm>
        </p:spPr>
        <p:txBody>
          <a:bodyPr>
            <a:normAutofit fontScale="90000"/>
          </a:bodyPr>
          <a:lstStyle/>
          <a:p>
            <a:r>
              <a:rPr lang="ru-RU" sz="4000" dirty="0"/>
              <a:t>Визитная карточка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929190" y="559054"/>
            <a:ext cx="3906891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Blip>
                <a:blip r:embed="rId4"/>
              </a:buBlip>
            </a:pPr>
            <a:r>
              <a:rPr lang="ru-RU" sz="2400" dirty="0">
                <a:solidFill>
                  <a:schemeClr val="accent5">
                    <a:lumMod val="50000"/>
                  </a:schemeClr>
                </a:solidFill>
              </a:rPr>
              <a:t>Центр является постоянным местом творчества детей, здесь решаются и воплощаются самые дерзкие идеи и задумки, материалом служит разнообразный бросовый и подручный материал.</a:t>
            </a:r>
          </a:p>
          <a:p>
            <a:pPr>
              <a:buBlip>
                <a:blip r:embed="rId4"/>
              </a:buBlip>
            </a:pPr>
            <a:r>
              <a:rPr lang="ru-RU" sz="2400" dirty="0">
                <a:solidFill>
                  <a:schemeClr val="accent5">
                    <a:lumMod val="50000"/>
                  </a:schemeClr>
                </a:solidFill>
              </a:rPr>
              <a:t>Центр рассчитан на дошкольный возраст от 4-7лет. </a:t>
            </a:r>
          </a:p>
          <a:p>
            <a:r>
              <a:rPr lang="ru-RU" sz="2400" dirty="0">
                <a:solidFill>
                  <a:schemeClr val="accent5">
                    <a:lumMod val="50000"/>
                  </a:schemeClr>
                </a:solidFill>
              </a:rPr>
              <a:t> 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57158" y="2143116"/>
            <a:ext cx="3906891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Blip>
                <a:blip r:embed="rId4"/>
              </a:buBlip>
            </a:pPr>
            <a:r>
              <a:rPr lang="ru-RU" sz="2400" dirty="0">
                <a:solidFill>
                  <a:schemeClr val="accent5">
                    <a:lumMod val="50000"/>
                  </a:schemeClr>
                </a:solidFill>
              </a:rPr>
              <a:t>Центр времена года «Мудрое дерево»- «Осень»</a:t>
            </a:r>
          </a:p>
          <a:p>
            <a:pPr>
              <a:buBlip>
                <a:blip r:embed="rId4"/>
              </a:buBlip>
            </a:pPr>
            <a:r>
              <a:rPr lang="ru-RU" sz="2400" dirty="0">
                <a:solidFill>
                  <a:schemeClr val="accent5">
                    <a:lumMod val="50000"/>
                  </a:schemeClr>
                </a:solidFill>
              </a:rPr>
              <a:t>Все материалы и пособия центра направлены на закрепление знании детей о временах года. </a:t>
            </a:r>
          </a:p>
          <a:p>
            <a:pPr>
              <a:buBlip>
                <a:blip r:embed="rId4"/>
              </a:buBlip>
            </a:pPr>
            <a:r>
              <a:rPr lang="ru-RU" sz="2400" dirty="0">
                <a:solidFill>
                  <a:schemeClr val="accent5">
                    <a:lumMod val="50000"/>
                  </a:schemeClr>
                </a:solidFill>
              </a:rPr>
              <a:t>Центр многофункционален служит для решения разных задач по разным образовательным областям 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B108CD50-D0A9-4397-9D6D-1FBB3B2B200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332656"/>
            <a:ext cx="8229600" cy="6048672"/>
          </a:xfrm>
        </p:spPr>
        <p:txBody>
          <a:bodyPr>
            <a:normAutofit lnSpcReduction="10000"/>
          </a:bodyPr>
          <a:lstStyle/>
          <a:p>
            <a:endParaRPr lang="ru-RU" dirty="0" smtClean="0"/>
          </a:p>
          <a:p>
            <a:r>
              <a:rPr lang="ru-RU" dirty="0" smtClean="0"/>
              <a:t>Цель; Учить детей правильно строить свои отношения с  природой, по-новому взглянуть на знакомые явления, эмоционально откликиваться на красоту природы</a:t>
            </a:r>
            <a:r>
              <a:rPr lang="ru-RU" dirty="0" smtClean="0"/>
              <a:t>.</a:t>
            </a:r>
            <a:r>
              <a:rPr lang="ru-RU" dirty="0" smtClean="0"/>
              <a:t> </a:t>
            </a:r>
            <a:endParaRPr lang="ru-RU" dirty="0" smtClean="0"/>
          </a:p>
          <a:p>
            <a:endParaRPr lang="ru-RU" dirty="0" smtClean="0"/>
          </a:p>
          <a:p>
            <a:pPr>
              <a:buNone/>
            </a:pPr>
            <a:r>
              <a:rPr lang="ru-RU" dirty="0" smtClean="0"/>
              <a:t>Задачи</a:t>
            </a:r>
            <a:r>
              <a:rPr lang="ru-RU" dirty="0"/>
              <a:t>: Объединить родителей и детей в совместной  деятельности, развивать воображение , активизировать монологическую и диалогическую речь. Развивать творческие способностей детей.</a:t>
            </a:r>
          </a:p>
        </p:txBody>
      </p:sp>
    </p:spTree>
    <p:extLst>
      <p:ext uri="{BB962C8B-B14F-4D97-AF65-F5344CB8AC3E}">
        <p14:creationId xmlns:p14="http://schemas.microsoft.com/office/powerpoint/2010/main" xmlns="" val="117995162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gray"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21187796">
            <a:off x="139696" y="597420"/>
            <a:ext cx="4159878" cy="1143000"/>
          </a:xfrm>
        </p:spPr>
        <p:txBody>
          <a:bodyPr>
            <a:normAutofit fontScale="90000"/>
          </a:bodyPr>
          <a:lstStyle/>
          <a:p>
            <a:r>
              <a:rPr lang="ru-RU" sz="4000" dirty="0"/>
              <a:t>Центр «Мудрое дерево»</a:t>
            </a:r>
          </a:p>
        </p:txBody>
      </p:sp>
      <p:pic>
        <p:nvPicPr>
          <p:cNvPr id="5" name="Рисунок 4" descr="C:\Users\OEM\AppData\Local\Microsoft\Windows\Temporary Internet Files\Content.Word\_DSC7439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4282" y="2071678"/>
            <a:ext cx="5000660" cy="32861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C:\Users\OEM\AppData\Local\Microsoft\Windows\Temporary Internet Files\Content.Word\_DSC7438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16200000">
            <a:off x="4722038" y="2278832"/>
            <a:ext cx="4429155" cy="2728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gray"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Наполняемость</a:t>
            </a:r>
          </a:p>
        </p:txBody>
      </p:sp>
      <p:pic>
        <p:nvPicPr>
          <p:cNvPr id="8" name="Рисунок 7" descr="C:\Users\OEM\AppData\Local\Microsoft\Windows\Temporary Internet Files\Content.Word\_DSC7430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5720" y="1214422"/>
            <a:ext cx="4288738" cy="28522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C:\Users\OEM\AppData\Local\Microsoft\Windows\Temporary Internet Files\Content.Word\_DSC7431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16200000">
            <a:off x="4680983" y="1891257"/>
            <a:ext cx="4468175" cy="29716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TextBox 10"/>
          <p:cNvSpPr txBox="1"/>
          <p:nvPr/>
        </p:nvSpPr>
        <p:spPr>
          <a:xfrm>
            <a:off x="428596" y="4071942"/>
            <a:ext cx="3906891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Blip>
                <a:blip r:embed="rId6"/>
              </a:buBlip>
            </a:pPr>
            <a:r>
              <a:rPr lang="ru-RU" sz="2400" dirty="0">
                <a:solidFill>
                  <a:schemeClr val="accent5">
                    <a:lumMod val="50000"/>
                  </a:schemeClr>
                </a:solidFill>
              </a:rPr>
              <a:t>Мебель, календарь и одежа кукол меняются в зависимости от времени года и праздника, календарь знаменитых дат дети ведут самостоятельно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gray"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Содержимое 7" descr="C:\Users\OEM\AppData\Local\Microsoft\Windows\Temporary Internet Files\Content.Word\_DSC7434.jpg"/>
          <p:cNvPicPr>
            <a:picLocks noGrp="1"/>
          </p:cNvPicPr>
          <p:nvPr>
            <p:ph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85786" y="1643050"/>
            <a:ext cx="7472386" cy="43075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Заголовок 4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/>
              <a:t>Кто как зимует? Модульное пособие, выполненное детьми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gray"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Ферма</a:t>
            </a:r>
          </a:p>
        </p:txBody>
      </p:sp>
      <p:pic>
        <p:nvPicPr>
          <p:cNvPr id="8" name="Содержимое 7" descr="C:\Users\OEM\AppData\Local\Microsoft\Windows\Temporary Internet Files\Content.Word\_DSC7436.jpg"/>
          <p:cNvPicPr>
            <a:picLocks noGrp="1"/>
          </p:cNvPicPr>
          <p:nvPr>
            <p:ph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68476" y="1600200"/>
            <a:ext cx="6807048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gray"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Рубрика «Это интересно»</a:t>
            </a:r>
          </a:p>
        </p:txBody>
      </p:sp>
      <p:pic>
        <p:nvPicPr>
          <p:cNvPr id="6" name="Содержимое 5" descr="C:\Users\OEM\AppData\Local\Microsoft\Windows\Temporary Internet Files\Content.Word\_DSC7437.jpg"/>
          <p:cNvPicPr>
            <a:picLocks noGrp="1"/>
          </p:cNvPicPr>
          <p:nvPr>
            <p:ph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 rot="16200000">
            <a:off x="-47268" y="2047476"/>
            <a:ext cx="4857784" cy="37631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C:\Users\OEM\AppData\Local\Microsoft\Windows\Temporary Internet Files\Content.Word\_DSC7435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14876" y="1857364"/>
            <a:ext cx="4116357" cy="30003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gray"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Содержимое 5" descr="C:\Users\OEM\AppData\Local\Microsoft\Windows\Temporary Internet Files\Content.Word\_DSC7442.jpg"/>
          <p:cNvPicPr>
            <a:picLocks noGrp="1"/>
          </p:cNvPicPr>
          <p:nvPr>
            <p:ph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 rot="16200000">
            <a:off x="3878541" y="1005894"/>
            <a:ext cx="5606657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C:\Users\OEM\AppData\Local\Microsoft\Windows\Temporary Internet Files\Content.Word\_DSC7445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42844" y="2357430"/>
            <a:ext cx="4113252" cy="2618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TS010362645">
  <a:themeElements>
    <a:clrScheme name="Calligraphy">
      <a:dk1>
        <a:sysClr val="windowText" lastClr="000000"/>
      </a:dk1>
      <a:lt1>
        <a:sysClr val="window" lastClr="FFFFFF"/>
      </a:lt1>
      <a:dk2>
        <a:srgbClr val="411401"/>
      </a:dk2>
      <a:lt2>
        <a:srgbClr val="FFE6E6"/>
      </a:lt2>
      <a:accent1>
        <a:srgbClr val="A24A48"/>
      </a:accent1>
      <a:accent2>
        <a:srgbClr val="B2935C"/>
      </a:accent2>
      <a:accent3>
        <a:srgbClr val="6A9A9A"/>
      </a:accent3>
      <a:accent4>
        <a:srgbClr val="B2B787"/>
      </a:accent4>
      <a:accent5>
        <a:srgbClr val="91644B"/>
      </a:accent5>
      <a:accent6>
        <a:srgbClr val="654A76"/>
      </a:accent6>
      <a:hlink>
        <a:srgbClr val="00A800"/>
      </a:hlink>
      <a:folHlink>
        <a:srgbClr val="FF00FF"/>
      </a:folHlink>
    </a:clrScheme>
    <a:fontScheme name="Trek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Trek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5E102481-9430-4464-8195-A8DD2AD01321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TS010362645</Template>
  <TotalTime>0</TotalTime>
  <Words>309</Words>
  <Application>Microsoft Office PowerPoint</Application>
  <PresentationFormat>Экран (4:3)</PresentationFormat>
  <Paragraphs>43</Paragraphs>
  <Slides>15</Slides>
  <Notes>14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TS010362645</vt:lpstr>
      <vt:lpstr>Творческий детско – родительский проект « Умное дерево» Времена года - Осень</vt:lpstr>
      <vt:lpstr>Визитная карточка</vt:lpstr>
      <vt:lpstr>Слайд 3</vt:lpstr>
      <vt:lpstr>Центр «Мудрое дерево»</vt:lpstr>
      <vt:lpstr>Наполняемость</vt:lpstr>
      <vt:lpstr>Кто как зимует? Модульное пособие, выполненное детьми</vt:lpstr>
      <vt:lpstr>Ферма</vt:lpstr>
      <vt:lpstr>Рубрика «Это интересно»</vt:lpstr>
      <vt:lpstr>Слайд 9</vt:lpstr>
      <vt:lpstr>Игра «Соблюдаем правила всегда» Пособие выполнено родителями детей  специально для центра «Мудрое дерево» </vt:lpstr>
      <vt:lpstr>«Соблюдаем правила всегда»</vt:lpstr>
      <vt:lpstr>Изготовление данмал для центра</vt:lpstr>
      <vt:lpstr>Книжки –малышки, стихи и загадки сочиненные детьми</vt:lpstr>
      <vt:lpstr>Использование инновационных технологий в образовательном процессе при реализации проекта</vt:lpstr>
      <vt:lpstr>Использование инновационных технологий в образовательном процессе при реализации проекта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2020-09-20T09:18:19Z</dcterms:created>
  <dcterms:modified xsi:type="dcterms:W3CDTF">2022-03-15T04:47:57Z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TC103626459990</vt:lpwstr>
  </property>
</Properties>
</file>