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86" r:id="rId3"/>
    <p:sldId id="288" r:id="rId4"/>
    <p:sldId id="287" r:id="rId5"/>
    <p:sldId id="257" r:id="rId6"/>
    <p:sldId id="270" r:id="rId7"/>
    <p:sldId id="264" r:id="rId8"/>
    <p:sldId id="263" r:id="rId9"/>
    <p:sldId id="272" r:id="rId10"/>
    <p:sldId id="273" r:id="rId11"/>
    <p:sldId id="265" r:id="rId12"/>
    <p:sldId id="274" r:id="rId13"/>
    <p:sldId id="269" r:id="rId14"/>
    <p:sldId id="289" r:id="rId15"/>
    <p:sldId id="275" r:id="rId16"/>
    <p:sldId id="278" r:id="rId17"/>
    <p:sldId id="281" r:id="rId18"/>
    <p:sldId id="280" r:id="rId19"/>
    <p:sldId id="284" r:id="rId20"/>
    <p:sldId id="282" r:id="rId21"/>
    <p:sldId id="283" r:id="rId22"/>
    <p:sldId id="29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01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017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21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17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86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36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933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08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03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36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3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486EF-45AE-48B2-BA9B-E9F7D5BD29D1}" type="datetimeFigureOut">
              <a:rPr lang="ru-RU" smtClean="0"/>
              <a:pPr/>
              <a:t>17.05.2026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52064-1824-4E7A-A7F5-DA502B75E3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211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1E17A-63FB-4E67-8A09-B92EA00CE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8800" y="1537856"/>
            <a:ext cx="6248401" cy="25890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«Православие </a:t>
            </a:r>
            <a:br>
              <a:rPr lang="ru-RU" sz="6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 терроризма».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8C8384-92EF-4CE9-BE80-EB8E2892C8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4547" y="5008418"/>
            <a:ext cx="5424056" cy="1630959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3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</a:t>
            </a:r>
            <a:r>
              <a:rPr lang="ru-RU" sz="96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Шамонова</a:t>
            </a:r>
            <a:r>
              <a:rPr lang="ru-RU" sz="9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Оксана     </a:t>
            </a:r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9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Анатольевна</a:t>
            </a:r>
            <a:endParaRPr lang="ru-RU" sz="9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Изображение выглядит как человек, военная форма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7E7AC848-0AB3-4C48-ADEC-35B2E9BE2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6" y="918462"/>
            <a:ext cx="4347923" cy="502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12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92914B-77FD-4CA0-8634-10955BA50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847" y="0"/>
            <a:ext cx="7369993" cy="74295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«Вы слышали, что сказано древним: не убивай, кто же убьет, подлежит суду. А Я говорю вам, что всякий, гневающийся на брата своего напрасно, подлежит суду; кто же скажет брату своему: </a:t>
            </a:r>
            <a:r>
              <a:rPr lang="ru-RU" sz="4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рака» (зло), подлежит синедриону (суду); а кто скажет: "безумный", подлежит геенне огненной. Итак, если ты принесёшь дар твой к жертвеннику и там вспомнишь, что брат твой имеет что-нибудь против тебя, оставь там дар твой пред жертвенником, и пойди прежде примирись с братом твоим, и тогда приди и принеси дар твой. Мирись с соперником твоим скорее, пока ты еще на пути с ним, чтобы соперник не отдал тебя судье, а судья не отдал бы тебя слуге, и не ввергли бы тебя в темницу; истинно говорю тебе: ты не выйдешь оттуда, пока не отдашь до последнего </a:t>
            </a:r>
            <a:r>
              <a:rPr lang="ru-RU" sz="44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кодранта</a:t>
            </a:r>
            <a:r>
              <a:rPr lang="ru-RU" sz="4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(монета)»</a:t>
            </a:r>
            <a:r>
              <a:rPr lang="en-US" sz="4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(Матф.5:21-26)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E6FB46-5417-4CF5-84B9-01EE015D8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692" y="390664"/>
            <a:ext cx="3612461" cy="60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84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внутренний, собака&#10;&#10;Автоматически созданное описание">
            <a:extLst>
              <a:ext uri="{FF2B5EF4-FFF2-40B4-BE49-F238E27FC236}">
                <a16:creationId xmlns:a16="http://schemas.microsoft.com/office/drawing/2014/main" id="{FFF4EF16-40E8-4E7E-B41B-EA7D1C370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71" y="1306059"/>
            <a:ext cx="8053465" cy="52194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2A396-ED3B-47DD-ABCF-8E4CA65D9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139" y="152399"/>
            <a:ext cx="7093527" cy="969818"/>
          </a:xfrm>
        </p:spPr>
        <p:txBody>
          <a:bodyPr>
            <a:noAutofit/>
          </a:bodyPr>
          <a:lstStyle/>
          <a:p>
            <a:r>
              <a:rPr lang="ru-RU" b="1" dirty="0"/>
              <a:t>6 заповедь «Не убивай»</a:t>
            </a: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2C8BFF9-98E4-47CC-B562-5C2A06D9B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793" y="1523999"/>
            <a:ext cx="3457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03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человек, группа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A37F8365-1ACD-4B93-80FF-3C70D1746E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50" y="213361"/>
            <a:ext cx="11751169" cy="6644640"/>
          </a:xfrm>
        </p:spPr>
      </p:pic>
    </p:spTree>
    <p:extLst>
      <p:ext uri="{BB962C8B-B14F-4D97-AF65-F5344CB8AC3E}">
        <p14:creationId xmlns:p14="http://schemas.microsoft.com/office/powerpoint/2010/main" val="3814475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внутренний, человек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3F9A485F-C978-4D81-B367-7B0FF5F645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6" y="548640"/>
            <a:ext cx="10747467" cy="6023454"/>
          </a:xfrm>
        </p:spPr>
      </p:pic>
    </p:spTree>
    <p:extLst>
      <p:ext uri="{BB962C8B-B14F-4D97-AF65-F5344CB8AC3E}">
        <p14:creationId xmlns:p14="http://schemas.microsoft.com/office/powerpoint/2010/main" val="701485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cdn.fishki.net/upload/post/2022/07/12/4185652/ae47c9910f92fe2fa6a3c5b01ccfd8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625" y="23370"/>
            <a:ext cx="10264775" cy="68346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1485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0AA5B53-72EC-4950-A036-68B3F06650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09191"/>
            <a:ext cx="11286772" cy="6348809"/>
          </a:xfrm>
        </p:spPr>
      </p:pic>
    </p:spTree>
    <p:extLst>
      <p:ext uri="{BB962C8B-B14F-4D97-AF65-F5344CB8AC3E}">
        <p14:creationId xmlns:p14="http://schemas.microsoft.com/office/powerpoint/2010/main" val="1504132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9EFD6AA-D278-4A2B-B581-629116A03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0"/>
            <a:ext cx="10134600" cy="67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720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стена, внутренний, человек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8CAAB118-8CDA-4377-82CA-19E904740C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879"/>
            <a:ext cx="11960942" cy="6933880"/>
          </a:xfrm>
        </p:spPr>
      </p:pic>
    </p:spTree>
    <p:extLst>
      <p:ext uri="{BB962C8B-B14F-4D97-AF65-F5344CB8AC3E}">
        <p14:creationId xmlns:p14="http://schemas.microsoft.com/office/powerpoint/2010/main" val="1526385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AC8EF17-9974-414E-9C01-70635F1E5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05" y="457202"/>
            <a:ext cx="11069036" cy="603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08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рава, внешний, земля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1FE37810-9BFC-4F3B-9137-60601F0AB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55" y="73703"/>
            <a:ext cx="10720682" cy="6784297"/>
          </a:xfrm>
        </p:spPr>
      </p:pic>
    </p:spTree>
    <p:extLst>
      <p:ext uri="{BB962C8B-B14F-4D97-AF65-F5344CB8AC3E}">
        <p14:creationId xmlns:p14="http://schemas.microsoft.com/office/powerpoint/2010/main" val="3481189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1E17A-63FB-4E67-8A09-B92EA00CE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3445" y="1295400"/>
            <a:ext cx="6248401" cy="449579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изучение Святого Писания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8C8384-92EF-4CE9-BE80-EB8E2892C8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1601" y="3752868"/>
            <a:ext cx="6747164" cy="2346181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Изображение выглядит как человек, военная форма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7E7AC848-0AB3-4C48-ADEC-35B2E9BE2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57" y="1265615"/>
            <a:ext cx="3700894" cy="427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12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, внешний, серфинг, день&#10;&#10;Автоматически созданное описание">
            <a:extLst>
              <a:ext uri="{FF2B5EF4-FFF2-40B4-BE49-F238E27FC236}">
                <a16:creationId xmlns:a16="http://schemas.microsoft.com/office/drawing/2014/main" id="{63B079E7-4DB5-43A0-91F3-4BB157AF5F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51" y="-358878"/>
            <a:ext cx="11002297" cy="7334865"/>
          </a:xfrm>
        </p:spPr>
      </p:pic>
    </p:spTree>
    <p:extLst>
      <p:ext uri="{BB962C8B-B14F-4D97-AF65-F5344CB8AC3E}">
        <p14:creationId xmlns:p14="http://schemas.microsoft.com/office/powerpoint/2010/main" val="1616165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зонт, внешний, земля, держит&#10;&#10;Автоматически созданное описание">
            <a:extLst>
              <a:ext uri="{FF2B5EF4-FFF2-40B4-BE49-F238E27FC236}">
                <a16:creationId xmlns:a16="http://schemas.microsoft.com/office/drawing/2014/main" id="{9B01B52C-2DFC-4C5C-B374-EBC83B7D0D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84" y="320705"/>
            <a:ext cx="9946542" cy="6216589"/>
          </a:xfrm>
        </p:spPr>
      </p:pic>
    </p:spTree>
    <p:extLst>
      <p:ext uri="{BB962C8B-B14F-4D97-AF65-F5344CB8AC3E}">
        <p14:creationId xmlns:p14="http://schemas.microsoft.com/office/powerpoint/2010/main" val="1104067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stihi.ru/pics/2021/11/28/19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61418" y="99218"/>
            <a:ext cx="6758782" cy="67587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4067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1E17A-63FB-4E67-8A09-B92EA00CE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3445" y="1295400"/>
            <a:ext cx="6248401" cy="4495799"/>
          </a:xfrm>
        </p:spPr>
        <p:txBody>
          <a:bodyPr>
            <a:normAutofit fontScale="90000"/>
          </a:bodyPr>
          <a:lstStyle/>
          <a:p>
            <a:pPr algn="l"/>
            <a:r>
              <a:rPr lang="ru-RU" sz="6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/>
              <a:t>Изучить понятия  православие,  терроризм,  экстремизм.</a:t>
            </a:r>
            <a:br>
              <a:rPr lang="ru-RU" sz="4000" dirty="0"/>
            </a:br>
            <a:br>
              <a:rPr lang="ru-RU" sz="4000" dirty="0"/>
            </a:br>
            <a:r>
              <a:rPr lang="ru-RU" sz="4000" dirty="0"/>
              <a:t>Изучить Библию. Сравнить учение из Ветхого Завета и Нового Завета.</a:t>
            </a:r>
            <a:br>
              <a:rPr lang="ru-RU" sz="4000" dirty="0"/>
            </a:br>
            <a:br>
              <a:rPr lang="ru-RU" sz="4000" dirty="0"/>
            </a:br>
            <a:r>
              <a:rPr lang="ru-RU" sz="4000" dirty="0"/>
              <a:t>Изучить Заповеди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 descr="Изображение выглядит как человек, военная форма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7E7AC848-0AB3-4C48-ADEC-35B2E9BE2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57" y="1265615"/>
            <a:ext cx="3700894" cy="427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12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D892B-D8AC-4D06-8020-802A011CB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0835" y="899160"/>
            <a:ext cx="7730836" cy="15669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Православие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греческого обозначает </a:t>
            </a:r>
            <a:b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«правильное прославление»,  </a:t>
            </a:r>
            <a:b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смыслу — «правильное мнение».</a:t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769F51-4767-404A-A9D7-686DED3F6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9928" y="3429001"/>
            <a:ext cx="7038109" cy="312203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ru-RU" sz="3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- К</a:t>
            </a:r>
            <a:r>
              <a:rPr lang="ru-RU" sz="3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атолицизм -</a:t>
            </a:r>
            <a:r>
              <a:rPr lang="ru-RU" sz="3500" b="1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1,25 млрд. ч.</a:t>
            </a:r>
            <a:endParaRPr lang="ru-RU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 </a:t>
            </a:r>
            <a:r>
              <a:rPr lang="ru-RU" sz="3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- </a:t>
            </a:r>
            <a:r>
              <a:rPr lang="ru-RU" sz="3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Протестантизм -800 млн. ч.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 </a:t>
            </a:r>
            <a:r>
              <a:rPr lang="ru-RU" sz="3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- </a:t>
            </a:r>
            <a:r>
              <a:rPr lang="ru-RU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Православие</a:t>
            </a:r>
            <a:r>
              <a:rPr lang="ru-RU" sz="35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- 300 млн. ч.</a:t>
            </a:r>
            <a:endParaRPr lang="ru-RU" sz="35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здание, желтый, укрепление, купол&#10;&#10;Автоматически созданное описание">
            <a:extLst>
              <a:ext uri="{FF2B5EF4-FFF2-40B4-BE49-F238E27FC236}">
                <a16:creationId xmlns:a16="http://schemas.microsoft.com/office/drawing/2014/main" id="{52EB907E-BB7B-4820-B268-ED75324BC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27" y="2910842"/>
            <a:ext cx="4708815" cy="3531611"/>
          </a:xfrm>
          <a:prstGeom prst="rect">
            <a:avLst/>
          </a:prstGeom>
        </p:spPr>
      </p:pic>
      <p:pic>
        <p:nvPicPr>
          <p:cNvPr id="8" name="Рисунок 7" descr="Изображение выглядит как украшен&#10;&#10;Автоматически созданное описание">
            <a:extLst>
              <a:ext uri="{FF2B5EF4-FFF2-40B4-BE49-F238E27FC236}">
                <a16:creationId xmlns:a16="http://schemas.microsoft.com/office/drawing/2014/main" id="{BD2ACD66-3D05-4A9B-83A7-C4541EE7B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488" y="327014"/>
            <a:ext cx="4296315" cy="2883219"/>
          </a:xfrm>
          <a:prstGeom prst="rect">
            <a:avLst/>
          </a:prstGeom>
        </p:spPr>
      </p:pic>
      <p:pic>
        <p:nvPicPr>
          <p:cNvPr id="6" name="Рисунок 5" descr="Изображение выглядит как здание, желтый, укрепление, купол&#10;&#10;Автоматически созданное описание">
            <a:extLst>
              <a:ext uri="{FF2B5EF4-FFF2-40B4-BE49-F238E27FC236}">
                <a16:creationId xmlns:a16="http://schemas.microsoft.com/office/drawing/2014/main" id="{52EB907E-BB7B-4820-B268-ED75324BC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0842"/>
            <a:ext cx="4708815" cy="353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43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3FE18-E49C-4BC4-8BD5-7A5DEC24C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8693" y="594362"/>
            <a:ext cx="6549081" cy="6263641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ерроризм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устрашение смертными казнями, убийствами,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угрозами насилия и физического уничтожения, жестокими карательными мерами и истязаниями, расстрелами.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Терроризм несёт горе, слезы, материальный ущерб, разрушения, человеческие жертвы. Терроризм – это преступление против человечества. </a:t>
            </a:r>
            <a:b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Экстремизм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это сложная форма выражения ненависти и вражды, (равно как и терроризм) относится к числу самых опасных явлений современности. </a:t>
            </a:r>
            <a:endParaRPr lang="ru-RU" sz="2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094D07-CB40-45BA-B8C2-99BE859BE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2" y="1034331"/>
            <a:ext cx="5229311" cy="522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39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985B68-5B8B-4E1C-AF61-60F3500DD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650"/>
            <a:ext cx="9601200" cy="1779273"/>
          </a:xfrm>
        </p:spPr>
        <p:txBody>
          <a:bodyPr>
            <a:normAutofit/>
          </a:bodyPr>
          <a:lstStyle/>
          <a:p>
            <a:r>
              <a:rPr lang="ru-RU" sz="31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3100" b="1" dirty="0">
                <a:solidFill>
                  <a:srgbClr val="C00000"/>
                </a:solidFill>
                <a:latin typeface="Arial" panose="020B0604020202020204" pitchFamily="34" charset="0"/>
              </a:rPr>
              <a:t>Библия </a:t>
            </a:r>
            <a:r>
              <a:rPr lang="ru-RU" sz="3100" b="1" dirty="0">
                <a:latin typeface="Arial" panose="020B0604020202020204" pitchFamily="34" charset="0"/>
              </a:rPr>
              <a:t>(</a:t>
            </a:r>
            <a:r>
              <a:rPr lang="ru-RU" sz="3100" b="1" i="0" dirty="0">
                <a:effectLst/>
                <a:latin typeface="Arial" panose="020B0604020202020204" pitchFamily="34" charset="0"/>
              </a:rPr>
              <a:t>Священное Писание) </a:t>
            </a:r>
            <a:r>
              <a:rPr lang="ru-RU" sz="31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– </a:t>
            </a:r>
            <a:br>
              <a:rPr lang="ru-RU" sz="31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</a:br>
            <a:r>
              <a:rPr lang="ru-RU" sz="31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собрание книг, написанных пророками и апостолами по вдохновению Духа Святого.</a:t>
            </a:r>
            <a:r>
              <a:rPr lang="ru-RU" sz="31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  <p:pic>
        <p:nvPicPr>
          <p:cNvPr id="6" name="Рисунок 5" descr="Изображение выглядит как текст, одеяние, табличка&#10;&#10;Автоматически созданное описание">
            <a:extLst>
              <a:ext uri="{FF2B5EF4-FFF2-40B4-BE49-F238E27FC236}">
                <a16:creationId xmlns:a16="http://schemas.microsoft.com/office/drawing/2014/main" id="{FEE1E67E-FDAD-4C02-BBDD-F0F4FFA722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7556"/>
            <a:ext cx="5370188" cy="3897860"/>
          </a:xfrm>
          <a:prstGeom prst="rect">
            <a:avLst/>
          </a:prstGeom>
        </p:spPr>
      </p:pic>
      <p:pic>
        <p:nvPicPr>
          <p:cNvPr id="3074" name="Picture 2" descr="C:\Users\ученик\Desktop\slide_9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087363"/>
            <a:ext cx="6126480" cy="459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981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4B2D0B-707B-4680-8F51-3DA10F314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9228" y="272605"/>
            <a:ext cx="9964995" cy="63418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«Ветхий Завет»</a:t>
            </a:r>
          </a:p>
        </p:txBody>
      </p:sp>
      <p:pic>
        <p:nvPicPr>
          <p:cNvPr id="5" name="Рисунок 4" descr="Изображение выглядит как текст, ткань, рисует, алтарь&#10;&#10;Автоматически созданное описание">
            <a:extLst>
              <a:ext uri="{FF2B5EF4-FFF2-40B4-BE49-F238E27FC236}">
                <a16:creationId xmlns:a16="http://schemas.microsoft.com/office/drawing/2014/main" id="{34097959-799E-46C2-9985-8592F054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06784"/>
            <a:ext cx="9440223" cy="57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13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92914B-77FD-4CA0-8634-10955BA50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255" y="390663"/>
            <a:ext cx="7493330" cy="6722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«Всякий, ненавидящий брата своего, есть человекоубийца; а вы знаете, что никакой человекоубийца не имеет жизни вечной, в нем пребывающей»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buNone/>
            </a:pP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(1Иоан.3:15)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E6FB46-5417-4CF5-84B9-01EE015D8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17" y="390664"/>
            <a:ext cx="3612461" cy="60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65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92914B-77FD-4CA0-8634-10955BA50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392" y="712519"/>
            <a:ext cx="7128261" cy="61454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«Не оставайтесь должными никому ничем, кроме взаимной любви; ибо любящий другого исполнил закон. Ибо заповеди: не прелюбодействуй, не убивай, не кради, не лжесвидетельствуй, не пожелай чужого и все другие заключаются в сем слове: люби ближнего твоего, как самого себя. Любовь не делает ближнему зла; итак, любовь есть исполнение закона»</a:t>
            </a:r>
            <a:r>
              <a:rPr lang="ru-RU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(Рим.13:8-10)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E6FB46-5417-4CF5-84B9-01EE015D8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572" y="390664"/>
            <a:ext cx="3612461" cy="60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121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1140</TotalTime>
  <Words>468</Words>
  <Application>Microsoft Office PowerPoint</Application>
  <PresentationFormat>Широкоэкранный</PresentationFormat>
  <Paragraphs>18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«Православие  против терроризма». </vt:lpstr>
      <vt:lpstr>Цель:  изучение Святого Писания </vt:lpstr>
      <vt:lpstr>Задачи:   Изучить понятия  православие,  терроризм,  экстремизм.  Изучить Библию. Сравнить учение из Ветхого Завета и Нового Завета.  Изучить Заповеди  </vt:lpstr>
      <vt:lpstr>          Православие    с греческого обозначает  «правильное прославление»,   по смыслу — «правильное мнение». </vt:lpstr>
      <vt:lpstr>Терроризм - устрашение смертными казнями, убийствами, угрозами насилия и физического уничтожения, жестокими карательными мерами и истязаниями, расстрелами.  Терроризм несёт горе, слезы, материальный ущерб, разрушения, человеческие жертвы. Терроризм – это преступление против человечества.  Экстремизм – это сложная форма выражения ненависти и вражды, (равно как и терроризм) относится к числу самых опасных явлений современности. </vt:lpstr>
      <vt:lpstr> Библия (Священное Писание) –  собрание книг, написанных пророками и апостолами по вдохновению Духа Святого. </vt:lpstr>
      <vt:lpstr>«Ветхий Завет»</vt:lpstr>
      <vt:lpstr>Презентация PowerPoint</vt:lpstr>
      <vt:lpstr>Презентация PowerPoint</vt:lpstr>
      <vt:lpstr>Презентация PowerPoint</vt:lpstr>
      <vt:lpstr>6 заповедь «Не убивай»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«Христиане против терроризма».</dc:title>
  <dc:creator>5553</dc:creator>
  <cp:lastModifiedBy>Оксана</cp:lastModifiedBy>
  <cp:revision>39</cp:revision>
  <dcterms:created xsi:type="dcterms:W3CDTF">2021-02-19T03:59:22Z</dcterms:created>
  <dcterms:modified xsi:type="dcterms:W3CDTF">2026-05-17T14:11:29Z</dcterms:modified>
</cp:coreProperties>
</file>