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652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21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113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378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198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665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62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8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8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80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1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09AE2-458B-4C53-A05E-B698C4A33DFA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C28C3-CB2B-4B03-AD52-FF3890AB8B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44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kiv.instrao.ru/bank-zadaniy/kreativnoe-myshlenie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+mn-lt"/>
              </a:rPr>
              <a:t>Креативное мышление- важнейший компонент функциональной грамотности</a:t>
            </a:r>
            <a:endParaRPr lang="ru-RU" sz="4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386039"/>
            <a:ext cx="9144000" cy="131584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Шалаева Наталья Александровна</a:t>
            </a:r>
          </a:p>
          <a:p>
            <a:r>
              <a:rPr lang="ru-RU" dirty="0" smtClean="0"/>
              <a:t>Учитель изобразительного искусства</a:t>
            </a:r>
          </a:p>
          <a:p>
            <a:r>
              <a:rPr lang="ru-RU" dirty="0" smtClean="0"/>
              <a:t>МБОУ «СОШ №11»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9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0088" y="1092820"/>
            <a:ext cx="10024946" cy="2825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995" marR="177800" indent="-6350" algn="just">
              <a:lnSpc>
                <a:spcPct val="111000"/>
              </a:lnSpc>
              <a:spcAft>
                <a:spcPts val="107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которые выбрали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КРУГ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обычно являются душой компании. Это правило те люди, которые приносят пользу для всех. Они замечают, когда вы расстроены. Одной отличительной особенностью таких людей является добродушие. </a:t>
            </a:r>
            <a:endParaRPr lang="ru-RU" sz="3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79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889" y="1817650"/>
            <a:ext cx="9634652" cy="3372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7800" lvl="0" fontAlgn="base">
              <a:lnSpc>
                <a:spcPct val="111000"/>
              </a:lnSpc>
              <a:spcAft>
                <a:spcPts val="1070"/>
              </a:spcAft>
              <a:buClr>
                <a:srgbClr val="000000"/>
              </a:buClr>
              <a:buSzPts val="1400"/>
            </a:pPr>
            <a:r>
              <a:rPr lang="ru-RU" sz="32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Те, кто </a:t>
            </a:r>
            <a:r>
              <a:rPr lang="ru-RU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выбрали </a:t>
            </a:r>
            <a:r>
              <a:rPr lang="ru-RU" sz="32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КВАДРАТ</a:t>
            </a:r>
            <a:r>
              <a:rPr lang="ru-RU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более внимательны к деталям. Организованность, трудолюбие, пунктуальность - все об этом типе людей. Такие люди, возможно не самые креативные в своем окружении, но они умеют организовать себя и других людей </a:t>
            </a:r>
            <a:endParaRPr lang="ru-RU" sz="32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00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989" y="2921650"/>
            <a:ext cx="10281425" cy="1732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995" marR="177800" indent="-6350" algn="just">
              <a:lnSpc>
                <a:spcPct val="111000"/>
              </a:lnSpc>
              <a:spcAft>
                <a:spcPts val="107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же по поводу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ТРЕУГОЛЬНИКОВ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 Эти люди ориентированы на результат. Они энергичны внутри и снаружи. Треугольник - это ярко выраженный лидер.  </a:t>
            </a:r>
            <a:endParaRPr lang="ru-RU" sz="32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10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9501" y="2306738"/>
            <a:ext cx="10560205" cy="439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7800" lvl="0" fontAlgn="base">
              <a:lnSpc>
                <a:spcPct val="111000"/>
              </a:lnSpc>
              <a:spcAft>
                <a:spcPts val="1070"/>
              </a:spcAft>
              <a:buClr>
                <a:srgbClr val="000000"/>
              </a:buClr>
              <a:buSzPts val="1400"/>
            </a:pPr>
            <a:r>
              <a:rPr lang="ru-RU" sz="3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Люди, выбирающие </a:t>
            </a:r>
            <a:r>
              <a:rPr lang="ru-RU" sz="360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ПРЯМОУГОЛЬНИК</a:t>
            </a:r>
            <a:r>
              <a:rPr lang="ru-RU" sz="3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правило находятся в постоянном выборе между чем-то и чем-то. У них существует неопределенность и неуверенность внутри и это заметно по поведению таких людей. Но зато такие люди готовы к переменам, открыты ко всему новому, они готовы и хотят обучаться. </a:t>
            </a:r>
            <a:endParaRPr lang="ru-RU" sz="36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979" y="2921650"/>
            <a:ext cx="10448693" cy="1937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6995" marR="177800" indent="-6350" algn="just">
              <a:lnSpc>
                <a:spcPct val="111000"/>
              </a:lnSpc>
              <a:spcAft>
                <a:spcPts val="1070"/>
              </a:spcAft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ЗИГЗАГИ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это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креативные люди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Такие люди всегда создают что-то новое, они всегда находятся в процессе творчества. </a:t>
            </a:r>
            <a:endParaRPr lang="ru-RU" sz="3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5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9433" y="1825869"/>
            <a:ext cx="10247971" cy="3792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173990" lvl="0" indent="-342900" algn="just" fontAlgn="base">
              <a:lnSpc>
                <a:spcPct val="112000"/>
              </a:lnSpc>
              <a:spcAft>
                <a:spcPts val="55"/>
              </a:spcAft>
              <a:buClr>
                <a:srgbClr val="83992A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2626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Закономерно, что с развитием творческого мышления повышается самооценка учащихся, растут уверенность в себе, социометрический статус, учебная мотивация.</a:t>
            </a:r>
            <a:r>
              <a:rPr lang="ru-RU" sz="2800" dirty="0">
                <a:solidFill>
                  <a:srgbClr val="8399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8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342900" marR="173990" lvl="0" indent="-342900" algn="just" fontAlgn="base">
              <a:lnSpc>
                <a:spcPct val="112000"/>
              </a:lnSpc>
              <a:spcAft>
                <a:spcPts val="55"/>
              </a:spcAft>
              <a:buClr>
                <a:srgbClr val="83992A"/>
              </a:buClr>
              <a:buSzPts val="1400"/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2626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Таким образом, в образовательном процессе на уроках и во внеклассных мероприятиях, я стараюсь применять различные виды заданий, способствующих развитию </a:t>
            </a:r>
            <a:r>
              <a:rPr lang="ru-RU" sz="2800" b="1">
                <a:solidFill>
                  <a:srgbClr val="2626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креативности </a:t>
            </a:r>
            <a:r>
              <a:rPr lang="ru-RU" sz="2800" b="1" smtClean="0">
                <a:solidFill>
                  <a:srgbClr val="2626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школьника</a:t>
            </a:r>
            <a:r>
              <a:rPr lang="ru-RU" sz="2800" b="1" dirty="0">
                <a:solidFill>
                  <a:srgbClr val="2626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ru-RU" sz="2800" dirty="0">
                <a:solidFill>
                  <a:srgbClr val="8399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28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90170">
              <a:lnSpc>
                <a:spcPct val="107000"/>
              </a:lnSpc>
              <a:spcAft>
                <a:spcPts val="1135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Picture 148"/>
          <p:cNvPicPr/>
          <p:nvPr/>
        </p:nvPicPr>
        <p:blipFill>
          <a:blip r:embed="rId2"/>
          <a:stretch>
            <a:fillRect/>
          </a:stretch>
        </p:blipFill>
        <p:spPr>
          <a:xfrm>
            <a:off x="7703263" y="4973087"/>
            <a:ext cx="3057664" cy="179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3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8575" y="2828836"/>
            <a:ext cx="99803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</a:t>
            </a:r>
            <a:r>
              <a:rPr lang="ru-RU" sz="2800" dirty="0" smtClean="0"/>
              <a:t>се молодцы! Я знала, что у вас все получится, потому что вы все креативные люди, так как в нашей профессии, без креативного подхода в обучении школьников, не будет результата.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41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224" y="4354100"/>
            <a:ext cx="3724745" cy="21916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http://skiv.instrao.ru/bank-zadaniy/kreativnoe-myshlenie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«Мы должны воспитывать так, чтобы ребёнок чувствовал себя искателем и открывателем знаний. Только при этом условии однообразная, напряжённая, утомительная работа окрашивается радостными чувствами и приносит маленьким людям переживания творца». 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В.А</a:t>
            </a:r>
            <a:r>
              <a:rPr lang="ru-RU" dirty="0"/>
              <a:t>. Сухомлинский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810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9502"/>
            <a:ext cx="10515600" cy="646770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основными компонентами функциональной грамотности являются: </a:t>
            </a:r>
            <a:br>
              <a:rPr lang="ru-RU" b="1" dirty="0"/>
            </a:br>
            <a:r>
              <a:rPr lang="ru-RU" b="1" dirty="0"/>
              <a:t>математическая грамотность, </a:t>
            </a:r>
            <a:br>
              <a:rPr lang="ru-RU" b="1" dirty="0"/>
            </a:br>
            <a:r>
              <a:rPr lang="ru-RU" b="1" dirty="0"/>
              <a:t>читательская грамотность, </a:t>
            </a:r>
            <a:br>
              <a:rPr lang="ru-RU" b="1" dirty="0"/>
            </a:br>
            <a:r>
              <a:rPr lang="ru-RU" b="1" dirty="0"/>
              <a:t>естественно-научная грамотность</a:t>
            </a:r>
            <a:r>
              <a:rPr lang="ru-RU" b="1" dirty="0" smtClean="0"/>
              <a:t>,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финансовая грамотность,</a:t>
            </a:r>
            <a:br>
              <a:rPr lang="ru-RU" b="1" dirty="0"/>
            </a:br>
            <a:r>
              <a:rPr lang="ru-RU" b="1" dirty="0"/>
              <a:t> глобальные компетенции </a:t>
            </a:r>
            <a:br>
              <a:rPr lang="ru-RU" b="1" dirty="0"/>
            </a:br>
            <a:r>
              <a:rPr lang="ru-RU" b="1" dirty="0"/>
              <a:t>и </a:t>
            </a:r>
            <a:r>
              <a:rPr lang="ru-RU" b="1" dirty="0">
                <a:solidFill>
                  <a:srgbClr val="FF0000"/>
                </a:solidFill>
              </a:rPr>
              <a:t>креативное мышление.  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79"/>
          <p:cNvPicPr/>
          <p:nvPr/>
        </p:nvPicPr>
        <p:blipFill>
          <a:blip r:embed="rId2"/>
          <a:stretch>
            <a:fillRect/>
          </a:stretch>
        </p:blipFill>
        <p:spPr>
          <a:xfrm>
            <a:off x="7796492" y="4001294"/>
            <a:ext cx="2977515" cy="264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4537"/>
            <a:ext cx="9144000" cy="162807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Зачем нужно креативное мышление?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30966"/>
            <a:ext cx="9144000" cy="442703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 </a:t>
            </a:r>
            <a:r>
              <a:rPr lang="ru-RU" sz="2800" b="1" i="1" dirty="0"/>
              <a:t>К</a:t>
            </a:r>
            <a:r>
              <a:rPr lang="ru-RU" sz="2800" b="1" i="1" dirty="0" smtClean="0"/>
              <a:t>реативное мышление </a:t>
            </a:r>
            <a:r>
              <a:rPr lang="ru-RU" sz="2800" b="1" dirty="0"/>
              <a:t>– это одно из тех эволюционных приспособлений, которое помогло человеку подняться над всеми другими живыми существами. Пока что, способность </a:t>
            </a:r>
            <a:r>
              <a:rPr lang="ru-RU" sz="2800" b="1" i="1" dirty="0"/>
              <a:t>креативно мыслить </a:t>
            </a:r>
            <a:r>
              <a:rPr lang="ru-RU" sz="2800" b="1" dirty="0"/>
              <a:t>делает человека более конкурентным по сравнению с </a:t>
            </a:r>
            <a:r>
              <a:rPr lang="ru-RU" sz="2800" b="1" i="1" dirty="0" smtClean="0"/>
              <a:t>искусственным интеллектом</a:t>
            </a:r>
            <a:r>
              <a:rPr lang="ru-RU" sz="2800" b="1" dirty="0"/>
              <a:t>.</a:t>
            </a:r>
            <a:endParaRPr lang="ru-RU" sz="2800" dirty="0"/>
          </a:p>
          <a:p>
            <a:r>
              <a:rPr lang="ru-RU" sz="2800" b="1" dirty="0" smtClean="0"/>
              <a:t> Способность креативно мыслить дает </a:t>
            </a:r>
            <a:r>
              <a:rPr lang="ru-RU" sz="2800" b="1" dirty="0"/>
              <a:t>возможность принимать решение в обход </a:t>
            </a:r>
            <a:r>
              <a:rPr lang="ru-RU" sz="2800" b="1" i="1" dirty="0"/>
              <a:t>любым алгоритмам </a:t>
            </a:r>
            <a:r>
              <a:rPr lang="ru-RU" sz="2800" b="1" dirty="0"/>
              <a:t>или </a:t>
            </a:r>
            <a:r>
              <a:rPr lang="ru-RU" sz="2800" b="1" i="1" dirty="0"/>
              <a:t>здравому смыслу</a:t>
            </a:r>
            <a:r>
              <a:rPr lang="ru-RU" sz="2800" b="1" dirty="0"/>
              <a:t>. Именно так, чаще всего, совершались </a:t>
            </a:r>
            <a:r>
              <a:rPr lang="ru-RU" sz="2800" b="1" i="1" dirty="0" smtClean="0"/>
              <a:t>судьбоносные открытия</a:t>
            </a:r>
            <a:r>
              <a:rPr lang="ru-RU" sz="2800" b="1" dirty="0"/>
              <a:t>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061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Изучение проблемы </a:t>
            </a:r>
            <a:r>
              <a:rPr lang="ru-RU" sz="3200" b="1" i="1" dirty="0"/>
              <a:t>«креативного мышления» </a:t>
            </a:r>
            <a:r>
              <a:rPr lang="ru-RU" sz="3200" b="1" dirty="0"/>
              <a:t>началось уже с античных времен (Гераклит, Демокрит, Платон) и не прекращается до настоящего времени.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255962"/>
          </a:xfrm>
        </p:spPr>
        <p:txBody>
          <a:bodyPr/>
          <a:lstStyle/>
          <a:p>
            <a:r>
              <a:rPr lang="ru-RU" b="1" dirty="0"/>
              <a:t>Это мышление допускает варьирование путей решения проблемы, приводит к неожиданным выводам и результатам. Креативное мышление опирается </a:t>
            </a:r>
            <a:r>
              <a:rPr lang="ru-RU" b="1" i="1" dirty="0">
                <a:solidFill>
                  <a:srgbClr val="FF0000"/>
                </a:solidFill>
              </a:rPr>
              <a:t>на воображение</a:t>
            </a:r>
            <a:r>
              <a:rPr lang="ru-RU" b="1" dirty="0"/>
              <a:t>. Оно предполагает, что на один вопрос может быть дано несколько ответов, что и является условием порождения оригинальных идей и самовыражения личности.</a:t>
            </a:r>
            <a:endParaRPr lang="ru-RU" dirty="0"/>
          </a:p>
          <a:p>
            <a:r>
              <a:rPr lang="ru-RU" b="1" dirty="0"/>
              <a:t>Креативное мышление характеризуют четыре основных качества: </a:t>
            </a:r>
            <a:r>
              <a:rPr lang="ru-RU" b="1" i="1" dirty="0">
                <a:solidFill>
                  <a:srgbClr val="FF0000"/>
                </a:solidFill>
              </a:rPr>
              <a:t>быстрота, гибкость, оригинальность, точность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343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636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Проверим свою креативность?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53268"/>
            <a:ext cx="9144000" cy="44047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Назовите пожалуйста 10 способов использования обычного листа А4! </a:t>
            </a:r>
            <a:br>
              <a:rPr lang="ru-RU" dirty="0"/>
            </a:br>
            <a:r>
              <a:rPr lang="ru-RU" dirty="0" smtClean="0"/>
              <a:t>Какие собственные качества использовали для выполнения этого задания?</a:t>
            </a:r>
          </a:p>
          <a:p>
            <a:r>
              <a:rPr lang="ru-RU" dirty="0" smtClean="0"/>
              <a:t>Все эти качества </a:t>
            </a:r>
            <a:r>
              <a:rPr lang="ru-RU" b="1" dirty="0" smtClean="0"/>
              <a:t>составляющие </a:t>
            </a:r>
            <a:r>
              <a:rPr lang="ru-RU" b="1" dirty="0"/>
              <a:t>креативности </a:t>
            </a:r>
            <a:r>
              <a:rPr lang="ru-RU" dirty="0"/>
              <a:t> </a:t>
            </a:r>
          </a:p>
          <a:p>
            <a:pPr lvl="0" fontAlgn="base"/>
            <a:r>
              <a:rPr lang="ru-RU" dirty="0" smtClean="0"/>
              <a:t>     </a:t>
            </a:r>
            <a:r>
              <a:rPr lang="ru-RU" dirty="0"/>
              <a:t>Беглость мысли  </a:t>
            </a:r>
          </a:p>
          <a:p>
            <a:pPr lvl="0" fontAlgn="base"/>
            <a:r>
              <a:rPr lang="ru-RU" dirty="0" smtClean="0"/>
              <a:t>      </a:t>
            </a:r>
            <a:r>
              <a:rPr lang="ru-RU" dirty="0"/>
              <a:t>Гибкость мысли  </a:t>
            </a:r>
          </a:p>
          <a:p>
            <a:pPr lvl="0" fontAlgn="base"/>
            <a:r>
              <a:rPr lang="ru-RU" dirty="0" smtClean="0"/>
              <a:t>     </a:t>
            </a:r>
            <a:r>
              <a:rPr lang="ru-RU" dirty="0"/>
              <a:t>Оригинальность  </a:t>
            </a:r>
          </a:p>
          <a:p>
            <a:pPr lvl="0" fontAlgn="base"/>
            <a:r>
              <a:rPr lang="ru-RU" dirty="0" smtClean="0"/>
              <a:t>     </a:t>
            </a:r>
            <a:r>
              <a:rPr lang="ru-RU" dirty="0"/>
              <a:t>Любознательность  </a:t>
            </a:r>
            <a:r>
              <a:rPr lang="ru-RU" dirty="0" smtClean="0"/>
              <a:t>  </a:t>
            </a:r>
          </a:p>
          <a:p>
            <a:pPr lvl="0" fontAlgn="base"/>
            <a:r>
              <a:rPr lang="ru-RU" dirty="0" smtClean="0"/>
              <a:t>   </a:t>
            </a:r>
            <a:r>
              <a:rPr lang="ru-RU" dirty="0"/>
              <a:t>Способность к разработке гипотезы  </a:t>
            </a:r>
          </a:p>
          <a:p>
            <a:pPr lvl="0" fontAlgn="base"/>
            <a:r>
              <a:rPr lang="ru-RU" dirty="0" smtClean="0"/>
              <a:t>      </a:t>
            </a:r>
            <a:r>
              <a:rPr lang="ru-RU" dirty="0"/>
              <a:t>Удовлетворенность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94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4537"/>
            <a:ext cx="9144000" cy="3010829"/>
          </a:xfrm>
        </p:spPr>
        <p:txBody>
          <a:bodyPr>
            <a:normAutofit/>
          </a:bodyPr>
          <a:lstStyle/>
          <a:p>
            <a:pPr lvl="0" fontAlgn="base"/>
            <a:r>
              <a:rPr lang="ru-RU" sz="2400" b="1" dirty="0" smtClean="0"/>
              <a:t>Для развития креативного мышления можно использовать на уроках разнообразные методические приемы: </a:t>
            </a:r>
            <a:br>
              <a:rPr lang="ru-RU" sz="2400" b="1" dirty="0" smtClean="0"/>
            </a:br>
            <a:r>
              <a:rPr lang="ru-RU" sz="2200" b="1" dirty="0">
                <a:solidFill>
                  <a:srgbClr val="FF0000"/>
                </a:solidFill>
              </a:rPr>
              <a:t>Задачи «Да-</a:t>
            </a:r>
            <a:r>
              <a:rPr lang="ru-RU" sz="2200" b="1" dirty="0" err="1">
                <a:solidFill>
                  <a:srgbClr val="FF0000"/>
                </a:solidFill>
              </a:rPr>
              <a:t>нетки</a:t>
            </a:r>
            <a:r>
              <a:rPr lang="ru-RU" sz="2200" b="1" dirty="0">
                <a:solidFill>
                  <a:srgbClr val="FF0000"/>
                </a:solidFill>
              </a:rPr>
              <a:t>» </a:t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>Сочинение загадок </a:t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>Придумывание метафор </a:t>
            </a:r>
            <a:r>
              <a:rPr lang="ru-RU" sz="2200" b="1" dirty="0" smtClean="0">
                <a:solidFill>
                  <a:srgbClr val="FF0000"/>
                </a:solidFill>
              </a:rPr>
              <a:t/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</a:rPr>
              <a:t>Верные и неверные утверждения  </a:t>
            </a:r>
            <a:br>
              <a:rPr lang="ru-RU" sz="2200" b="1" dirty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>Корзина идей и др. </a:t>
            </a:r>
            <a:br>
              <a:rPr lang="ru-RU" sz="2200" b="1" dirty="0">
                <a:solidFill>
                  <a:srgbClr val="FF0000"/>
                </a:solidFill>
              </a:rPr>
            </a:br>
            <a:endParaRPr lang="ru-RU" sz="2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43006"/>
          </a:xfrm>
        </p:spPr>
        <p:txBody>
          <a:bodyPr/>
          <a:lstStyle/>
          <a:p>
            <a:r>
              <a:rPr lang="ru-RU" dirty="0"/>
              <a:t>Применяя развивающие игры, приемы можно использовать стандартный учебный материал для формирования нестандартного творческого мышления. </a:t>
            </a:r>
          </a:p>
          <a:p>
            <a:r>
              <a:rPr lang="ru-RU" dirty="0"/>
              <a:t>Элементы этих приемов можно использовать на уроках </a:t>
            </a:r>
            <a:r>
              <a:rPr lang="ru-RU" dirty="0" smtClean="0"/>
              <a:t>литературы, </a:t>
            </a:r>
            <a:r>
              <a:rPr lang="ru-RU" dirty="0"/>
              <a:t>русского языка, математики, </a:t>
            </a:r>
            <a:r>
              <a:rPr lang="ru-RU" dirty="0" smtClean="0"/>
              <a:t>биологии, изо, технологии, во </a:t>
            </a:r>
            <a:r>
              <a:rPr lang="ru-RU" dirty="0"/>
              <a:t>внеурочной деятельности. 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34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8413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Задания на развитие креативного мышления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40673"/>
            <a:ext cx="9144000" cy="434897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Прочитайте внимательно и  найдите в этом рассказе девять животных и птиц.</a:t>
            </a:r>
            <a:r>
              <a:rPr lang="ru-RU" dirty="0">
                <a:solidFill>
                  <a:srgbClr val="FF0000"/>
                </a:solidFill>
              </a:rPr>
              <a:t> </a:t>
            </a:r>
          </a:p>
          <a:p>
            <a:r>
              <a:rPr lang="ru-RU" sz="3200" dirty="0"/>
              <a:t>Вечер. Сижу как-то я на крылечке, только марь над лесом поднимается, туман густой, сыро. Скучно. Вижу – люстра у соседа только зажглась. Пойду его проведаю. А соседа моего зовут Капитоном </a:t>
            </a:r>
            <a:r>
              <a:rPr lang="ru-RU" sz="3200" dirty="0" err="1"/>
              <a:t>Поликарповичем</a:t>
            </a:r>
            <a:r>
              <a:rPr lang="ru-RU" sz="3200" dirty="0"/>
              <a:t>, он повар, любит пироги печь. Ох уж обрадовался он мне!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7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8413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Задания на развитие креативного мышления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62976"/>
            <a:ext cx="9144000" cy="4516244"/>
          </a:xfrm>
        </p:spPr>
        <p:txBody>
          <a:bodyPr/>
          <a:lstStyle/>
          <a:p>
            <a:r>
              <a:rPr lang="ru-RU" b="1" dirty="0"/>
              <a:t>Предлагаю вам дорисовать фигуры, так, чтобы получился законченный образ-картина, старайтесь придумать что-то новое и необычное.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 smtClean="0">
                <a:solidFill>
                  <a:srgbClr val="FF0000"/>
                </a:solidFill>
              </a:rPr>
              <a:t>Для работы используйте 5 геометрических форм: круг, квадрат, треугольник, прямоугольник и зигзаг.</a:t>
            </a: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pPr algn="l"/>
            <a:endParaRPr lang="ru-RU" dirty="0" smtClean="0">
              <a:solidFill>
                <a:srgbClr val="FF0000"/>
              </a:solidFill>
            </a:endParaRPr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Если </a:t>
            </a:r>
            <a:r>
              <a:rPr lang="ru-RU" dirty="0"/>
              <a:t>вы можете нарисовать эти 5 фигур, вы можете нарисовать всё. Человек может </a:t>
            </a:r>
            <a:r>
              <a:rPr lang="ru-RU" b="1" dirty="0"/>
              <a:t>развивать</a:t>
            </a:r>
            <a:r>
              <a:rPr lang="ru-RU" dirty="0"/>
              <a:t> уверенность в своей </a:t>
            </a:r>
            <a:r>
              <a:rPr lang="ru-RU" b="1" dirty="0"/>
              <a:t>креативности</a:t>
            </a:r>
            <a:r>
              <a:rPr lang="ru-RU" dirty="0"/>
              <a:t>, если у него есть способность обучаться, разучиваться и переучиваться. </a:t>
            </a:r>
          </a:p>
          <a:p>
            <a:pPr algn="l"/>
            <a:endParaRPr lang="ru-RU" dirty="0"/>
          </a:p>
        </p:txBody>
      </p:sp>
      <p:sp>
        <p:nvSpPr>
          <p:cNvPr id="4" name="AutoShape 4" descr="https://ae04.alicdn.com/kf/S8e88d5bc8fed4f858d3563aea92e136f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49" y="3870144"/>
            <a:ext cx="7429500" cy="147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28739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психогеометрический</a:t>
            </a:r>
            <a:r>
              <a:rPr lang="ru-RU" b="1" dirty="0">
                <a:solidFill>
                  <a:srgbClr val="FF0000"/>
                </a:solidFill>
              </a:rPr>
              <a:t> тест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4039" y="4270917"/>
            <a:ext cx="10816683" cy="2587083"/>
          </a:xfrm>
        </p:spPr>
        <p:txBody>
          <a:bodyPr>
            <a:normAutofit/>
          </a:bodyPr>
          <a:lstStyle/>
          <a:p>
            <a:r>
              <a:rPr lang="ru-RU" sz="3600" dirty="0"/>
              <a:t>Выберите фигуру, которая Вам больше остальных нравится. Сразу </a:t>
            </a:r>
            <a:r>
              <a:rPr lang="ru-RU" sz="3600" dirty="0" smtClean="0"/>
              <a:t>говорю, </a:t>
            </a:r>
            <a:r>
              <a:rPr lang="ru-RU" sz="3600" dirty="0"/>
              <a:t>что лучше выберите ту фигуру, которая пришла Вам первой в голову и не думайте о том, что она может значить по результатам теста. </a:t>
            </a:r>
          </a:p>
        </p:txBody>
      </p:sp>
      <p:pic>
        <p:nvPicPr>
          <p:cNvPr id="2050" name="Picture 2" descr="https://aptekins.ru/wp-content/uploads/2015/05/geometricheskij-test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541" y="1961259"/>
            <a:ext cx="742950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7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728</Words>
  <Application>Microsoft Office PowerPoint</Application>
  <PresentationFormat>Широкоэкранный</PresentationFormat>
  <Paragraphs>49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Креативное мышление- важнейший компонент функциональной грамотности</vt:lpstr>
      <vt:lpstr> </vt:lpstr>
      <vt:lpstr>Зачем нужно креативное мышление?</vt:lpstr>
      <vt:lpstr>Изучение проблемы «креативного мышления» началось уже с античных времен (Гераклит, Демокрит, Платон) и не прекращается до настоящего времени. </vt:lpstr>
      <vt:lpstr>Проверим свою креативность?</vt:lpstr>
      <vt:lpstr>Для развития креативного мышления можно использовать на уроках разнообразные методические приемы:  Задачи «Да-нетки»  Сочинение загадок  Придумывание метафор   Верные и неверные утверждения   Корзина идей и др.  </vt:lpstr>
      <vt:lpstr>Задания на развитие креативного мышления</vt:lpstr>
      <vt:lpstr>Задания на развитие креативного мышления</vt:lpstr>
      <vt:lpstr>психогеометрический тест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http://skiv.instrao.ru/bank-zadaniy/kreativnoe-myshlenie/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Креативное мышление- важнейший компонент функциональной грамотности</dc:title>
  <dc:creator>Home</dc:creator>
  <cp:lastModifiedBy>Home</cp:lastModifiedBy>
  <cp:revision>25</cp:revision>
  <dcterms:created xsi:type="dcterms:W3CDTF">2024-01-13T10:21:24Z</dcterms:created>
  <dcterms:modified xsi:type="dcterms:W3CDTF">2025-03-27T14:12:11Z</dcterms:modified>
</cp:coreProperties>
</file>