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98" r:id="rId7"/>
    <p:sldId id="264" r:id="rId8"/>
    <p:sldId id="299" r:id="rId9"/>
    <p:sldId id="300" r:id="rId10"/>
    <p:sldId id="270" r:id="rId11"/>
    <p:sldId id="291" r:id="rId12"/>
    <p:sldId id="292" r:id="rId13"/>
    <p:sldId id="306" r:id="rId14"/>
    <p:sldId id="294" r:id="rId15"/>
    <p:sldId id="296" r:id="rId16"/>
    <p:sldId id="301" r:id="rId17"/>
    <p:sldId id="318" r:id="rId18"/>
    <p:sldId id="319" r:id="rId19"/>
    <p:sldId id="303" r:id="rId20"/>
    <p:sldId id="304" r:id="rId21"/>
    <p:sldId id="313" r:id="rId22"/>
    <p:sldId id="314" r:id="rId23"/>
    <p:sldId id="281" r:id="rId24"/>
    <p:sldId id="286" r:id="rId25"/>
    <p:sldId id="28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DDD2A6-AA3D-431E-B8CB-EB6EDD6AB497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435D9F-9610-4FB2-B64D-AD15F65DCF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81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435D9F-9610-4FB2-B64D-AD15F65DCFA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A6332-968E-4BB1-8BA5-642F62278AF1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7BFA-5549-4819-A96E-38B9A305F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A6332-968E-4BB1-8BA5-642F62278AF1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7BFA-5549-4819-A96E-38B9A305F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A6332-968E-4BB1-8BA5-642F62278AF1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7BFA-5549-4819-A96E-38B9A305F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A6332-968E-4BB1-8BA5-642F62278AF1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7BFA-5549-4819-A96E-38B9A305F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A6332-968E-4BB1-8BA5-642F62278AF1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7BFA-5549-4819-A96E-38B9A305F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A6332-968E-4BB1-8BA5-642F62278AF1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7BFA-5549-4819-A96E-38B9A305F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A6332-968E-4BB1-8BA5-642F62278AF1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7BFA-5549-4819-A96E-38B9A305F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A6332-968E-4BB1-8BA5-642F62278AF1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EF7BFA-5549-4819-A96E-38B9A305FB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A6332-968E-4BB1-8BA5-642F62278AF1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7BFA-5549-4819-A96E-38B9A305F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A6332-968E-4BB1-8BA5-642F62278AF1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68EF7BFA-5549-4819-A96E-38B9A305F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F7BA6332-968E-4BB1-8BA5-642F62278AF1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F7BFA-5549-4819-A96E-38B9A305F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7BA6332-968E-4BB1-8BA5-642F62278AF1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8EF7BFA-5549-4819-A96E-38B9A305FB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476672"/>
            <a:ext cx="70997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  <a:latin typeface="Monotype Corsiva" pitchFamily="66" charset="0"/>
              </a:rPr>
              <a:t>МБДОУ  </a:t>
            </a:r>
            <a:r>
              <a:rPr lang="ru-RU" sz="2800" dirty="0" smtClean="0">
                <a:solidFill>
                  <a:srgbClr val="FFFF00"/>
                </a:solidFill>
                <a:latin typeface="Monotype Corsiva" pitchFamily="66" charset="0"/>
              </a:rPr>
              <a:t>«Сказка» г. </a:t>
            </a:r>
            <a:r>
              <a:rPr lang="ru-RU" sz="2800" dirty="0" err="1" smtClean="0">
                <a:solidFill>
                  <a:srgbClr val="FFFF00"/>
                </a:solidFill>
                <a:latin typeface="Monotype Corsiva" pitchFamily="66" charset="0"/>
              </a:rPr>
              <a:t>Билибино</a:t>
            </a:r>
            <a:endParaRPr lang="ru-RU" sz="2800" dirty="0" smtClean="0">
              <a:solidFill>
                <a:srgbClr val="FFFF00"/>
              </a:solidFill>
              <a:latin typeface="Monotype Corsiva" pitchFamily="66" charset="0"/>
            </a:endParaRPr>
          </a:p>
          <a:p>
            <a:pPr algn="ctr"/>
            <a:endParaRPr lang="ru-RU" sz="32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1214422"/>
            <a:ext cx="763284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Monotype Corsiva" pitchFamily="66" charset="0"/>
              </a:rPr>
              <a:t>«Развитие конструктивного взаимодействия с семьей как важнейшее условие обеспечения целостного развития личности ребёнка»</a:t>
            </a:r>
          </a:p>
          <a:p>
            <a:pPr algn="ctr"/>
            <a:r>
              <a:rPr lang="ru-RU" sz="2800" dirty="0" smtClean="0">
                <a:latin typeface="Monotype Corsiva" pitchFamily="66" charset="0"/>
              </a:rPr>
              <a:t>                   </a:t>
            </a:r>
            <a:r>
              <a:rPr lang="ru-RU" sz="2800" dirty="0" smtClean="0">
                <a:solidFill>
                  <a:srgbClr val="FFFF00"/>
                </a:solidFill>
                <a:latin typeface="Monotype Corsiva" pitchFamily="66" charset="0"/>
              </a:rPr>
              <a:t>Подготовила </a:t>
            </a:r>
            <a:r>
              <a:rPr lang="ru-RU" sz="2800" dirty="0" smtClean="0">
                <a:solidFill>
                  <a:srgbClr val="FFFF00"/>
                </a:solidFill>
                <a:latin typeface="Monotype Corsiva" pitchFamily="66" charset="0"/>
              </a:rPr>
              <a:t>музыкальный  руководитель </a:t>
            </a:r>
          </a:p>
          <a:p>
            <a:pPr algn="ctr"/>
            <a:r>
              <a:rPr lang="ru-RU" sz="2800" dirty="0" smtClean="0">
                <a:solidFill>
                  <a:srgbClr val="FFFF00"/>
                </a:solidFill>
                <a:latin typeface="Monotype Corsiva" pitchFamily="66" charset="0"/>
              </a:rPr>
              <a:t>                   Наталья </a:t>
            </a:r>
            <a:r>
              <a:rPr lang="ru-RU" sz="2800" dirty="0" err="1" smtClean="0">
                <a:solidFill>
                  <a:srgbClr val="FFFF00"/>
                </a:solidFill>
                <a:latin typeface="Monotype Corsiva" pitchFamily="66" charset="0"/>
              </a:rPr>
              <a:t>Флавиановна</a:t>
            </a:r>
            <a:r>
              <a:rPr lang="ru-RU" sz="2800" dirty="0" smtClean="0">
                <a:solidFill>
                  <a:srgbClr val="FFFF00"/>
                </a:solidFill>
                <a:latin typeface="Monotype Corsiva" pitchFamily="66" charset="0"/>
              </a:rPr>
              <a:t>  </a:t>
            </a:r>
            <a:r>
              <a:rPr lang="ru-RU" sz="2800" dirty="0" smtClean="0">
                <a:solidFill>
                  <a:srgbClr val="FFFF00"/>
                </a:solidFill>
                <a:latin typeface="Monotype Corsiva" pitchFamily="66" charset="0"/>
              </a:rPr>
              <a:t>Адамович.     </a:t>
            </a:r>
            <a:endParaRPr lang="ru-RU" sz="2800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70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56732" y="44625"/>
            <a:ext cx="3053868" cy="106556"/>
          </a:xfrm>
        </p:spPr>
        <p:txBody>
          <a:bodyPr>
            <a:noAutofit/>
          </a:bodyPr>
          <a:lstStyle/>
          <a:p>
            <a:endParaRPr lang="ru-RU" sz="8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788024" y="0"/>
            <a:ext cx="4176464" cy="6309320"/>
          </a:xfrm>
        </p:spPr>
        <p:txBody>
          <a:bodyPr>
            <a:noAutofit/>
          </a:bodyPr>
          <a:lstStyle/>
          <a:p>
            <a:endParaRPr lang="ru-RU" sz="2000" dirty="0" smtClean="0">
              <a:latin typeface="Monotype Corsiva" pitchFamily="66" charset="0"/>
            </a:endParaRPr>
          </a:p>
          <a:p>
            <a:r>
              <a:rPr lang="ru-RU" sz="3600" dirty="0" smtClean="0">
                <a:latin typeface="Monotype Corsiva" pitchFamily="66" charset="0"/>
              </a:rPr>
              <a:t>,</a:t>
            </a:r>
            <a:endParaRPr lang="ru-RU" sz="3600" dirty="0">
              <a:latin typeface="Monotype Corsiva" pitchFamily="66" charset="0"/>
            </a:endParaRPr>
          </a:p>
          <a:p>
            <a:endParaRPr lang="ru-RU" sz="3600" dirty="0">
              <a:latin typeface="Monotype Corsiva" pitchFamily="66" charset="0"/>
            </a:endParaRPr>
          </a:p>
        </p:txBody>
      </p:sp>
      <p:pic>
        <p:nvPicPr>
          <p:cNvPr id="2050" name="Picture 2" descr="DSCN267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2500" r="12500"/>
          <a:stretch>
            <a:fillRect/>
          </a:stretch>
        </p:blipFill>
        <p:spPr bwMode="auto">
          <a:xfrm>
            <a:off x="0" y="0"/>
            <a:ext cx="4666636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Яблочко\AppData\Local\Microsoft\Windows\INetCache\Content.Word\DSCN268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0"/>
            <a:ext cx="4357686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65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SCN27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6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0722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SCN27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955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860032" y="332656"/>
            <a:ext cx="4104456" cy="6336704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Monotype Corsiva" pitchFamily="66" charset="0"/>
              </a:rPr>
              <a:t>В нашем детском саду  осуществляется тесное сотрудничество с родителями, отношения с которыми строятся по принципу доверительного партнерства, моральной поддержки и взаимопомощи. Мы опираемся на родителей не только как на помощников детского учреждения, а как на равноправных  участников формирования детской личности. </a:t>
            </a:r>
          </a:p>
          <a:p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1026" name="Picture 2" descr="F:\DSCN368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2500" r="12500"/>
          <a:stretch>
            <a:fillRect/>
          </a:stretch>
        </p:blipFill>
        <p:spPr bwMode="auto">
          <a:xfrm>
            <a:off x="0" y="285728"/>
            <a:ext cx="4786314" cy="58499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2700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116632"/>
            <a:ext cx="9649072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FFFF00"/>
                </a:solidFill>
                <a:latin typeface="Monotype Corsiva" pitchFamily="66" charset="0"/>
              </a:rPr>
              <a:t>Музыкально –спортивное развлечение </a:t>
            </a:r>
            <a:br>
              <a:rPr lang="ru-RU" sz="3600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3600" dirty="0" smtClean="0">
                <a:solidFill>
                  <a:srgbClr val="FFFF00"/>
                </a:solidFill>
                <a:latin typeface="Monotype Corsiva" pitchFamily="66" charset="0"/>
              </a:rPr>
              <a:t>«Счастливы вместе»</a:t>
            </a:r>
            <a:endParaRPr lang="ru-RU" sz="36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7170" name="Picture 2" descr="F:\DSCN369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142983"/>
            <a:ext cx="8429684" cy="56327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4758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404664"/>
            <a:ext cx="6696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3200" dirty="0" smtClean="0">
                <a:latin typeface="Monotype Corsiva" pitchFamily="66" charset="0"/>
              </a:rPr>
              <a:t>. </a:t>
            </a:r>
            <a:endParaRPr lang="ru-RU" sz="3200" dirty="0">
              <a:latin typeface="Monotype Corsiva" pitchFamily="66" charset="0"/>
            </a:endParaRPr>
          </a:p>
        </p:txBody>
      </p:sp>
      <p:pic>
        <p:nvPicPr>
          <p:cNvPr id="8195" name="Picture 3" descr="F:\DSCN36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57289" y="-642173"/>
            <a:ext cx="10988713" cy="82415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2811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Яблочко\AppData\Local\Microsoft\Windows\INetCache\Content.Word\DSCN37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0722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Новая папка (5)РАСПЕЧАТАТЬ ФИЗО\в газету\DSCN443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16016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F:\Новая папка (5)РАСПЕЧАТАТЬ ФИЗО\в газету\DSCN441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068960"/>
            <a:ext cx="5148064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 rot="11246399" flipV="1">
            <a:off x="4649463" y="226280"/>
            <a:ext cx="4472497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Развлечение по пожарной безопасности 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Он даёт тепло и свет, с ним шутить не надо, нет!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 rot="11476120" flipV="1">
            <a:off x="5190244" y="858630"/>
            <a:ext cx="4064163" cy="156966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5220" tIns="45720" rIns="9522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Спортивно-музыкальный досуг по ПДД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«Красный, желтый, зеленый»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C:\Users\Яблочко\AppData\Local\Microsoft\Windows\INetCache\Content.Word\DSCN426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32040" cy="3400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Яблочко\AppData\Local\Microsoft\Windows\INetCache\Content.Word\DSCN427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852936"/>
            <a:ext cx="5724128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Яблочко\AppData\Local\Microsoft\Windows\INetCache\Content.Word\DSCN449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421196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L:\ФОТОграфии\113NIKON\DSCN44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62729" cy="3573016"/>
          </a:xfrm>
          <a:prstGeom prst="rect">
            <a:avLst/>
          </a:prstGeom>
          <a:noFill/>
        </p:spPr>
      </p:pic>
      <p:pic>
        <p:nvPicPr>
          <p:cNvPr id="2051" name="Picture 3" descr="L:\ФОТОграфии\113NIKON\DSCN44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1273" y="0"/>
            <a:ext cx="4762727" cy="357301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860032" y="4221088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Досуг «День здоровья»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722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620688"/>
            <a:ext cx="648072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</a:rPr>
              <a:t>«</a:t>
            </a:r>
            <a:r>
              <a:rPr lang="ru-RU" sz="3600" dirty="0" smtClean="0">
                <a:solidFill>
                  <a:srgbClr val="FFFF00"/>
                </a:solidFill>
                <a:latin typeface="Monotype Corsiva" pitchFamily="66" charset="0"/>
              </a:rPr>
              <a:t>Могучая духовная сила воспитания заложена в том, что дети учатся смотреть на мир глазами родителей. Только в совместной деятельности родители лучше узнают своих детей, становятся ближе».</a:t>
            </a:r>
          </a:p>
          <a:p>
            <a:pPr algn="r"/>
            <a:r>
              <a:rPr lang="ru-RU" sz="3600" dirty="0" smtClean="0">
                <a:solidFill>
                  <a:srgbClr val="FFFF00"/>
                </a:solidFill>
                <a:latin typeface="Monotype Corsiva" pitchFamily="66" charset="0"/>
              </a:rPr>
              <a:t>                                                                                </a:t>
            </a:r>
            <a:r>
              <a:rPr lang="ru-RU" sz="3600" dirty="0" err="1" smtClean="0">
                <a:solidFill>
                  <a:srgbClr val="FFFF00"/>
                </a:solidFill>
                <a:latin typeface="Monotype Corsiva" pitchFamily="66" charset="0"/>
              </a:rPr>
              <a:t>В.А.Сухомлинский</a:t>
            </a:r>
            <a:r>
              <a:rPr lang="ru-RU" sz="3600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ru-RU" sz="3600" dirty="0" smtClean="0">
                <a:latin typeface="Monotype Corsiva" pitchFamily="66" charset="0"/>
              </a:rPr>
              <a:t>                          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546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:\ПРОЕКТ МУЗЫКА И СПОРТ\фото проект\DSC_000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132856"/>
            <a:ext cx="4716016" cy="43651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L:\Всё\моя\ЦИФРЫ\фот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15416"/>
            <a:ext cx="5677254" cy="425842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 rot="504270">
            <a:off x="5869947" y="524143"/>
            <a:ext cx="3100256" cy="2605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Спортивно – музыкальное развлечение «Олимпийская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мозайка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22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i.mycdn.me/image?id=870124296077&amp;t=3&amp;plc=WEB&amp;tkn=*Y7u4ALiO3LPGFi937SgghhngFlY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" y="0"/>
            <a:ext cx="5283518" cy="3861048"/>
          </a:xfrm>
          <a:prstGeom prst="rect">
            <a:avLst/>
          </a:prstGeom>
          <a:noFill/>
          <a:ln>
            <a:noFill/>
          </a:ln>
        </p:spPr>
      </p:pic>
      <p:sp>
        <p:nvSpPr>
          <p:cNvPr id="8194" name="AutoShape 2" descr="https://i.mycdn.me/image?id=882668222387&amp;t=3&amp;plc=WEB&amp;tkn=*i1UIU7X1WSUI5FCnueQ_3CFRV1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5" name="Picture 3" descr="C:\Documents and Settings\Администратор\Рабочий стол\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6888" y="2924944"/>
            <a:ext cx="5437112" cy="407783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508104" y="404664"/>
            <a:ext cx="31683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Изготовление и возложение  «Гирлянды памяти» к памятнику Победы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1626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i.mycdn.me/image?id=875256669325&amp;t=3&amp;plc=WEB&amp;tkn=*YpdKccGMg9O8oeXiLN60nSxsAJI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419872" cy="4941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169" name="Picture 1" descr="C:\Documents and Settings\Администратор\Рабочий стол\image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9040"/>
            <a:ext cx="4416491" cy="3312368"/>
          </a:xfrm>
          <a:prstGeom prst="rect">
            <a:avLst/>
          </a:prstGeom>
          <a:noFill/>
        </p:spPr>
      </p:pic>
      <p:pic>
        <p:nvPicPr>
          <p:cNvPr id="7170" name="Picture 2" descr="C:\Documents and Settings\Администратор\Рабочий стол\image (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7416" y="-243408"/>
            <a:ext cx="5256584" cy="3942438"/>
          </a:xfrm>
          <a:prstGeom prst="rect">
            <a:avLst/>
          </a:prstGeom>
          <a:noFill/>
        </p:spPr>
      </p:pic>
      <p:pic>
        <p:nvPicPr>
          <p:cNvPr id="7171" name="Picture 3" descr="C:\Documents and Settings\Администратор\Рабочий стол\image (5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3528392"/>
            <a:ext cx="4716016" cy="35370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835696" y="188640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Районный конкурс «Самый лучший участок» </a:t>
            </a:r>
            <a:endParaRPr lang="ru-RU" sz="2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88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11552" y="1031220"/>
            <a:ext cx="40324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   </a:t>
            </a:r>
            <a:endParaRPr lang="ru-RU" sz="800" dirty="0">
              <a:latin typeface="Monotype Corsiva" pitchFamily="66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556732" y="116633"/>
            <a:ext cx="3053868" cy="72008"/>
          </a:xfrm>
        </p:spPr>
        <p:txBody>
          <a:bodyPr>
            <a:noAutofit/>
          </a:bodyPr>
          <a:lstStyle/>
          <a:p>
            <a:endParaRPr lang="ru-RU" sz="8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142976" y="214290"/>
            <a:ext cx="6215106" cy="631105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Monotype Corsiva" pitchFamily="66" charset="0"/>
              </a:rPr>
              <a:t>Благодаря всем проводимым мероприятиям устанавливается </a:t>
            </a:r>
            <a:r>
              <a:rPr lang="ru-RU" sz="3600" dirty="0">
                <a:latin typeface="Monotype Corsiva" pitchFamily="66" charset="0"/>
              </a:rPr>
              <a:t>тесный контакт между родителями и детьми, - эти мероприятия повышают детскую самооценку, формируют самостоятельность и развивают творческий потенциал каждого ребёнка с учётом его индивидуальности.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70324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260648"/>
            <a:ext cx="60486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dirty="0" smtClean="0">
                <a:latin typeface="Monotype Corsiva" pitchFamily="66" charset="0"/>
              </a:rPr>
              <a:t>Подводя итог, можно сказать,  очень многие родители, участвовавшие в открытых просмотрах, собраниях, индивидуальных беседах, как бы становятся на ступеньку выше. Они  уже имеют представление о том, что должен в данном возрасте знать и уметь их  ребенок. Родители вырастают в своей самооценке как воспитатели собственных детей. У них появляется уверенность в своих силах и они точно знают, чем занять ребенка и как это сделать.</a:t>
            </a:r>
            <a:endParaRPr lang="ru-RU" sz="2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16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714356"/>
            <a:ext cx="83529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srgbClr val="FFFF00"/>
                </a:solidFill>
                <a:latin typeface="Monotype Corsiva" pitchFamily="66" charset="0"/>
              </a:rPr>
              <a:t>Спасибо за внимание! </a:t>
            </a:r>
          </a:p>
          <a:p>
            <a:endParaRPr lang="ru-RU" sz="6600" dirty="0" smtClean="0">
              <a:solidFill>
                <a:srgbClr val="FFFF00"/>
              </a:solidFill>
              <a:latin typeface="Monotype Corsiva" pitchFamily="66" charset="0"/>
            </a:endParaRPr>
          </a:p>
          <a:p>
            <a:endParaRPr lang="ru-RU" sz="6600" dirty="0" smtClean="0">
              <a:solidFill>
                <a:srgbClr val="FFFF00"/>
              </a:solidFill>
              <a:latin typeface="Monotype Corsiva" pitchFamily="66" charset="0"/>
            </a:endParaRPr>
          </a:p>
          <a:p>
            <a:r>
              <a:rPr lang="ru-RU" sz="6600" dirty="0" smtClean="0">
                <a:solidFill>
                  <a:srgbClr val="FFFF00"/>
                </a:solidFill>
                <a:latin typeface="Monotype Corsiva" pitchFamily="66" charset="0"/>
              </a:rPr>
              <a:t>Продолжение следует...</a:t>
            </a:r>
            <a:endParaRPr lang="ru-RU" sz="6600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021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97346"/>
            <a:ext cx="648072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     Основная задача музыкального руководителя состоит в том, чтобы приобщать ребенка к миру музыки, научить понимать его, наслаждаться им, развивать музыкально-творческие способности, формировать нравственно-эстетическое отношение к нему, стремление активно, творчески сопереживать воспринимаемому.</a:t>
            </a:r>
          </a:p>
          <a:p>
            <a:endParaRPr lang="ru-RU" sz="2800" dirty="0" smtClean="0">
              <a:latin typeface="Monotype Corsiva" pitchFamily="66" charset="0"/>
            </a:endParaRPr>
          </a:p>
          <a:p>
            <a:r>
              <a:rPr lang="ru-RU" sz="2800" dirty="0" smtClean="0">
                <a:latin typeface="Monotype Corsiva" pitchFamily="66" charset="0"/>
              </a:rPr>
              <a:t>     Успех в данной работе может быть достигнут только при тесном взаимодействии педагогов детского сада и семьи. Поэтому взаимодействие педагогов </a:t>
            </a:r>
            <a:r>
              <a:rPr lang="ru-RU" sz="2800" dirty="0" err="1" smtClean="0">
                <a:latin typeface="Monotype Corsiva" pitchFamily="66" charset="0"/>
              </a:rPr>
              <a:t>ДОУи</a:t>
            </a:r>
            <a:r>
              <a:rPr lang="ru-RU" sz="2800" dirty="0" smtClean="0">
                <a:latin typeface="Monotype Corsiva" pitchFamily="66" charset="0"/>
              </a:rPr>
              <a:t> семьи является </a:t>
            </a:r>
            <a:r>
              <a:rPr lang="ru-RU" sz="2800" b="1" u="sng" dirty="0" smtClean="0">
                <a:solidFill>
                  <a:srgbClr val="FFFF00"/>
                </a:solidFill>
                <a:latin typeface="Monotype Corsiva" pitchFamily="66" charset="0"/>
              </a:rPr>
              <a:t>актуальной темой в настоящее время. </a:t>
            </a:r>
          </a:p>
        </p:txBody>
      </p:sp>
    </p:spTree>
    <p:extLst>
      <p:ext uri="{BB962C8B-B14F-4D97-AF65-F5344CB8AC3E}">
        <p14:creationId xmlns:p14="http://schemas.microsoft.com/office/powerpoint/2010/main" val="360722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rgbClr val="FFFF00"/>
                </a:solidFill>
                <a:latin typeface="Monotype Corsiva" pitchFamily="66" charset="0"/>
              </a:rPr>
              <a:t>Цель:</a:t>
            </a:r>
            <a:endParaRPr lang="ru-RU" sz="66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" indent="0" algn="ctr">
              <a:buNone/>
            </a:pPr>
            <a:r>
              <a:rPr lang="ru-RU" sz="3600" dirty="0" smtClean="0">
                <a:latin typeface="Monotype Corsiva" pitchFamily="66" charset="0"/>
              </a:rPr>
              <a:t>Установление партнерских отношений участников педагогического процесса, приобщение родителей к жизни детского сада.</a:t>
            </a:r>
            <a:endParaRPr lang="ru-RU" sz="36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00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600" dirty="0" smtClean="0">
                <a:solidFill>
                  <a:srgbClr val="FFFF00"/>
                </a:solidFill>
                <a:latin typeface="Monotype Corsiva" pitchFamily="66" charset="0"/>
              </a:rPr>
              <a:t>Задачи:</a:t>
            </a:r>
            <a:endParaRPr lang="ru-RU" sz="66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3500" dirty="0" smtClean="0">
                <a:latin typeface="Monotype Corsiva" pitchFamily="66" charset="0"/>
              </a:rPr>
              <a:t>-  вовлечь </a:t>
            </a:r>
            <a:r>
              <a:rPr lang="ru-RU" sz="3500" dirty="0">
                <a:latin typeface="Monotype Corsiva" pitchFamily="66" charset="0"/>
              </a:rPr>
              <a:t>родителей в воспитательно-образовательный процесс, </a:t>
            </a:r>
          </a:p>
          <a:p>
            <a:r>
              <a:rPr lang="ru-RU" sz="3500" dirty="0" smtClean="0">
                <a:latin typeface="Monotype Corsiva" pitchFamily="66" charset="0"/>
              </a:rPr>
              <a:t>-  разнообразить </a:t>
            </a:r>
            <a:r>
              <a:rPr lang="ru-RU" sz="3500" dirty="0">
                <a:latin typeface="Monotype Corsiva" pitchFamily="66" charset="0"/>
              </a:rPr>
              <a:t>формы дифференцированной работы с родителями, чтобы пробудить интерес  к жизни детей в дошкольном учреждении, </a:t>
            </a:r>
          </a:p>
          <a:p>
            <a:r>
              <a:rPr lang="ru-RU" sz="3500" dirty="0" smtClean="0">
                <a:latin typeface="Monotype Corsiva" pitchFamily="66" charset="0"/>
              </a:rPr>
              <a:t>-  активизировать </a:t>
            </a:r>
            <a:r>
              <a:rPr lang="ru-RU" sz="3500" dirty="0">
                <a:latin typeface="Monotype Corsiva" pitchFamily="66" charset="0"/>
              </a:rPr>
              <a:t>участие родителей в различных мероприятиях ДОУ.</a:t>
            </a:r>
          </a:p>
          <a:p>
            <a:pPr marL="3657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25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4000" dirty="0" smtClean="0">
                <a:solidFill>
                  <a:srgbClr val="FFFF00"/>
                </a:solidFill>
                <a:latin typeface="Monotype Corsiva" pitchFamily="66" charset="0"/>
              </a:rPr>
              <a:t>Предполагаемый результат</a:t>
            </a:r>
            <a:r>
              <a:rPr lang="ru-RU" sz="4000" dirty="0">
                <a:solidFill>
                  <a:srgbClr val="FFFF00"/>
                </a:solidFill>
                <a:latin typeface="Monotype Corsiva" pitchFamily="66" charset="0"/>
              </a:rPr>
              <a:t/>
            </a:r>
            <a:br>
              <a:rPr lang="ru-RU" sz="4000" dirty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- формирование мотивации родителей к систематическому сотрудничеству с педагогическим коллективом ДОУ, а также участию в образовательном процессе ДОУ;</a:t>
            </a:r>
          </a:p>
          <a:p>
            <a:r>
              <a:rPr lang="ru-RU" sz="2800" dirty="0" smtClean="0">
                <a:latin typeface="Monotype Corsiva" pitchFamily="66" charset="0"/>
              </a:rPr>
              <a:t>установлению единства стремлений и взглядов на процесс воспитания и обучения дошкольников между детским садом и семьей;</a:t>
            </a:r>
          </a:p>
          <a:p>
            <a:r>
              <a:rPr lang="ru-RU" sz="2800" dirty="0" smtClean="0">
                <a:latin typeface="Monotype Corsiva" pitchFamily="66" charset="0"/>
              </a:rPr>
              <a:t>открытости и доступности деятельности ДОУ для родителей и общественности.</a:t>
            </a:r>
          </a:p>
          <a:p>
            <a:endParaRPr lang="ru-RU" sz="2800" dirty="0">
              <a:latin typeface="Monotype Corsiva" pitchFamily="66" charset="0"/>
            </a:endParaRPr>
          </a:p>
          <a:p>
            <a:endParaRPr lang="ru-RU" sz="32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46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4000" dirty="0" smtClean="0">
                <a:solidFill>
                  <a:srgbClr val="FFFF00"/>
                </a:solidFill>
                <a:latin typeface="Monotype Corsiva" pitchFamily="66" charset="0"/>
              </a:rPr>
              <a:t>Формы </a:t>
            </a:r>
            <a:r>
              <a:rPr lang="ru-RU" sz="4000" dirty="0">
                <a:solidFill>
                  <a:srgbClr val="FFFF00"/>
                </a:solidFill>
                <a:latin typeface="Monotype Corsiva" pitchFamily="66" charset="0"/>
              </a:rPr>
              <a:t>взаимодействия музыкального руководителя </a:t>
            </a:r>
            <a:r>
              <a:rPr lang="ru-RU" sz="4000" dirty="0" smtClean="0">
                <a:solidFill>
                  <a:srgbClr val="FFFF00"/>
                </a:solidFill>
                <a:latin typeface="Monotype Corsiva" pitchFamily="66" charset="0"/>
              </a:rPr>
              <a:t>, воспитателя с </a:t>
            </a:r>
            <a:r>
              <a:rPr lang="ru-RU" sz="4000" dirty="0">
                <a:solidFill>
                  <a:srgbClr val="FFFF00"/>
                </a:solidFill>
                <a:latin typeface="Monotype Corsiva" pitchFamily="66" charset="0"/>
              </a:rPr>
              <a:t>родителями:</a:t>
            </a:r>
            <a:br>
              <a:rPr lang="ru-RU" sz="4000" dirty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latin typeface="Monotype Corsiva" pitchFamily="66" charset="0"/>
              </a:rPr>
              <a:t>1. Информационно – аналитические: анкетирование, тестирование;</a:t>
            </a:r>
          </a:p>
          <a:p>
            <a:r>
              <a:rPr lang="ru-RU" sz="2800" dirty="0">
                <a:latin typeface="Monotype Corsiva" pitchFamily="66" charset="0"/>
              </a:rPr>
              <a:t>2. Наглядно – информационные: стенды, альбомы, папки-передвижки, фото – выставки;</a:t>
            </a:r>
          </a:p>
          <a:p>
            <a:r>
              <a:rPr lang="ru-RU" sz="2800" dirty="0">
                <a:latin typeface="Monotype Corsiva" pitchFamily="66" charset="0"/>
              </a:rPr>
              <a:t>3. Познавательные: родительские собрания, консультирование, индивидуальные беседы, круглые столы, совместное создание развивающей среды;</a:t>
            </a:r>
          </a:p>
          <a:p>
            <a:r>
              <a:rPr lang="ru-RU" sz="2800" dirty="0">
                <a:latin typeface="Monotype Corsiva" pitchFamily="66" charset="0"/>
              </a:rPr>
              <a:t>4. Досуговые: открытые просмотры музыкальной  деятельности, совместные  праздники и развлечения, дни здоровья, экскурсии, выставки, творческие конкурсы, совместные </a:t>
            </a:r>
            <a:r>
              <a:rPr lang="ru-RU" sz="2800" dirty="0" smtClean="0">
                <a:latin typeface="Monotype Corsiva" pitchFamily="66" charset="0"/>
              </a:rPr>
              <a:t>проекты</a:t>
            </a:r>
            <a:r>
              <a:rPr lang="ru-RU" sz="2800" dirty="0">
                <a:latin typeface="Monotype Corsiva" pitchFamily="66" charset="0"/>
              </a:rPr>
              <a:t> </a:t>
            </a:r>
            <a:r>
              <a:rPr lang="ru-RU" sz="2800" dirty="0" smtClean="0">
                <a:latin typeface="Monotype Corsiva" pitchFamily="66" charset="0"/>
              </a:rPr>
              <a:t>.</a:t>
            </a:r>
            <a:endParaRPr lang="ru-RU" sz="2800" dirty="0">
              <a:latin typeface="Monotype Corsiva" pitchFamily="66" charset="0"/>
            </a:endParaRPr>
          </a:p>
          <a:p>
            <a:endParaRPr lang="ru-RU" sz="32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46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476672"/>
            <a:ext cx="3479762" cy="6048672"/>
          </a:xfrm>
        </p:spPr>
        <p:txBody>
          <a:bodyPr>
            <a:noAutofit/>
          </a:bodyPr>
          <a:lstStyle/>
          <a:p>
            <a:endParaRPr lang="ru-RU" sz="3200" dirty="0" smtClean="0">
              <a:latin typeface="Monotype Corsiva" pitchFamily="66" charset="0"/>
            </a:endParaRPr>
          </a:p>
          <a:p>
            <a:r>
              <a:rPr lang="ru-RU" sz="3200" dirty="0" smtClean="0">
                <a:latin typeface="Monotype Corsiva" pitchFamily="66" charset="0"/>
              </a:rPr>
              <a:t>Мы </a:t>
            </a:r>
            <a:r>
              <a:rPr lang="ru-RU" sz="3200" dirty="0">
                <a:latin typeface="Monotype Corsiva" pitchFamily="66" charset="0"/>
              </a:rPr>
              <a:t>стараемся прививать детям любовь и уважение к членам семьи</a:t>
            </a:r>
            <a:r>
              <a:rPr lang="ru-RU" sz="3200" dirty="0" smtClean="0">
                <a:latin typeface="Monotype Corsiva" pitchFamily="66" charset="0"/>
              </a:rPr>
              <a:t>. </a:t>
            </a:r>
          </a:p>
          <a:p>
            <a:r>
              <a:rPr lang="ru-RU" sz="3200" dirty="0" smtClean="0">
                <a:latin typeface="Monotype Corsiva" pitchFamily="66" charset="0"/>
              </a:rPr>
              <a:t> </a:t>
            </a:r>
            <a:r>
              <a:rPr lang="ru-RU" sz="3200" dirty="0">
                <a:latin typeface="Monotype Corsiva" pitchFamily="66" charset="0"/>
              </a:rPr>
              <a:t>С помощью различных мероприятий </a:t>
            </a:r>
            <a:r>
              <a:rPr lang="ru-RU" sz="3200" dirty="0" smtClean="0">
                <a:latin typeface="Monotype Corsiva" pitchFamily="66" charset="0"/>
              </a:rPr>
              <a:t>стараемся </a:t>
            </a:r>
            <a:r>
              <a:rPr lang="ru-RU" sz="3200" dirty="0">
                <a:latin typeface="Monotype Corsiva" pitchFamily="66" charset="0"/>
              </a:rPr>
              <a:t>ещё больше сблизить родителей со своими детьми.</a:t>
            </a:r>
          </a:p>
          <a:p>
            <a:r>
              <a:rPr lang="ru-RU" sz="3200" dirty="0">
                <a:latin typeface="Monotype Corsiva" pitchFamily="66" charset="0"/>
              </a:rPr>
              <a:t> </a:t>
            </a:r>
          </a:p>
        </p:txBody>
      </p:sp>
      <p:pic>
        <p:nvPicPr>
          <p:cNvPr id="6" name="Рисунок 5" descr="C:\Users\Яблочко\AppData\Local\Microsoft\Windows\INetCache\Content.Word\DSCN2681.jpg"/>
          <p:cNvPicPr>
            <a:picLocks noGrp="1"/>
          </p:cNvPicPr>
          <p:nvPr>
            <p:ph type="pic" idx="1"/>
          </p:nvPr>
        </p:nvPicPr>
        <p:blipFill>
          <a:blip r:embed="rId2" cstate="print"/>
          <a:srcRect l="12477" r="12477"/>
          <a:stretch>
            <a:fillRect/>
          </a:stretch>
        </p:blipFill>
        <p:spPr bwMode="auto">
          <a:xfrm>
            <a:off x="0" y="500042"/>
            <a:ext cx="5429256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1658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620688"/>
            <a:ext cx="64807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smtClean="0">
                <a:solidFill>
                  <a:srgbClr val="FFFF00"/>
                </a:solidFill>
                <a:latin typeface="Monotype Corsiva" pitchFamily="66" charset="0"/>
              </a:rPr>
              <a:t>Развлечение «Всё </a:t>
            </a:r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</a:rPr>
              <a:t>начинается с семьи!»</a:t>
            </a:r>
            <a:r>
              <a:rPr lang="ru-RU" sz="3600" dirty="0" smtClean="0">
                <a:latin typeface="Monotype Corsiva" pitchFamily="66" charset="0"/>
              </a:rPr>
              <a:t>                             </a:t>
            </a:r>
          </a:p>
          <a:p>
            <a:endParaRPr lang="ru-RU" dirty="0"/>
          </a:p>
        </p:txBody>
      </p:sp>
      <p:pic>
        <p:nvPicPr>
          <p:cNvPr id="3074" name="Picture 2" descr="DSCN267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571612"/>
            <a:ext cx="475720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DSCN268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3826" y="1571612"/>
            <a:ext cx="411464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1546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802</TotalTime>
  <Words>553</Words>
  <Application>Microsoft Office PowerPoint</Application>
  <PresentationFormat>Экран (4:3)</PresentationFormat>
  <Paragraphs>49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Arial</vt:lpstr>
      <vt:lpstr>Calibri</vt:lpstr>
      <vt:lpstr>Franklin Gothic Book</vt:lpstr>
      <vt:lpstr>Monotype Corsiva</vt:lpstr>
      <vt:lpstr>Times New Roman</vt:lpstr>
      <vt:lpstr>Trebuchet MS</vt:lpstr>
      <vt:lpstr>Wingdings 2</vt:lpstr>
      <vt:lpstr>Техническая</vt:lpstr>
      <vt:lpstr>Презентация PowerPoint</vt:lpstr>
      <vt:lpstr>Презентация PowerPoint</vt:lpstr>
      <vt:lpstr>Презентация PowerPoint</vt:lpstr>
      <vt:lpstr>Цель:</vt:lpstr>
      <vt:lpstr>Задачи:</vt:lpstr>
      <vt:lpstr>   Предполагаемый результат  </vt:lpstr>
      <vt:lpstr>   Формы взаимодействия музыкального руководителя , воспитателя с родителями: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Музыкально –спортивное развлечение  «Счастливы вместе»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СКАЗКА</cp:lastModifiedBy>
  <cp:revision>66</cp:revision>
  <dcterms:created xsi:type="dcterms:W3CDTF">2013-08-18T12:30:12Z</dcterms:created>
  <dcterms:modified xsi:type="dcterms:W3CDTF">2020-03-23T23:26:49Z</dcterms:modified>
</cp:coreProperties>
</file>