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6" r:id="rId18"/>
    <p:sldId id="277" r:id="rId19"/>
    <p:sldId id="278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tanichka.ru/" TargetMode="External"/><Relationship Id="rId2" Type="http://schemas.openxmlformats.org/officeDocument/2006/relationships/hyperlink" Target="https://www.dacha-svoimi-rukami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klumba.guru/" TargetMode="External"/><Relationship Id="rId4" Type="http://schemas.openxmlformats.org/officeDocument/2006/relationships/hyperlink" Target="http://megaogorod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912520"/>
            <a:ext cx="8468592" cy="1828847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       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                       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Автор: Пирогова Е. В.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0188" y="324262"/>
            <a:ext cx="8615948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работа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Самый волшебный цветок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882"/>
          <a:stretch>
            <a:fillRect/>
          </a:stretch>
        </p:blipFill>
        <p:spPr bwMode="auto">
          <a:xfrm>
            <a:off x="2483768" y="1769187"/>
            <a:ext cx="3918520" cy="314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341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"Биологические часы" растений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98" t="16382" r="7001" b="5950"/>
          <a:stretch/>
        </p:blipFill>
        <p:spPr bwMode="auto">
          <a:xfrm>
            <a:off x="251520" y="861296"/>
            <a:ext cx="8712967" cy="584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635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Душистый табак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2750"/>
            <a:ext cx="7056784" cy="529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376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Бругмансия</a:t>
            </a:r>
            <a:r>
              <a:rPr lang="ru-RU" dirty="0"/>
              <a:t> – другими словами – дурман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324383"/>
            <a:ext cx="559504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62123"/>
            <a:ext cx="5256584" cy="220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903055" y="391215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Фото, сделанное в 01.00 ч.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Рисунок 7" descr="Описание: C:\Users\Катерина\Desktop\исследовательская\P_20170831_2126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3912" y="4306277"/>
            <a:ext cx="3690101" cy="207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5085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Маттиола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44561" y="376025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Фото, сделанное днем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Рисунок 8" descr="Описание: C:\Users\Катерина\Desktop\исследовательская\P_20170906_2118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143375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0850" y="27908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99658" y="62705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Фото, сделанное вечером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Рисунок 9" descr="Описание: http://i.otzovik.com/2013/08/08/496465/img/317778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459" b="13928"/>
          <a:stretch>
            <a:fillRect/>
          </a:stretch>
        </p:blipFill>
        <p:spPr bwMode="auto">
          <a:xfrm>
            <a:off x="4559605" y="3715930"/>
            <a:ext cx="40957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0850" y="2952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12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Ночная красавица - </a:t>
            </a:r>
            <a:r>
              <a:rPr lang="ru-RU" b="1" dirty="0" err="1"/>
              <a:t>мирабилис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9637" y="1052736"/>
            <a:ext cx="6302375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7564" y="4065587"/>
            <a:ext cx="6302375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47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19" y="1106874"/>
            <a:ext cx="3020076" cy="536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295" y="1106874"/>
            <a:ext cx="3020075" cy="536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2182" y="1105060"/>
            <a:ext cx="3020077" cy="536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33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66666424"/>
              </p:ext>
            </p:extLst>
          </p:nvPr>
        </p:nvGraphicFramePr>
        <p:xfrm>
          <a:off x="-34668" y="836712"/>
          <a:ext cx="9178667" cy="50405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145"/>
                <a:gridCol w="3808999"/>
                <a:gridCol w="745145"/>
                <a:gridCol w="590622"/>
                <a:gridCol w="154945"/>
                <a:gridCol w="875632"/>
                <a:gridCol w="875632"/>
                <a:gridCol w="613801"/>
                <a:gridCol w="154945"/>
                <a:gridCol w="613801"/>
              </a:tblGrid>
              <a:tr h="420047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Вопросы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Ученики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Взрослые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Знаете ли вы, что есть цветы, которые цветут по вечерам?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Знаете ли вы названия цветов, которые цветут по вечерам?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0092"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Наблюдали ли вы, как происходит их цветение?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часто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редко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часто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редко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47"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Нужны ли в природе такие цветы?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Хотели бы вы выращивать такие цветы?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98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0629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828837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 Знаете </a:t>
            </a:r>
            <a:r>
              <a:rPr lang="ru-RU" dirty="0"/>
              <a:t>ли вы названия цветов, которые цветут по вечерам?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22077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17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Наблюдали </a:t>
            </a:r>
            <a:r>
              <a:rPr lang="ru-RU" dirty="0"/>
              <a:t>ли вы, как происходит их цветение?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27109"/>
            <a:ext cx="6425432" cy="254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068960"/>
            <a:ext cx="3756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4.Нужны </a:t>
            </a:r>
            <a:r>
              <a:rPr lang="ru-RU" dirty="0"/>
              <a:t>ли в природе такие цветы?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717032"/>
            <a:ext cx="6537821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865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327" y="1135984"/>
            <a:ext cx="6840760" cy="570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69627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88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9"/>
            <a:ext cx="83529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Проблема исследования:</a:t>
            </a:r>
            <a:r>
              <a:rPr lang="ru-RU" sz="2400" dirty="0"/>
              <a:t> цветение растений в вечернее время суток.</a:t>
            </a:r>
          </a:p>
          <a:p>
            <a:r>
              <a:rPr lang="ru-RU" sz="2400" b="1" dirty="0"/>
              <a:t>Цель исследования:</a:t>
            </a:r>
            <a:r>
              <a:rPr lang="ru-RU" sz="2400" dirty="0"/>
              <a:t> раскрыть тайну цветения растений.</a:t>
            </a:r>
          </a:p>
          <a:p>
            <a:r>
              <a:rPr lang="ru-RU" sz="2400" b="1" dirty="0"/>
              <a:t>Задачи исследования: </a:t>
            </a:r>
            <a:endParaRPr lang="ru-RU" sz="2400" dirty="0"/>
          </a:p>
          <a:p>
            <a:pPr lvl="0"/>
            <a:r>
              <a:rPr lang="ru-RU" sz="2400" dirty="0" smtClean="0"/>
              <a:t>1.Изучить </a:t>
            </a:r>
            <a:r>
              <a:rPr lang="ru-RU" sz="2400" dirty="0"/>
              <a:t>доступную литературу, рассказывающую о жизни растений.</a:t>
            </a:r>
          </a:p>
          <a:p>
            <a:pPr lvl="0"/>
            <a:r>
              <a:rPr lang="ru-RU" sz="2400" dirty="0" smtClean="0"/>
              <a:t>2.Провести </a:t>
            </a:r>
            <a:r>
              <a:rPr lang="ru-RU" sz="2400" dirty="0"/>
              <a:t>опрос о знании мира растений.</a:t>
            </a:r>
          </a:p>
          <a:p>
            <a:pPr lvl="0"/>
            <a:r>
              <a:rPr lang="ru-RU" sz="2400" dirty="0" smtClean="0"/>
              <a:t>3.Сделать </a:t>
            </a:r>
            <a:r>
              <a:rPr lang="ru-RU" sz="2400" dirty="0"/>
              <a:t>анализ. Сформировать выводы и рекомендации.</a:t>
            </a:r>
          </a:p>
          <a:p>
            <a:r>
              <a:rPr lang="ru-RU" sz="2400" b="1" dirty="0"/>
              <a:t>Объект исследования:</a:t>
            </a:r>
            <a:r>
              <a:rPr lang="ru-RU" sz="2400" dirty="0"/>
              <a:t> цветы.</a:t>
            </a:r>
          </a:p>
          <a:p>
            <a:r>
              <a:rPr lang="ru-RU" sz="2400" b="1" dirty="0"/>
              <a:t>Предмет исследования:</a:t>
            </a:r>
            <a:r>
              <a:rPr lang="ru-RU" sz="2400" dirty="0"/>
              <a:t> цветение растений.</a:t>
            </a:r>
          </a:p>
          <a:p>
            <a:r>
              <a:rPr lang="ru-RU" sz="2400" b="1" dirty="0"/>
              <a:t>Гипотеза:</a:t>
            </a:r>
            <a:r>
              <a:rPr lang="ru-RU" sz="2400" dirty="0"/>
              <a:t> распространение информации и правильное отношение к живой природе, приведет к тому, что окружающий мир станет краше</a:t>
            </a:r>
            <a:r>
              <a:rPr lang="ru-RU" sz="2400" dirty="0" smtClean="0"/>
              <a:t>.</a:t>
            </a:r>
          </a:p>
          <a:p>
            <a:r>
              <a:rPr lang="ru-RU" sz="2400" b="1" dirty="0"/>
              <a:t>Методы </a:t>
            </a:r>
            <a:r>
              <a:rPr lang="ru-RU" sz="2400" b="1" dirty="0" smtClean="0"/>
              <a:t>исследования:</a:t>
            </a:r>
            <a:endParaRPr lang="ru-RU" sz="2400" b="1" dirty="0"/>
          </a:p>
          <a:p>
            <a:r>
              <a:rPr lang="ru-RU" sz="2400" dirty="0"/>
              <a:t>Изучение источников, литературы и подборка информации, наблюдение, интервьюирование, анализ и обобщение, сбор и распространение семян.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7456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023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+mn-lt"/>
              </a:rPr>
              <a:t>«Ночная свеча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»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439" y="1340768"/>
            <a:ext cx="69127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537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Список используемых источников </a:t>
            </a:r>
            <a:r>
              <a:rPr lang="ru-RU" sz="3200" b="1" dirty="0"/>
              <a:t>литературы</a:t>
            </a:r>
            <a:endParaRPr lang="ru-RU" sz="3200" dirty="0"/>
          </a:p>
          <a:p>
            <a:r>
              <a:rPr lang="ru-RU" sz="3200" dirty="0"/>
              <a:t>1.https://www.rasteniya-lecarstvennie.ru</a:t>
            </a:r>
          </a:p>
          <a:p>
            <a:r>
              <a:rPr lang="ru-RU" sz="3200" dirty="0"/>
              <a:t>2.</a:t>
            </a:r>
            <a:r>
              <a:rPr lang="ru-RU" sz="3200" u="sng" dirty="0">
                <a:hlinkClick r:id="rId2"/>
              </a:rPr>
              <a:t>https://www.dacha-svoimi-rukami.com</a:t>
            </a:r>
            <a:endParaRPr lang="ru-RU" sz="3200" dirty="0"/>
          </a:p>
          <a:p>
            <a:r>
              <a:rPr lang="ru-RU" sz="3200" dirty="0"/>
              <a:t>3.</a:t>
            </a:r>
            <a:r>
              <a:rPr lang="ru-RU" sz="3200" u="sng" dirty="0">
                <a:hlinkClick r:id="rId3"/>
              </a:rPr>
              <a:t>https://www.botanichka.ru</a:t>
            </a:r>
            <a:endParaRPr lang="ru-RU" sz="3200" dirty="0"/>
          </a:p>
          <a:p>
            <a:r>
              <a:rPr lang="ru-RU" sz="3200" dirty="0"/>
              <a:t>4.</a:t>
            </a:r>
            <a:r>
              <a:rPr lang="ru-RU" sz="3200" u="sng" dirty="0">
                <a:hlinkClick r:id="rId4"/>
              </a:rPr>
              <a:t>http://megaogorod.com</a:t>
            </a:r>
            <a:endParaRPr lang="ru-RU" sz="3200" dirty="0"/>
          </a:p>
          <a:p>
            <a:r>
              <a:rPr lang="ru-RU" sz="3200" dirty="0"/>
              <a:t>5.</a:t>
            </a:r>
            <a:r>
              <a:rPr lang="ru-RU" sz="3200" u="sng" dirty="0">
                <a:hlinkClick r:id="rId5"/>
              </a:rPr>
              <a:t>https://klumba.guru</a:t>
            </a:r>
            <a:endParaRPr lang="ru-RU" sz="3200" dirty="0"/>
          </a:p>
          <a:p>
            <a:r>
              <a:rPr lang="ru-RU" sz="3200" dirty="0"/>
              <a:t>6.Большая книга вопросов и ответов. Что? Зачем? Почему?</a:t>
            </a:r>
          </a:p>
          <a:p>
            <a:r>
              <a:rPr lang="ru-RU" sz="3200" dirty="0"/>
              <a:t>7.Новейший полный справочник школьника: 1-4 классы.- М.:</a:t>
            </a:r>
            <a:r>
              <a:rPr lang="ru-RU" sz="3200" dirty="0" err="1"/>
              <a:t>Эксмо</a:t>
            </a:r>
            <a:r>
              <a:rPr lang="ru-RU" sz="3200" dirty="0"/>
              <a:t>, Н72 2013.-576 с.</a:t>
            </a:r>
          </a:p>
        </p:txBody>
      </p:sp>
    </p:spTree>
    <p:extLst>
      <p:ext uri="{BB962C8B-B14F-4D97-AF65-F5344CB8AC3E}">
        <p14:creationId xmlns:p14="http://schemas.microsoft.com/office/powerpoint/2010/main" xmlns="" val="11742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/>
                <a:ea typeface="Calibri"/>
              </a:rPr>
              <a:t/>
            </a:r>
            <a:br>
              <a:rPr lang="ru-RU" sz="2400" b="1" dirty="0" smtClean="0">
                <a:latin typeface="Times New Roman"/>
                <a:ea typeface="Calibri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</a:rPr>
              <a:t>Энотера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(</a:t>
            </a:r>
            <a:r>
              <a:rPr lang="ru-RU" sz="2400" dirty="0" err="1">
                <a:latin typeface="Times New Roman"/>
                <a:ea typeface="Calibri"/>
              </a:rPr>
              <a:t>Oenothera</a:t>
            </a:r>
            <a:r>
              <a:rPr lang="ru-RU" sz="2400" dirty="0">
                <a:latin typeface="Times New Roman"/>
                <a:ea typeface="Calibri"/>
              </a:rPr>
              <a:t>) пришла к нам из Европы и Центральной Америки, она относится к семейству кипрейные (</a:t>
            </a:r>
            <a:r>
              <a:rPr lang="ru-RU" sz="2400" dirty="0" err="1">
                <a:latin typeface="Times New Roman"/>
                <a:ea typeface="Calibri"/>
              </a:rPr>
              <a:t>Onagraceae</a:t>
            </a:r>
            <a:r>
              <a:rPr lang="ru-RU" sz="2400" dirty="0">
                <a:latin typeface="Times New Roman"/>
                <a:ea typeface="Calibri"/>
              </a:rPr>
              <a:t>). Название происходит от греческих слов (</a:t>
            </a:r>
            <a:r>
              <a:rPr lang="ru-RU" sz="2400" dirty="0" err="1">
                <a:latin typeface="Times New Roman"/>
                <a:ea typeface="Calibri"/>
              </a:rPr>
              <a:t>oinos</a:t>
            </a:r>
            <a:r>
              <a:rPr lang="ru-RU" sz="2400" dirty="0">
                <a:latin typeface="Times New Roman"/>
                <a:ea typeface="Calibri"/>
              </a:rPr>
              <a:t> – вино) и (</a:t>
            </a:r>
            <a:r>
              <a:rPr lang="ru-RU" sz="2400" dirty="0" err="1">
                <a:latin typeface="Times New Roman"/>
                <a:ea typeface="Calibri"/>
              </a:rPr>
              <a:t>ther</a:t>
            </a:r>
            <a:r>
              <a:rPr lang="ru-RU" sz="2400" dirty="0">
                <a:latin typeface="Times New Roman"/>
                <a:ea typeface="Calibri"/>
              </a:rPr>
              <a:t> – дикий зверь).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</a:rPr>
              <a:t>Энотера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– неприхотливое растение.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66780"/>
            <a:ext cx="6480720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735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/>
                <a:ea typeface="Calibri"/>
              </a:rPr>
              <a:t>Энотеру, или </a:t>
            </a:r>
            <a:r>
              <a:rPr lang="ru-RU" sz="2400" b="1" dirty="0" smtClean="0">
                <a:latin typeface="Times New Roman"/>
                <a:ea typeface="Calibri"/>
              </a:rPr>
              <a:t>Ночную свечу,</a:t>
            </a:r>
            <a:r>
              <a:rPr lang="ru-RU" sz="2400" dirty="0" smtClean="0">
                <a:latin typeface="Times New Roman"/>
                <a:ea typeface="Calibri"/>
              </a:rPr>
              <a:t> еще называют </a:t>
            </a:r>
            <a:r>
              <a:rPr lang="ru-RU" sz="2400" b="1" dirty="0" smtClean="0">
                <a:latin typeface="Times New Roman"/>
                <a:ea typeface="Calibri"/>
              </a:rPr>
              <a:t>вечерней </a:t>
            </a:r>
            <a:r>
              <a:rPr lang="ru-RU" sz="2400" b="1" dirty="0">
                <a:latin typeface="Times New Roman"/>
                <a:ea typeface="Calibri"/>
              </a:rPr>
              <a:t>примулой</a:t>
            </a:r>
            <a:r>
              <a:rPr lang="ru-RU" sz="2400" dirty="0">
                <a:latin typeface="Times New Roman"/>
                <a:ea typeface="Calibri"/>
              </a:rPr>
              <a:t>. Цветки собраны в соцветие-кисть. Цветок этот удивителен тем</a:t>
            </a:r>
            <a:r>
              <a:rPr lang="ru-RU" sz="2400" dirty="0" smtClean="0">
                <a:latin typeface="Times New Roman"/>
                <a:ea typeface="Calibri"/>
              </a:rPr>
              <a:t>, </a:t>
            </a:r>
            <a:r>
              <a:rPr lang="ru-RU" sz="2400" dirty="0">
                <a:latin typeface="Times New Roman"/>
                <a:ea typeface="Calibri"/>
              </a:rPr>
              <a:t>что его время – ночь. </a:t>
            </a:r>
            <a:endParaRPr lang="ru-RU" sz="24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732"/>
          <a:stretch/>
        </p:blipFill>
        <p:spPr bwMode="auto">
          <a:xfrm>
            <a:off x="1691680" y="1700808"/>
            <a:ext cx="5760640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195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Виды энотеры:</a:t>
            </a:r>
            <a:endParaRPr lang="ru-RU" sz="3200" dirty="0"/>
          </a:p>
          <a:p>
            <a:r>
              <a:rPr lang="ru-RU" sz="3200" dirty="0"/>
              <a:t>1.	Многолетние (</a:t>
            </a:r>
            <a:r>
              <a:rPr lang="ru-RU" sz="3200" dirty="0" err="1"/>
              <a:t>Миссурийская</a:t>
            </a:r>
            <a:r>
              <a:rPr lang="ru-RU" sz="3200" dirty="0"/>
              <a:t>, Бесстебельная, Четырехугольная).</a:t>
            </a:r>
          </a:p>
          <a:p>
            <a:r>
              <a:rPr lang="ru-RU" sz="3200" dirty="0"/>
              <a:t>2.	Двухлетние (Крупноцветковая, Красивая).</a:t>
            </a:r>
          </a:p>
          <a:p>
            <a:r>
              <a:rPr lang="ru-RU" sz="3200" dirty="0"/>
              <a:t>3.	Душистая предпочитает тень, поэтому ее цветки не закрываются днем.</a:t>
            </a:r>
          </a:p>
          <a:p>
            <a:r>
              <a:rPr lang="ru-RU" sz="3200" dirty="0"/>
              <a:t>4.	Энотера кустарниковая – формирует куст высотой до метра. Цветки небольшие, до 3 см, листья тоже мелкие, летом темно-зеленые, в сентябре краснеют.</a:t>
            </a:r>
          </a:p>
          <a:p>
            <a:r>
              <a:rPr lang="ru-RU" sz="3200" dirty="0"/>
              <a:t>5.	Энотера </a:t>
            </a:r>
            <a:r>
              <a:rPr lang="ru-RU" sz="3200" dirty="0" err="1"/>
              <a:t>Друммонда</a:t>
            </a:r>
            <a:r>
              <a:rPr lang="ru-RU" sz="3200" dirty="0"/>
              <a:t> – однолетник.</a:t>
            </a:r>
          </a:p>
        </p:txBody>
      </p:sp>
    </p:spTree>
    <p:extLst>
      <p:ext uri="{BB962C8B-B14F-4D97-AF65-F5344CB8AC3E}">
        <p14:creationId xmlns:p14="http://schemas.microsoft.com/office/powerpoint/2010/main" xmlns="" val="22429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3265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Размножение и посадка</a:t>
            </a:r>
            <a:endParaRPr lang="ru-RU" sz="3600" dirty="0"/>
          </a:p>
          <a:p>
            <a:endParaRPr lang="ru-RU" sz="3600" dirty="0" smtClean="0"/>
          </a:p>
          <a:p>
            <a:r>
              <a:rPr lang="ru-RU" sz="3600" dirty="0" smtClean="0"/>
              <a:t>Энотеру </a:t>
            </a:r>
            <a:r>
              <a:rPr lang="ru-RU" sz="3600" dirty="0"/>
              <a:t>легко размножить семенами.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5697" y="3896182"/>
            <a:ext cx="3656783" cy="262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292" y="2276872"/>
            <a:ext cx="4495239" cy="307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381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6064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Свойства энотеры</a:t>
            </a:r>
            <a:endParaRPr lang="ru-RU" sz="2800" dirty="0"/>
          </a:p>
          <a:p>
            <a:r>
              <a:rPr lang="ru-RU" sz="2800" dirty="0"/>
              <a:t>Энотера – это не только красивые цветы, но и весьма полезное растение.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68" y="1643474"/>
            <a:ext cx="8064896" cy="505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27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1655" y="0"/>
            <a:ext cx="638499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262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200425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96077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395</Words>
  <Application>Microsoft Office PowerPoint</Application>
  <PresentationFormat>Экран (4:3)</PresentationFormat>
  <Paragraphs>108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 Энотера (Oenothera) пришла к нам из Европы и Центральной Америки, она относится к семейству кипрейные (Onagraceae). Название происходит от греческих слов (oinos – вино) и (ther – дикий зверь).  Энотера – неприхотливое растение. </vt:lpstr>
      <vt:lpstr>Энотеру, или Ночную свечу, еще называют вечерней примулой. Цветки собраны в соцветие-кисть. Цветок этот удивителен тем, что его время – ночь. </vt:lpstr>
      <vt:lpstr>Слайд 5</vt:lpstr>
      <vt:lpstr>Слайд 6</vt:lpstr>
      <vt:lpstr>Слайд 7</vt:lpstr>
      <vt:lpstr>Слайд 8</vt:lpstr>
      <vt:lpstr>Слайд 9</vt:lpstr>
      <vt:lpstr>"Биологические часы" растений </vt:lpstr>
      <vt:lpstr>Душистый табак</vt:lpstr>
      <vt:lpstr>Бругмансия – другими словами – дурман</vt:lpstr>
      <vt:lpstr>Маттиола</vt:lpstr>
      <vt:lpstr>Ночная красавица - мирабилис</vt:lpstr>
      <vt:lpstr>Слайд 15</vt:lpstr>
      <vt:lpstr>Слайд 16</vt:lpstr>
      <vt:lpstr>Слайд 17</vt:lpstr>
      <vt:lpstr>Слайд 18</vt:lpstr>
      <vt:lpstr>Слайд 19</vt:lpstr>
      <vt:lpstr>«Ночная свеча»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Катерина</dc:creator>
  <cp:lastModifiedBy>Админ</cp:lastModifiedBy>
  <cp:revision>19</cp:revision>
  <dcterms:created xsi:type="dcterms:W3CDTF">2018-02-24T05:59:54Z</dcterms:created>
  <dcterms:modified xsi:type="dcterms:W3CDTF">2019-02-06T13:20:07Z</dcterms:modified>
</cp:coreProperties>
</file>