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6" r:id="rId2"/>
  </p:sldMasterIdLst>
  <p:notesMasterIdLst>
    <p:notesMasterId r:id="rId30"/>
  </p:notesMasterIdLst>
  <p:sldIdLst>
    <p:sldId id="334" r:id="rId3"/>
    <p:sldId id="337" r:id="rId4"/>
    <p:sldId id="338" r:id="rId5"/>
    <p:sldId id="339" r:id="rId6"/>
    <p:sldId id="340" r:id="rId7"/>
    <p:sldId id="304" r:id="rId8"/>
    <p:sldId id="265" r:id="rId9"/>
    <p:sldId id="341" r:id="rId10"/>
    <p:sldId id="342" r:id="rId11"/>
    <p:sldId id="306" r:id="rId12"/>
    <p:sldId id="266" r:id="rId13"/>
    <p:sldId id="305" r:id="rId14"/>
    <p:sldId id="345" r:id="rId15"/>
    <p:sldId id="347" r:id="rId16"/>
    <p:sldId id="349" r:id="rId17"/>
    <p:sldId id="319" r:id="rId18"/>
    <p:sldId id="352" r:id="rId19"/>
    <p:sldId id="351" r:id="rId20"/>
    <p:sldId id="357" r:id="rId21"/>
    <p:sldId id="359" r:id="rId22"/>
    <p:sldId id="354" r:id="rId23"/>
    <p:sldId id="355" r:id="rId24"/>
    <p:sldId id="358" r:id="rId25"/>
    <p:sldId id="353" r:id="rId26"/>
    <p:sldId id="356" r:id="rId27"/>
    <p:sldId id="327" r:id="rId28"/>
    <p:sldId id="350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261" autoAdjust="0"/>
  </p:normalViewPr>
  <p:slideViewPr>
    <p:cSldViewPr>
      <p:cViewPr>
        <p:scale>
          <a:sx n="82" d="100"/>
          <a:sy n="82" d="100"/>
        </p:scale>
        <p:origin x="-168" y="-4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C1BC51-0176-4D88-B6B7-6427B61DC19C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C3314C-F61C-4032-A315-8C92490DA5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074576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C1EB7-A972-4521-815C-540A16D65B2E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B187C-6317-4920-9558-9BD035EAB4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79721160"/>
      </p:ext>
    </p:extLst>
  </p:cSld>
  <p:clrMapOvr>
    <a:masterClrMapping/>
  </p:clrMapOvr>
  <p:transition spd="med" advClick="0" advTm="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C1EB7-A972-4521-815C-540A16D65B2E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B187C-6317-4920-9558-9BD035EAB4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9263974"/>
      </p:ext>
    </p:extLst>
  </p:cSld>
  <p:clrMapOvr>
    <a:masterClrMapping/>
  </p:clrMapOvr>
  <p:transition spd="med" advClick="0" advTm="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C1EB7-A972-4521-815C-540A16D65B2E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B187C-6317-4920-9558-9BD035EAB4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24929069"/>
      </p:ext>
    </p:extLst>
  </p:cSld>
  <p:clrMapOvr>
    <a:masterClrMapping/>
  </p:clrMapOvr>
  <p:transition spd="med" advClick="0" advTm="5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C1EB7-A972-4521-815C-540A16D65B2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B187C-6317-4920-9558-9BD035EAB4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001185"/>
      </p:ext>
    </p:extLst>
  </p:cSld>
  <p:clrMapOvr>
    <a:masterClrMapping/>
  </p:clrMapOvr>
  <p:transition spd="med" advClick="0" advTm="5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C1EB7-A972-4521-815C-540A16D65B2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B187C-6317-4920-9558-9BD035EAB4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14233382"/>
      </p:ext>
    </p:extLst>
  </p:cSld>
  <p:clrMapOvr>
    <a:masterClrMapping/>
  </p:clrMapOvr>
  <p:transition spd="med" advClick="0" advTm="5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C1EB7-A972-4521-815C-540A16D65B2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B187C-6317-4920-9558-9BD035EAB4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2498117"/>
      </p:ext>
    </p:extLst>
  </p:cSld>
  <p:clrMapOvr>
    <a:masterClrMapping/>
  </p:clrMapOvr>
  <p:transition spd="med" advClick="0" advTm="5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C1EB7-A972-4521-815C-540A16D65B2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B187C-6317-4920-9558-9BD035EAB4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8650204"/>
      </p:ext>
    </p:extLst>
  </p:cSld>
  <p:clrMapOvr>
    <a:masterClrMapping/>
  </p:clrMapOvr>
  <p:transition spd="med" advClick="0" advTm="5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C1EB7-A972-4521-815C-540A16D65B2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B187C-6317-4920-9558-9BD035EAB4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6568541"/>
      </p:ext>
    </p:extLst>
  </p:cSld>
  <p:clrMapOvr>
    <a:masterClrMapping/>
  </p:clrMapOvr>
  <p:transition spd="med" advClick="0" advTm="5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C1EB7-A972-4521-815C-540A16D65B2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B187C-6317-4920-9558-9BD035EAB4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3791974"/>
      </p:ext>
    </p:extLst>
  </p:cSld>
  <p:clrMapOvr>
    <a:masterClrMapping/>
  </p:clrMapOvr>
  <p:transition spd="med" advClick="0" advTm="5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C1EB7-A972-4521-815C-540A16D65B2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B187C-6317-4920-9558-9BD035EAB4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7461798"/>
      </p:ext>
    </p:extLst>
  </p:cSld>
  <p:clrMapOvr>
    <a:masterClrMapping/>
  </p:clrMapOvr>
  <p:transition spd="med" advClick="0" advTm="5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C1EB7-A972-4521-815C-540A16D65B2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B187C-6317-4920-9558-9BD035EAB4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4373656"/>
      </p:ext>
    </p:extLst>
  </p:cSld>
  <p:clrMapOvr>
    <a:masterClrMapping/>
  </p:clrMapOvr>
  <p:transition spd="med" advClick="0"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C1EB7-A972-4521-815C-540A16D65B2E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B187C-6317-4920-9558-9BD035EAB4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01304854"/>
      </p:ext>
    </p:extLst>
  </p:cSld>
  <p:clrMapOvr>
    <a:masterClrMapping/>
  </p:clrMapOvr>
  <p:transition spd="med" advClick="0" advTm="500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C1EB7-A972-4521-815C-540A16D65B2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B187C-6317-4920-9558-9BD035EAB4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99651401"/>
      </p:ext>
    </p:extLst>
  </p:cSld>
  <p:clrMapOvr>
    <a:masterClrMapping/>
  </p:clrMapOvr>
  <p:transition spd="med" advClick="0" advTm="5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C1EB7-A972-4521-815C-540A16D65B2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B187C-6317-4920-9558-9BD035EAB4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75203096"/>
      </p:ext>
    </p:extLst>
  </p:cSld>
  <p:clrMapOvr>
    <a:masterClrMapping/>
  </p:clrMapOvr>
  <p:transition spd="med" advClick="0" advTm="5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C1EB7-A972-4521-815C-540A16D65B2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B187C-6317-4920-9558-9BD035EAB4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8043548"/>
      </p:ext>
    </p:extLst>
  </p:cSld>
  <p:clrMapOvr>
    <a:masterClrMapping/>
  </p:clrMapOvr>
  <p:transition spd="med" advClick="0" advTm="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C1EB7-A972-4521-815C-540A16D65B2E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B187C-6317-4920-9558-9BD035EAB4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94201655"/>
      </p:ext>
    </p:extLst>
  </p:cSld>
  <p:clrMapOvr>
    <a:masterClrMapping/>
  </p:clrMapOvr>
  <p:transition spd="med" advClick="0" advTm="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C1EB7-A972-4521-815C-540A16D65B2E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B187C-6317-4920-9558-9BD035EAB4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44071984"/>
      </p:ext>
    </p:extLst>
  </p:cSld>
  <p:clrMapOvr>
    <a:masterClrMapping/>
  </p:clrMapOvr>
  <p:transition spd="med" advClick="0" advTm="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C1EB7-A972-4521-815C-540A16D65B2E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B187C-6317-4920-9558-9BD035EAB4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55962160"/>
      </p:ext>
    </p:extLst>
  </p:cSld>
  <p:clrMapOvr>
    <a:masterClrMapping/>
  </p:clrMapOvr>
  <p:transition spd="med" advClick="0" advTm="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C1EB7-A972-4521-815C-540A16D65B2E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B187C-6317-4920-9558-9BD035EAB4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84826811"/>
      </p:ext>
    </p:extLst>
  </p:cSld>
  <p:clrMapOvr>
    <a:masterClrMapping/>
  </p:clrMapOvr>
  <p:transition spd="med" advClick="0" advTm="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C1EB7-A972-4521-815C-540A16D65B2E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B187C-6317-4920-9558-9BD035EAB4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80796906"/>
      </p:ext>
    </p:extLst>
  </p:cSld>
  <p:clrMapOvr>
    <a:masterClrMapping/>
  </p:clrMapOvr>
  <p:transition spd="med" advClick="0" advTm="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C1EB7-A972-4521-815C-540A16D65B2E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B187C-6317-4920-9558-9BD035EAB4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8139178"/>
      </p:ext>
    </p:extLst>
  </p:cSld>
  <p:clrMapOvr>
    <a:masterClrMapping/>
  </p:clrMapOvr>
  <p:transition spd="med" advClick="0" advTm="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C1EB7-A972-4521-815C-540A16D65B2E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B187C-6317-4920-9558-9BD035EAB4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77500134"/>
      </p:ext>
    </p:extLst>
  </p:cSld>
  <p:clrMapOvr>
    <a:masterClrMapping/>
  </p:clrMapOvr>
  <p:transition spd="med" advClick="0" advTm="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C1EB7-A972-4521-815C-540A16D65B2E}" type="datetimeFigureOut">
              <a:rPr lang="ru-RU" smtClean="0"/>
              <a:pPr/>
              <a:t>18.11.2018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B187C-6317-4920-9558-9BD035EAB4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52962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5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C1EB7-A972-4521-815C-540A16D65B2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B187C-6317-4920-9558-9BD035EAB4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4691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ransition spd="med" advClick="0" advTm="5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5" Type="http://schemas.openxmlformats.org/officeDocument/2006/relationships/image" Target="../media/image55.png"/><Relationship Id="rId10" Type="http://schemas.openxmlformats.org/officeDocument/2006/relationships/image" Target="../media/image60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357298"/>
            <a:ext cx="8229600" cy="1571636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  <a:t>" Юные патриоты </a:t>
            </a:r>
            <a:r>
              <a:rPr lang="ru-RU" sz="4800" b="1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  <a:t>своей страны"</a:t>
            </a:r>
            <a:endParaRPr lang="ru-RU" sz="4800" b="1" dirty="0">
              <a:solidFill>
                <a:srgbClr val="C00000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71736" y="4143380"/>
            <a:ext cx="632679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/>
              <a:t>Выполнила:</a:t>
            </a:r>
          </a:p>
          <a:p>
            <a:pPr algn="ctr"/>
            <a:r>
              <a:rPr lang="ru-RU" sz="2400" dirty="0" smtClean="0"/>
              <a:t> Глазкова Марина Ильинична,</a:t>
            </a:r>
          </a:p>
          <a:p>
            <a:pPr algn="ctr"/>
            <a:r>
              <a:rPr lang="ru-RU" sz="2400" dirty="0" smtClean="0"/>
              <a:t>Учитель высшей квалификационной категории</a:t>
            </a:r>
          </a:p>
          <a:p>
            <a:pPr algn="ctr"/>
            <a:r>
              <a:rPr lang="ru-RU" sz="2400" dirty="0" smtClean="0"/>
              <a:t>МАОУ СОШ с. Бердюжье, 2018 год</a:t>
            </a:r>
            <a:endParaRPr lang="ru-RU" sz="2400" dirty="0"/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:\Анализ работы Глазкова 3 б\фото 3 б класс\фото урок победы\молод центр акция г ленточка\IMG_52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1500174"/>
            <a:ext cx="4500595" cy="30003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4" y="1571612"/>
            <a:ext cx="3856536" cy="3857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4282" y="285728"/>
            <a:ext cx="4392489" cy="72008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Акция « Георгиевская ленточка»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143504" y="285728"/>
            <a:ext cx="3708412" cy="70788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214942" y="285728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 Narrow" pitchFamily="34" charset="0"/>
              </a:rPr>
              <a:t>Этапы творческой мастерской « Моя история»</a:t>
            </a:r>
            <a:endParaRPr lang="ru-RU" sz="20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62920256"/>
      </p:ext>
    </p:extLst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4857760"/>
            <a:ext cx="3857652" cy="1117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16016" y="3645024"/>
            <a:ext cx="41044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>
              <a:ea typeface="Calibri"/>
              <a:cs typeface="Times New Roman"/>
            </a:endParaRPr>
          </a:p>
          <a:p>
            <a:endParaRPr lang="ru-RU" sz="2000" dirty="0">
              <a:ea typeface="Calibri"/>
              <a:cs typeface="Times New Roman"/>
            </a:endParaRPr>
          </a:p>
          <a:p>
            <a:endParaRPr lang="ru-RU" sz="2000" dirty="0" smtClean="0">
              <a:ea typeface="Calibri"/>
              <a:cs typeface="Times New Roman"/>
            </a:endParaRPr>
          </a:p>
          <a:p>
            <a:endParaRPr lang="ru-RU" sz="2000" dirty="0">
              <a:ea typeface="Calibri"/>
              <a:cs typeface="Times New Roman"/>
            </a:endParaRPr>
          </a:p>
          <a:p>
            <a:pPr algn="ctr"/>
            <a:r>
              <a:rPr lang="ru-RU" sz="2000" dirty="0" smtClean="0">
                <a:solidFill>
                  <a:schemeClr val="bg1"/>
                </a:solidFill>
                <a:ea typeface="Calibri"/>
                <a:cs typeface="Times New Roman"/>
              </a:rPr>
              <a:t>Нами собрано </a:t>
            </a:r>
            <a:r>
              <a:rPr lang="ru-RU" sz="2000" dirty="0">
                <a:solidFill>
                  <a:schemeClr val="bg1"/>
                </a:solidFill>
                <a:ea typeface="Calibri"/>
                <a:cs typeface="Times New Roman"/>
              </a:rPr>
              <a:t>около 50 различных книг, журналов, раскрасок, энциклопедий. </a:t>
            </a:r>
            <a:r>
              <a:rPr lang="ru-RU" sz="2000" dirty="0" smtClean="0">
                <a:solidFill>
                  <a:schemeClr val="bg1"/>
                </a:solidFill>
                <a:ea typeface="Calibri"/>
                <a:cs typeface="Times New Roman"/>
              </a:rPr>
              <a:t> 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F:\DCIM\102MSDCF\неделя школьной библиотеки\DSC05822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1571612"/>
            <a:ext cx="4320480" cy="329327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F:\DCIM\102MSDCF\неделя школьной библиотеки\DSC05816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1214422"/>
            <a:ext cx="4104456" cy="332503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539552" y="5013176"/>
            <a:ext cx="3888432" cy="118639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dirty="0">
                <a:solidFill>
                  <a:prstClr val="white"/>
                </a:solidFill>
                <a:ea typeface="Calibri"/>
                <a:cs typeface="Aharoni" pitchFamily="2" charset="-79"/>
              </a:rPr>
              <a:t>« Книжки – малышки» </a:t>
            </a:r>
          </a:p>
          <a:p>
            <a:pPr lvl="0" algn="ctr"/>
            <a:r>
              <a:rPr lang="ru-RU" sz="2400" dirty="0">
                <a:solidFill>
                  <a:prstClr val="white"/>
                </a:solidFill>
                <a:ea typeface="Calibri"/>
                <a:cs typeface="Aharoni" pitchFamily="2" charset="-79"/>
              </a:rPr>
              <a:t>для </a:t>
            </a:r>
            <a:r>
              <a:rPr lang="ru-RU" sz="2400" dirty="0" smtClean="0">
                <a:solidFill>
                  <a:prstClr val="white"/>
                </a:solidFill>
                <a:ea typeface="Calibri"/>
                <a:cs typeface="Aharoni" pitchFamily="2" charset="-79"/>
              </a:rPr>
              <a:t>дошколят и первоклассников</a:t>
            </a:r>
            <a:endParaRPr lang="ru-RU" sz="2400" dirty="0">
              <a:solidFill>
                <a:prstClr val="white"/>
              </a:solidFill>
              <a:cs typeface="Aharoni" pitchFamily="2" charset="-79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357166"/>
            <a:ext cx="4357718" cy="902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57158" y="357166"/>
            <a:ext cx="4286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Участие в акции </a:t>
            </a:r>
            <a:endParaRPr lang="ru-RU" sz="2800" dirty="0" smtClean="0">
              <a:solidFill>
                <a:schemeClr val="bg1"/>
              </a:solidFill>
            </a:endParaRPr>
          </a:p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« </a:t>
            </a:r>
            <a:r>
              <a:rPr lang="ru-RU" sz="2800" dirty="0" smtClean="0">
                <a:solidFill>
                  <a:schemeClr val="bg1"/>
                </a:solidFill>
              </a:rPr>
              <a:t>Твори</a:t>
            </a:r>
            <a:r>
              <a:rPr lang="ru-RU" sz="2800" dirty="0" smtClean="0">
                <a:solidFill>
                  <a:schemeClr val="bg1"/>
                </a:solidFill>
              </a:rPr>
              <a:t> добро</a:t>
            </a:r>
            <a:r>
              <a:rPr lang="ru-RU" sz="2800" dirty="0" smtClean="0">
                <a:solidFill>
                  <a:schemeClr val="bg1"/>
                </a:solidFill>
              </a:rPr>
              <a:t>»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76066673"/>
      </p:ext>
    </p:extLst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:\Анализ работы Глазкова 3 б\фото 3 б класс\фото урок победы\инсценировка песен\IMG_52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004" y="3293953"/>
            <a:ext cx="4410541" cy="29403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3" name="Picture 3" descr="H:\Анализ работы Глазкова 3 б\фото 3 б класс\фото урок победы\инсценировка песен\IMG_527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4205"/>
          <a:stretch/>
        </p:blipFill>
        <p:spPr bwMode="auto">
          <a:xfrm>
            <a:off x="197122" y="1072254"/>
            <a:ext cx="4396762" cy="22216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4" name="Picture 4" descr="H:\Анализ работы Глазкова 3 б\фото 3 б класс\фото урок победы\IMG_518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22" y="3413740"/>
            <a:ext cx="4230862" cy="28205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941066" y="1422288"/>
            <a:ext cx="3744416" cy="158417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« У меня всё ещё впереди и свой путь выбирать мне надо, но хочу я его пройти, как по жизни прошёл мой прадед!»</a:t>
            </a:r>
            <a:endParaRPr lang="ru-RU" sz="20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99592" y="64142"/>
            <a:ext cx="7416824" cy="79309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endParaRPr lang="ru-RU" sz="2000" dirty="0" smtClean="0">
              <a:solidFill>
                <a:schemeClr val="bg1"/>
              </a:solidFill>
              <a:latin typeface="Verdana"/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Verdana"/>
                <a:ea typeface="Calibri"/>
                <a:cs typeface="Times New Roman"/>
              </a:rPr>
              <a:t> Школьная сцена. </a:t>
            </a:r>
            <a:r>
              <a:rPr lang="ru-RU" sz="2000" dirty="0" smtClean="0">
                <a:solidFill>
                  <a:schemeClr val="bg1"/>
                </a:solidFill>
                <a:latin typeface="Verdana"/>
                <a:ea typeface="Calibri"/>
                <a:cs typeface="Times New Roman"/>
              </a:rPr>
              <a:t>Фабрика талантов.</a:t>
            </a:r>
          </a:p>
          <a:p>
            <a:pPr algn="ctr">
              <a:spcAft>
                <a:spcPts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Verdana"/>
                <a:ea typeface="Calibri"/>
                <a:cs typeface="Times New Roman"/>
              </a:rPr>
              <a:t>«Нам дороги эти позабыть нельзя!»</a:t>
            </a:r>
            <a:endParaRPr lang="ru-RU" sz="2000" dirty="0">
              <a:solidFill>
                <a:schemeClr val="bg1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4541953"/>
      </p:ext>
    </p:extLst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44" y="1714488"/>
            <a:ext cx="4204785" cy="339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057"/>
          <a:stretch>
            <a:fillRect/>
          </a:stretch>
        </p:blipFill>
        <p:spPr bwMode="auto">
          <a:xfrm>
            <a:off x="4357686" y="1785926"/>
            <a:ext cx="4429156" cy="3357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71472" y="214290"/>
            <a:ext cx="8241940" cy="73395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Стендовый </a:t>
            </a:r>
            <a:r>
              <a:rPr lang="ru-RU" sz="2800" dirty="0" smtClean="0"/>
              <a:t>урок  - Города России - герои</a:t>
            </a:r>
            <a:endParaRPr lang="ru-RU" sz="2800" dirty="0" smtClean="0"/>
          </a:p>
          <a:p>
            <a:pPr algn="ctr"/>
            <a:r>
              <a:rPr lang="ru-RU" sz="2800" dirty="0" smtClean="0"/>
              <a:t> « </a:t>
            </a:r>
            <a:r>
              <a:rPr lang="ru-RU" sz="2800" dirty="0" smtClean="0"/>
              <a:t>Эх, дороги</a:t>
            </a:r>
            <a:r>
              <a:rPr lang="ru-RU" sz="2800" dirty="0" smtClean="0"/>
              <a:t>!»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108021551"/>
      </p:ext>
    </p:extLst>
  </p:cSld>
  <p:clrMapOvr>
    <a:masterClrMapping/>
  </p:clrMapOvr>
  <p:transition spd="med" advClick="0" advTm="16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F:\DCIM\102MSDCF\DSC062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4597285" cy="34479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F:\DCIM\102MSDCF\DSC062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07837" y="2420888"/>
            <a:ext cx="5701275" cy="427595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04048" y="764704"/>
            <a:ext cx="4032448" cy="121992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Акция </a:t>
            </a:r>
          </a:p>
          <a:p>
            <a:pPr algn="ctr"/>
            <a:r>
              <a:rPr lang="ru-RU" sz="2400" dirty="0" smtClean="0"/>
              <a:t>« Письмо в каждый дом!»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45801653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212976"/>
            <a:ext cx="4651375" cy="349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4783759" cy="3587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508104" y="1556792"/>
            <a:ext cx="3355231" cy="115212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 Любимая игра – </a:t>
            </a:r>
          </a:p>
          <a:p>
            <a:pPr algn="ctr"/>
            <a:r>
              <a:rPr lang="ru-RU" sz="2400" dirty="0" smtClean="0"/>
              <a:t> </a:t>
            </a:r>
            <a:r>
              <a:rPr lang="ru-RU" sz="2400" dirty="0" smtClean="0"/>
              <a:t>« </a:t>
            </a:r>
            <a:r>
              <a:rPr lang="ru-RU" sz="2400" dirty="0" err="1" smtClean="0"/>
              <a:t>Зарничка</a:t>
            </a:r>
            <a:r>
              <a:rPr lang="ru-RU" sz="2400" dirty="0" smtClean="0"/>
              <a:t>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645597667"/>
      </p:ext>
    </p:extLst>
  </p:cSld>
  <p:clrMapOvr>
    <a:masterClrMapping/>
  </p:clrMapOvr>
  <p:transition spd="med" advClick="0" advTm="16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:\Users\User\Desktop\DSC0588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43" y="1780586"/>
            <a:ext cx="4440495" cy="333037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User\Desktop\DSC058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48" y="3000372"/>
            <a:ext cx="4725099" cy="35438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85852" y="428604"/>
            <a:ext cx="7143800" cy="114300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 Narrow" pitchFamily="34" charset="0"/>
              </a:rPr>
              <a:t>Воспитание любви к живому, к родной матери.</a:t>
            </a:r>
          </a:p>
          <a:p>
            <a:pPr algn="ctr"/>
            <a:r>
              <a:rPr lang="ru-RU" sz="2400" dirty="0" smtClean="0">
                <a:latin typeface="Arial Narrow" pitchFamily="34" charset="0"/>
              </a:rPr>
              <a:t>Творческая </a:t>
            </a:r>
            <a:r>
              <a:rPr lang="ru-RU" sz="2400" dirty="0" smtClean="0">
                <a:latin typeface="Arial Narrow" pitchFamily="34" charset="0"/>
              </a:rPr>
              <a:t>мастерская</a:t>
            </a:r>
          </a:p>
          <a:p>
            <a:pPr algn="ctr"/>
            <a:r>
              <a:rPr lang="ru-RU" sz="2400" dirty="0" smtClean="0">
                <a:latin typeface="Arial Narrow" pitchFamily="34" charset="0"/>
              </a:rPr>
              <a:t> « Цветы для мамы»</a:t>
            </a:r>
            <a:endParaRPr lang="ru-RU" sz="240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7580452"/>
      </p:ext>
    </p:extLst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525" y="4005263"/>
            <a:ext cx="3348038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Рисунок 4" descr="F:\1 класс 2016 - 2017 год\конкурсы  олимпиады фото 1 класс\выставка животные 10 сентября\маторина вика 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1785926"/>
            <a:ext cx="3273425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Рисунок 5" descr="F:\1 класс 2016 - 2017 год\конкурсы  олимпиады фото 1 класс\выставка животные 10 сентября\патахова аиша 2.JPG"/>
          <p:cNvPicPr>
            <a:picLocks noChangeAspect="1" noChangeArrowheads="1"/>
          </p:cNvPicPr>
          <p:nvPr/>
        </p:nvPicPr>
        <p:blipFill>
          <a:blip r:embed="rId4"/>
          <a:srcRect t="14568"/>
          <a:stretch>
            <a:fillRect/>
          </a:stretch>
        </p:blipFill>
        <p:spPr bwMode="auto">
          <a:xfrm>
            <a:off x="6357950" y="4071942"/>
            <a:ext cx="2373313" cy="256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Рисунок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1150" y="1700213"/>
            <a:ext cx="3681413" cy="213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285852" y="428604"/>
            <a:ext cx="7143800" cy="114300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dirty="0" smtClean="0">
                <a:solidFill>
                  <a:schemeClr val="bg1"/>
                </a:solidFill>
                <a:latin typeface="Times New Roman"/>
                <a:ea typeface="Calibri"/>
              </a:rPr>
              <a:t>Педагогическая культура родителей – главное </a:t>
            </a:r>
            <a:r>
              <a:rPr lang="ru-RU" sz="2400" dirty="0" smtClean="0">
                <a:solidFill>
                  <a:schemeClr val="bg1"/>
                </a:solidFill>
                <a:latin typeface="Times New Roman"/>
                <a:ea typeface="Calibri"/>
              </a:rPr>
              <a:t>условие для развития </a:t>
            </a:r>
            <a:endParaRPr lang="ru-RU" sz="2400" dirty="0" smtClean="0">
              <a:solidFill>
                <a:schemeClr val="bg1"/>
              </a:solidFill>
              <a:latin typeface="Times New Roman"/>
              <a:ea typeface="Calibri"/>
            </a:endParaRPr>
          </a:p>
          <a:p>
            <a:pPr algn="ctr">
              <a:defRPr/>
            </a:pPr>
            <a:r>
              <a:rPr lang="ru-RU" sz="2400" dirty="0" smtClean="0">
                <a:solidFill>
                  <a:schemeClr val="bg1"/>
                </a:solidFill>
                <a:latin typeface="Times New Roman"/>
                <a:ea typeface="Calibri"/>
              </a:rPr>
              <a:t>патриотического воспитания детей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428604"/>
            <a:ext cx="7143800" cy="114300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dirty="0" smtClean="0">
                <a:solidFill>
                  <a:schemeClr val="bg1"/>
                </a:solidFill>
                <a:latin typeface="Times New Roman"/>
                <a:ea typeface="Calibri"/>
              </a:rPr>
              <a:t>Педагогическая культура родителей – главное </a:t>
            </a:r>
            <a:r>
              <a:rPr lang="ru-RU" sz="2400" dirty="0" smtClean="0">
                <a:solidFill>
                  <a:schemeClr val="bg1"/>
                </a:solidFill>
                <a:latin typeface="Times New Roman"/>
                <a:ea typeface="Calibri"/>
              </a:rPr>
              <a:t>условие для развития </a:t>
            </a:r>
            <a:endParaRPr lang="ru-RU" sz="2400" dirty="0" smtClean="0">
              <a:solidFill>
                <a:schemeClr val="bg1"/>
              </a:solidFill>
              <a:latin typeface="Times New Roman"/>
              <a:ea typeface="Calibri"/>
            </a:endParaRPr>
          </a:p>
          <a:p>
            <a:pPr algn="ctr">
              <a:defRPr/>
            </a:pPr>
            <a:r>
              <a:rPr lang="ru-RU" sz="2400" dirty="0" smtClean="0">
                <a:solidFill>
                  <a:schemeClr val="bg1"/>
                </a:solidFill>
                <a:latin typeface="Times New Roman"/>
                <a:ea typeface="Calibri"/>
              </a:rPr>
              <a:t>патриотического воспитания детей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 l="5911" t="2628" b="9680"/>
          <a:stretch>
            <a:fillRect/>
          </a:stretch>
        </p:blipFill>
        <p:spPr bwMode="auto">
          <a:xfrm>
            <a:off x="5000628" y="1857364"/>
            <a:ext cx="2927350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8"/>
          <p:cNvPicPr>
            <a:picLocks noChangeAspect="1" noChangeArrowheads="1"/>
          </p:cNvPicPr>
          <p:nvPr/>
        </p:nvPicPr>
        <p:blipFill>
          <a:blip r:embed="rId3"/>
          <a:srcRect t="8215" r="10706" b="4153"/>
          <a:stretch>
            <a:fillRect/>
          </a:stretch>
        </p:blipFill>
        <p:spPr bwMode="auto">
          <a:xfrm>
            <a:off x="571472" y="1857364"/>
            <a:ext cx="4143404" cy="4518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6"/>
          <p:cNvSpPr txBox="1">
            <a:spLocks noGrp="1"/>
          </p:cNvSpPr>
          <p:nvPr>
            <p:ph type="ctrTitle" idx="4294967295"/>
          </p:nvPr>
        </p:nvSpPr>
        <p:spPr>
          <a:xfrm>
            <a:off x="0" y="5084763"/>
            <a:ext cx="7993063" cy="1512887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>
              <a:defRPr/>
            </a:pPr>
            <a:r>
              <a:rPr lang="ru-RU" sz="1800" dirty="0" smtClean="0">
                <a:solidFill>
                  <a:srgbClr val="C00000"/>
                </a:solidFill>
              </a:rPr>
              <a:t> </a:t>
            </a:r>
            <a:r>
              <a:rPr lang="ru-RU" sz="1800" dirty="0" smtClean="0">
                <a:solidFill>
                  <a:srgbClr val="C00000"/>
                </a:solidFill>
              </a:rPr>
              <a:t/>
            </a:r>
            <a:br>
              <a:rPr lang="ru-RU" sz="1800" dirty="0" smtClean="0">
                <a:solidFill>
                  <a:srgbClr val="C00000"/>
                </a:solidFill>
              </a:rPr>
            </a:br>
            <a:r>
              <a:rPr lang="ru-RU" sz="1800" dirty="0" smtClean="0">
                <a:solidFill>
                  <a:srgbClr val="C00000"/>
                </a:solidFill>
              </a:rPr>
              <a:t> </a:t>
            </a:r>
            <a:endParaRPr lang="ru-RU" sz="1800" dirty="0">
              <a:solidFill>
                <a:srgbClr val="C00000"/>
              </a:solidFill>
            </a:endParaRPr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2"/>
          <a:srcRect t="4533"/>
          <a:stretch>
            <a:fillRect/>
          </a:stretch>
        </p:blipFill>
        <p:spPr bwMode="auto">
          <a:xfrm>
            <a:off x="1928794" y="2071678"/>
            <a:ext cx="6626225" cy="4513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20" y="214290"/>
            <a:ext cx="8429684" cy="171451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dirty="0" smtClean="0">
                <a:solidFill>
                  <a:schemeClr val="bg1"/>
                </a:solidFill>
                <a:latin typeface="Times New Roman"/>
                <a:ea typeface="Calibri"/>
              </a:rPr>
              <a:t>Педагогическая культура родителей – главное </a:t>
            </a:r>
            <a:r>
              <a:rPr lang="ru-RU" sz="2400" dirty="0" smtClean="0">
                <a:solidFill>
                  <a:schemeClr val="bg1"/>
                </a:solidFill>
                <a:latin typeface="Times New Roman"/>
                <a:ea typeface="Calibri"/>
              </a:rPr>
              <a:t>условие для развития </a:t>
            </a:r>
            <a:endParaRPr lang="ru-RU" sz="2400" dirty="0" smtClean="0">
              <a:solidFill>
                <a:schemeClr val="bg1"/>
              </a:solidFill>
              <a:latin typeface="Times New Roman"/>
              <a:ea typeface="Calibri"/>
            </a:endParaRPr>
          </a:p>
          <a:p>
            <a:pPr algn="ctr">
              <a:defRPr/>
            </a:pPr>
            <a:r>
              <a:rPr lang="ru-RU" sz="2400" dirty="0" smtClean="0">
                <a:solidFill>
                  <a:schemeClr val="bg1"/>
                </a:solidFill>
                <a:latin typeface="Times New Roman"/>
                <a:ea typeface="Calibri"/>
              </a:rPr>
              <a:t>патриотического воспитания </a:t>
            </a:r>
            <a:r>
              <a:rPr lang="ru-RU" sz="2400" dirty="0" smtClean="0">
                <a:solidFill>
                  <a:schemeClr val="bg1"/>
                </a:solidFill>
                <a:latin typeface="Times New Roman"/>
                <a:ea typeface="Calibri"/>
              </a:rPr>
              <a:t>детей</a:t>
            </a:r>
          </a:p>
          <a:p>
            <a:pPr algn="ctr">
              <a:defRPr/>
            </a:pPr>
            <a:r>
              <a:rPr lang="ru-RU" sz="2400" i="1" dirty="0" smtClean="0">
                <a:solidFill>
                  <a:schemeClr val="bg1"/>
                </a:solidFill>
                <a:latin typeface="Times New Roman"/>
              </a:rPr>
              <a:t>Участие в акции народного фронта « Моя семья – мои истоки»</a:t>
            </a:r>
            <a:endParaRPr lang="ru-RU" sz="24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3601" y="182298"/>
            <a:ext cx="7392821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5157192"/>
            <a:ext cx="8784976" cy="151522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dirty="0">
                <a:ea typeface="Calibri"/>
                <a:cs typeface="Times New Roman"/>
              </a:rPr>
              <a:t>Мы называем нашу школу – маленькая </a:t>
            </a:r>
            <a:r>
              <a:rPr lang="ru-RU" sz="2800" dirty="0" smtClean="0">
                <a:ea typeface="Calibri"/>
                <a:cs typeface="Times New Roman"/>
              </a:rPr>
              <a:t>страна.</a:t>
            </a:r>
            <a:endParaRPr lang="ru-RU" sz="2800" dirty="0" smtClean="0"/>
          </a:p>
          <a:p>
            <a:pPr lvl="0" algn="ctr"/>
            <a:r>
              <a:rPr lang="ru-RU" sz="2800" dirty="0" smtClean="0">
                <a:ea typeface="Calibri"/>
                <a:cs typeface="Times New Roman"/>
              </a:rPr>
              <a:t>Здесь  </a:t>
            </a:r>
            <a:r>
              <a:rPr lang="ru-RU" sz="2800" dirty="0">
                <a:ea typeface="Calibri"/>
                <a:cs typeface="Times New Roman"/>
              </a:rPr>
              <a:t>дети с добрыми глазами, здесь жизнь любви полна</a:t>
            </a:r>
            <a:r>
              <a:rPr lang="ru-RU" sz="2800" dirty="0" smtClean="0">
                <a:ea typeface="Calibri"/>
                <a:cs typeface="Times New Roman"/>
              </a:rPr>
              <a:t>.</a:t>
            </a:r>
            <a:endParaRPr lang="ru-RU" sz="2800" dirty="0"/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1924962" y="-16140"/>
            <a:ext cx="3816424" cy="2114162"/>
          </a:xfrm>
          <a:prstGeom prst="triangl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52434" y="863476"/>
            <a:ext cx="2142238" cy="1164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072198" y="357166"/>
            <a:ext cx="2214578" cy="57150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 smtClean="0">
                <a:ea typeface="Calibri"/>
                <a:cs typeface="Times New Roman"/>
              </a:rPr>
              <a:t>Воспитание любви к своей родной школе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9320057"/>
      </p:ext>
    </p:extLst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285728"/>
            <a:ext cx="6572296" cy="16430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dirty="0" smtClean="0">
                <a:solidFill>
                  <a:schemeClr val="bg1"/>
                </a:solidFill>
                <a:latin typeface="Times New Roman"/>
                <a:ea typeface="Calibri"/>
              </a:rPr>
              <a:t>Педагогическая культура </a:t>
            </a:r>
            <a:r>
              <a:rPr lang="ru-RU" sz="2400" dirty="0" smtClean="0">
                <a:solidFill>
                  <a:schemeClr val="bg1"/>
                </a:solidFill>
                <a:latin typeface="Times New Roman"/>
                <a:ea typeface="Calibri"/>
              </a:rPr>
              <a:t>родителей, личный пример педагога  </a:t>
            </a:r>
            <a:r>
              <a:rPr lang="ru-RU" sz="2400" dirty="0" smtClean="0">
                <a:solidFill>
                  <a:schemeClr val="bg1"/>
                </a:solidFill>
                <a:latin typeface="Times New Roman"/>
                <a:ea typeface="Calibri"/>
              </a:rPr>
              <a:t>– главное </a:t>
            </a:r>
            <a:r>
              <a:rPr lang="ru-RU" sz="2400" dirty="0" smtClean="0">
                <a:solidFill>
                  <a:schemeClr val="bg1"/>
                </a:solidFill>
                <a:latin typeface="Times New Roman"/>
                <a:ea typeface="Calibri"/>
              </a:rPr>
              <a:t>условие для развития </a:t>
            </a:r>
            <a:endParaRPr lang="ru-RU" sz="2400" dirty="0" smtClean="0">
              <a:solidFill>
                <a:schemeClr val="bg1"/>
              </a:solidFill>
              <a:latin typeface="Times New Roman"/>
              <a:ea typeface="Calibri"/>
            </a:endParaRPr>
          </a:p>
          <a:p>
            <a:pPr algn="ctr">
              <a:defRPr/>
            </a:pPr>
            <a:r>
              <a:rPr lang="ru-RU" sz="2400" dirty="0" smtClean="0">
                <a:solidFill>
                  <a:schemeClr val="bg1"/>
                </a:solidFill>
                <a:latin typeface="Times New Roman"/>
                <a:ea typeface="Calibri"/>
              </a:rPr>
              <a:t>патриотического воспитания </a:t>
            </a:r>
            <a:r>
              <a:rPr lang="ru-RU" sz="2400" dirty="0" smtClean="0">
                <a:solidFill>
                  <a:schemeClr val="bg1"/>
                </a:solidFill>
                <a:latin typeface="Times New Roman"/>
                <a:ea typeface="Calibri"/>
              </a:rPr>
              <a:t>детей</a:t>
            </a:r>
          </a:p>
          <a:p>
            <a:pPr algn="ctr">
              <a:defRPr/>
            </a:pPr>
            <a:r>
              <a:rPr lang="ru-RU" sz="2400" i="1" dirty="0" smtClean="0">
                <a:solidFill>
                  <a:schemeClr val="bg1"/>
                </a:solidFill>
                <a:latin typeface="Times New Roman"/>
              </a:rPr>
              <a:t> </a:t>
            </a:r>
            <a:endParaRPr lang="ru-RU" sz="2400" i="1" dirty="0">
              <a:solidFill>
                <a:schemeClr val="bg1"/>
              </a:solidFill>
            </a:endParaRPr>
          </a:p>
        </p:txBody>
      </p:sp>
      <p:pic>
        <p:nvPicPr>
          <p:cNvPr id="71684" name="Picture 4" descr="http://skrinshoter.ru/i/181118/c08B1hsC.png"/>
          <p:cNvPicPr>
            <a:picLocks noChangeAspect="1" noChangeArrowheads="1"/>
          </p:cNvPicPr>
          <p:nvPr/>
        </p:nvPicPr>
        <p:blipFill>
          <a:blip r:embed="rId2"/>
          <a:srcRect t="7853" b="5759"/>
          <a:stretch>
            <a:fillRect/>
          </a:stretch>
        </p:blipFill>
        <p:spPr bwMode="auto">
          <a:xfrm>
            <a:off x="335540" y="1714488"/>
            <a:ext cx="8808460" cy="4643470"/>
          </a:xfrm>
          <a:prstGeom prst="rect">
            <a:avLst/>
          </a:prstGeom>
          <a:noFill/>
        </p:spPr>
      </p:pic>
      <p:pic>
        <p:nvPicPr>
          <p:cNvPr id="71686" name="Picture 6" descr="http://skrinshoter.ru/i/181118/i83pbMV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66234">
            <a:off x="442186" y="4484827"/>
            <a:ext cx="2714644" cy="1886167"/>
          </a:xfrm>
          <a:prstGeom prst="rect">
            <a:avLst/>
          </a:prstGeom>
          <a:noFill/>
        </p:spPr>
      </p:pic>
      <p:pic>
        <p:nvPicPr>
          <p:cNvPr id="71688" name="Picture 8" descr="http://skrinshoter.ru/i/181118/TyjCCP7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98185">
            <a:off x="6582924" y="2712681"/>
            <a:ext cx="2471911" cy="1743792"/>
          </a:xfrm>
          <a:prstGeom prst="rect">
            <a:avLst/>
          </a:prstGeom>
          <a:noFill/>
        </p:spPr>
      </p:pic>
      <p:pic>
        <p:nvPicPr>
          <p:cNvPr id="71690" name="Picture 10" descr="http://skrinshoter.ru/i/181118/BMfz7FCV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96219">
            <a:off x="6270774" y="687711"/>
            <a:ext cx="2748795" cy="1928826"/>
          </a:xfrm>
          <a:prstGeom prst="rect">
            <a:avLst/>
          </a:prstGeom>
          <a:noFill/>
        </p:spPr>
      </p:pic>
      <p:pic>
        <p:nvPicPr>
          <p:cNvPr id="71692" name="Picture 12" descr="http://skrinshoter.ru/i/181118/7wBTxCGJ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672587">
            <a:off x="5963281" y="4478580"/>
            <a:ext cx="2958113" cy="211203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000240"/>
            <a:ext cx="4325937" cy="29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357562"/>
            <a:ext cx="4360123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142976" y="428604"/>
            <a:ext cx="7358114" cy="135732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dirty="0" smtClean="0">
                <a:solidFill>
                  <a:schemeClr val="bg1"/>
                </a:solidFill>
                <a:latin typeface="Times New Roman"/>
                <a:ea typeface="Calibri"/>
              </a:rPr>
              <a:t>Проектная деятельность младших школьников – обязательное  условие для формирования духовно – </a:t>
            </a:r>
            <a:r>
              <a:rPr lang="ru-RU" sz="2400" dirty="0" smtClean="0">
                <a:solidFill>
                  <a:schemeClr val="bg1"/>
                </a:solidFill>
                <a:latin typeface="Times New Roman"/>
                <a:ea typeface="Calibri"/>
              </a:rPr>
              <a:t>нравственного и патриотического  </a:t>
            </a:r>
            <a:r>
              <a:rPr lang="ru-RU" sz="2400" dirty="0" smtClean="0">
                <a:solidFill>
                  <a:schemeClr val="bg1"/>
                </a:solidFill>
                <a:latin typeface="Times New Roman"/>
                <a:ea typeface="Calibri"/>
              </a:rPr>
              <a:t>воспитания </a:t>
            </a:r>
            <a:br>
              <a:rPr lang="ru-RU" sz="2400" dirty="0" smtClean="0">
                <a:solidFill>
                  <a:schemeClr val="bg1"/>
                </a:solidFill>
                <a:latin typeface="Times New Roman"/>
                <a:ea typeface="Calibri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/>
                <a:ea typeface="Calibri"/>
              </a:rPr>
              <a:t>  </a:t>
            </a:r>
            <a:r>
              <a:rPr lang="ru-RU" sz="2000" dirty="0" smtClean="0">
                <a:solidFill>
                  <a:schemeClr val="bg1"/>
                </a:solidFill>
                <a:latin typeface="Times New Roman"/>
                <a:ea typeface="Calibri"/>
              </a:rPr>
              <a:t> 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857364"/>
            <a:ext cx="3925887" cy="309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2857496"/>
            <a:ext cx="459985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85720" y="142852"/>
            <a:ext cx="8715436" cy="135732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dirty="0" smtClean="0">
                <a:solidFill>
                  <a:schemeClr val="bg1"/>
                </a:solidFill>
                <a:latin typeface="Times New Roman"/>
                <a:ea typeface="Calibri"/>
              </a:rPr>
              <a:t>Проектная деятельность младших школьников – обязательное  условие для формирования духовно – </a:t>
            </a:r>
            <a:r>
              <a:rPr lang="ru-RU" sz="2400" dirty="0" smtClean="0">
                <a:solidFill>
                  <a:schemeClr val="bg1"/>
                </a:solidFill>
                <a:latin typeface="Times New Roman"/>
                <a:ea typeface="Calibri"/>
              </a:rPr>
              <a:t>нравственного и патриотического  </a:t>
            </a:r>
            <a:r>
              <a:rPr lang="ru-RU" sz="2400" dirty="0" smtClean="0">
                <a:solidFill>
                  <a:schemeClr val="bg1"/>
                </a:solidFill>
                <a:latin typeface="Times New Roman"/>
                <a:ea typeface="Calibri"/>
              </a:rPr>
              <a:t>воспитания </a:t>
            </a:r>
            <a:br>
              <a:rPr lang="ru-RU" sz="2400" dirty="0" smtClean="0">
                <a:solidFill>
                  <a:schemeClr val="bg1"/>
                </a:solidFill>
                <a:latin typeface="Times New Roman"/>
                <a:ea typeface="Calibri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/>
                <a:ea typeface="Calibri"/>
              </a:rPr>
              <a:t>  </a:t>
            </a:r>
            <a:r>
              <a:rPr lang="ru-RU" sz="2000" dirty="0" smtClean="0">
                <a:solidFill>
                  <a:schemeClr val="bg1"/>
                </a:solidFill>
                <a:latin typeface="Times New Roman"/>
                <a:ea typeface="Calibri"/>
              </a:rPr>
              <a:t> 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6"/>
          <p:cNvSpPr txBox="1">
            <a:spLocks noGrp="1"/>
          </p:cNvSpPr>
          <p:nvPr>
            <p:ph type="subTitle" idx="4294967295"/>
          </p:nvPr>
        </p:nvSpPr>
        <p:spPr>
          <a:xfrm>
            <a:off x="500034" y="1714488"/>
            <a:ext cx="3390926" cy="2879725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sz="2400" dirty="0" smtClean="0">
                <a:solidFill>
                  <a:srgbClr val="C00000"/>
                </a:solidFill>
                <a:effectLst/>
                <a:latin typeface="Times New Roman"/>
                <a:ea typeface="Calibri"/>
              </a:rPr>
              <a:t> </a:t>
            </a:r>
            <a:endParaRPr lang="ru-RU" sz="2400" dirty="0" smtClean="0">
              <a:solidFill>
                <a:srgbClr val="C00000"/>
              </a:solidFill>
              <a:effectLst/>
              <a:latin typeface="Times New Roman"/>
              <a:ea typeface="Calibri"/>
            </a:endParaRPr>
          </a:p>
          <a:p>
            <a:pPr algn="ctr">
              <a:spcAft>
                <a:spcPts val="0"/>
              </a:spcAft>
              <a:tabLst>
                <a:tab pos="1294130" algn="l"/>
              </a:tabLst>
              <a:defRPr/>
            </a:pPr>
            <a:r>
              <a:rPr lang="ru-RU" sz="2400" dirty="0" smtClean="0">
                <a:solidFill>
                  <a:srgbClr val="C00000"/>
                </a:solidFill>
                <a:effectLst/>
                <a:latin typeface="Times New Roman"/>
                <a:ea typeface="Calibri"/>
              </a:rPr>
              <a:t> </a:t>
            </a:r>
            <a:r>
              <a:rPr lang="ru-RU" sz="2800" dirty="0">
                <a:solidFill>
                  <a:srgbClr val="7030A0"/>
                </a:solidFill>
                <a:effectLst/>
                <a:latin typeface="Times New Roman"/>
                <a:ea typeface="BatangChe"/>
              </a:rPr>
              <a:t>Творческие  и прикладные проекты учащихся</a:t>
            </a:r>
            <a:endParaRPr lang="ru-RU" sz="2400" dirty="0">
              <a:solidFill>
                <a:srgbClr val="7030A0"/>
              </a:solidFill>
              <a:effectLst/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  <a:tabLst>
                <a:tab pos="1294130" algn="l"/>
              </a:tabLst>
              <a:defRPr/>
            </a:pPr>
            <a:r>
              <a:rPr lang="ru-RU" sz="1800" dirty="0">
                <a:solidFill>
                  <a:srgbClr val="002060"/>
                </a:solidFill>
                <a:effectLst/>
                <a:latin typeface="Times New Roman"/>
                <a:ea typeface="BatangChe"/>
              </a:rPr>
              <a:t>ИНТЕЛЕКТ ПЛЮС « Зимушка – Зима» </a:t>
            </a:r>
            <a:endParaRPr lang="ru-RU" sz="1800" dirty="0" smtClean="0">
              <a:solidFill>
                <a:srgbClr val="002060"/>
              </a:solidFill>
              <a:effectLst/>
              <a:latin typeface="Times New Roman"/>
              <a:ea typeface="BatangChe"/>
            </a:endParaRPr>
          </a:p>
          <a:p>
            <a:pPr algn="ctr">
              <a:spcAft>
                <a:spcPts val="0"/>
              </a:spcAft>
              <a:tabLst>
                <a:tab pos="1294130" algn="l"/>
              </a:tabLst>
              <a:defRPr/>
            </a:pPr>
            <a:r>
              <a:rPr lang="ru-RU" sz="1800" dirty="0" smtClean="0">
                <a:solidFill>
                  <a:srgbClr val="002060"/>
                </a:solidFill>
                <a:effectLst/>
                <a:latin typeface="Times New Roman"/>
                <a:ea typeface="BatangChe"/>
              </a:rPr>
              <a:t>город </a:t>
            </a:r>
            <a:r>
              <a:rPr lang="ru-RU" sz="1800" dirty="0" smtClean="0">
                <a:solidFill>
                  <a:srgbClr val="002060"/>
                </a:solidFill>
                <a:effectLst/>
                <a:latin typeface="Times New Roman"/>
                <a:ea typeface="BatangChe"/>
              </a:rPr>
              <a:t>Ишим, ИГПИ</a:t>
            </a:r>
            <a:endParaRPr lang="ru-RU" sz="1800" dirty="0">
              <a:effectLst/>
              <a:latin typeface="Times New Roman"/>
              <a:ea typeface="Times New Roman"/>
            </a:endParaRPr>
          </a:p>
          <a:p>
            <a:pPr algn="ctr">
              <a:defRPr/>
            </a:pPr>
            <a:endParaRPr lang="ru-RU" sz="2400" dirty="0" smtClean="0">
              <a:solidFill>
                <a:srgbClr val="C00000"/>
              </a:solidFill>
              <a:effectLst/>
              <a:latin typeface="Times New Roman"/>
              <a:ea typeface="Calibri"/>
            </a:endParaRPr>
          </a:p>
          <a:p>
            <a:pPr algn="ctr">
              <a:defRPr/>
            </a:pPr>
            <a:r>
              <a:rPr lang="ru-RU" sz="2000" dirty="0" smtClean="0">
                <a:solidFill>
                  <a:srgbClr val="C00000"/>
                </a:solidFill>
                <a:effectLst/>
                <a:latin typeface="Times New Roman"/>
                <a:ea typeface="Calibri"/>
              </a:rPr>
              <a:t> </a:t>
            </a:r>
            <a:endParaRPr lang="ru-RU" sz="2000" dirty="0">
              <a:solidFill>
                <a:srgbClr val="001746"/>
              </a:solidFill>
            </a:endParaRPr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2"/>
          <a:srcRect l="4318" r="2995"/>
          <a:stretch>
            <a:fillRect/>
          </a:stretch>
        </p:blipFill>
        <p:spPr bwMode="auto">
          <a:xfrm>
            <a:off x="5072066" y="1643050"/>
            <a:ext cx="3563089" cy="4893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071942"/>
            <a:ext cx="4006850" cy="202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85720" y="142852"/>
            <a:ext cx="8715436" cy="10715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dirty="0" smtClean="0">
                <a:solidFill>
                  <a:schemeClr val="bg1"/>
                </a:solidFill>
                <a:latin typeface="Times New Roman"/>
                <a:ea typeface="Calibri"/>
              </a:rPr>
              <a:t>Проектная деятельность младших школьников – обязательное  условие для формирования духовно – </a:t>
            </a:r>
            <a:r>
              <a:rPr lang="ru-RU" sz="2400" dirty="0" smtClean="0">
                <a:solidFill>
                  <a:schemeClr val="bg1"/>
                </a:solidFill>
                <a:latin typeface="Times New Roman"/>
                <a:ea typeface="Calibri"/>
              </a:rPr>
              <a:t>нравственного и </a:t>
            </a:r>
            <a:r>
              <a:rPr lang="ru-RU" sz="2400" dirty="0" err="1" smtClean="0">
                <a:solidFill>
                  <a:schemeClr val="bg1"/>
                </a:solidFill>
                <a:latin typeface="Times New Roman"/>
                <a:ea typeface="Calibri"/>
              </a:rPr>
              <a:t>ипатриотического</a:t>
            </a:r>
            <a:r>
              <a:rPr lang="ru-RU" sz="2400" dirty="0" smtClean="0">
                <a:solidFill>
                  <a:schemeClr val="bg1"/>
                </a:solidFill>
                <a:latin typeface="Times New Roman"/>
                <a:ea typeface="Calibri"/>
              </a:rPr>
              <a:t>  </a:t>
            </a:r>
            <a:r>
              <a:rPr lang="ru-RU" sz="2400" dirty="0" smtClean="0">
                <a:solidFill>
                  <a:schemeClr val="bg1"/>
                </a:solidFill>
                <a:latin typeface="Times New Roman"/>
                <a:ea typeface="Calibri"/>
              </a:rPr>
              <a:t>воспитания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C:\Users\Дом\Desktop\Скриншот 18-11-2018 20335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071546"/>
            <a:ext cx="4899176" cy="555925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71604" y="142852"/>
            <a:ext cx="5500726" cy="78581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</a:rPr>
              <a:t> Урок – Память</a:t>
            </a:r>
          </a:p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</a:rPr>
              <a:t>« От героев былых времён!»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643182"/>
            <a:ext cx="6778625" cy="401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4"/>
          <p:cNvPicPr>
            <a:picLocks noChangeAspect="1" noChangeArrowheads="1"/>
          </p:cNvPicPr>
          <p:nvPr/>
        </p:nvPicPr>
        <p:blipFill>
          <a:blip r:embed="rId3"/>
          <a:srcRect b="11024"/>
          <a:stretch>
            <a:fillRect/>
          </a:stretch>
        </p:blipFill>
        <p:spPr bwMode="auto">
          <a:xfrm>
            <a:off x="4954588" y="214290"/>
            <a:ext cx="418941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28596" y="642918"/>
            <a:ext cx="3786214" cy="142876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</a:rPr>
              <a:t>«Бессмертный полк моего двора. </a:t>
            </a:r>
          </a:p>
          <a:p>
            <a:pPr algn="ctr">
              <a:defRPr/>
            </a:pPr>
            <a:r>
              <a:rPr lang="ru-RU" sz="2000" dirty="0" smtClean="0">
                <a:solidFill>
                  <a:schemeClr val="bg1"/>
                </a:solidFill>
              </a:rPr>
              <a:t>      </a:t>
            </a:r>
            <a:r>
              <a:rPr lang="ru-RU" sz="2000" dirty="0" smtClean="0">
                <a:solidFill>
                  <a:schemeClr val="bg1"/>
                </a:solidFill>
              </a:rPr>
              <a:t>«Мой </a:t>
            </a:r>
            <a:r>
              <a:rPr lang="ru-RU" sz="2000" dirty="0" smtClean="0">
                <a:solidFill>
                  <a:schemeClr val="bg1"/>
                </a:solidFill>
              </a:rPr>
              <a:t>герой Победы.</a:t>
            </a:r>
            <a:r>
              <a:rPr lang="ru-RU" sz="2000" dirty="0" smtClean="0">
                <a:solidFill>
                  <a:schemeClr val="bg1"/>
                </a:solidFill>
                <a:latin typeface="Times New Roman"/>
                <a:ea typeface="Times New Roman"/>
              </a:rPr>
              <a:t>»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:\1 класс 2012 -13 г\DSC034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21" y="1214422"/>
            <a:ext cx="8479683" cy="4964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 rot="21349945">
            <a:off x="2277576" y="168813"/>
            <a:ext cx="4715147" cy="190617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BatangChe" pitchFamily="49" charset="-127"/>
                <a:ea typeface="BatangChe" pitchFamily="49" charset="-127"/>
              </a:rPr>
              <a:t>«Собраться вместе – это начало</a:t>
            </a:r>
            <a:r>
              <a:rPr lang="ru-RU" dirty="0" smtClean="0">
                <a:latin typeface="BatangChe" pitchFamily="49" charset="-127"/>
                <a:ea typeface="BatangChe" pitchFamily="49" charset="-127"/>
              </a:rPr>
              <a:t>.</a:t>
            </a:r>
          </a:p>
          <a:p>
            <a:pPr algn="ctr"/>
            <a:r>
              <a:rPr lang="ru-RU" dirty="0" smtClean="0">
                <a:latin typeface="BatangChe" pitchFamily="49" charset="-127"/>
                <a:ea typeface="BatangChe" pitchFamily="49" charset="-127"/>
              </a:rPr>
              <a:t> </a:t>
            </a:r>
            <a:r>
              <a:rPr lang="ru-RU" dirty="0">
                <a:latin typeface="BatangChe" pitchFamily="49" charset="-127"/>
                <a:ea typeface="BatangChe" pitchFamily="49" charset="-127"/>
              </a:rPr>
              <a:t>Оставаться вместе – это прогресс. </a:t>
            </a:r>
            <a:endParaRPr lang="ru-RU" dirty="0" smtClean="0">
              <a:latin typeface="BatangChe" pitchFamily="49" charset="-127"/>
              <a:ea typeface="BatangChe" pitchFamily="49" charset="-127"/>
            </a:endParaRPr>
          </a:p>
          <a:p>
            <a:pPr algn="ctr"/>
            <a:r>
              <a:rPr lang="ru-RU" dirty="0" smtClean="0">
                <a:latin typeface="BatangChe" pitchFamily="49" charset="-127"/>
                <a:ea typeface="BatangChe" pitchFamily="49" charset="-127"/>
              </a:rPr>
              <a:t>Работать </a:t>
            </a:r>
            <a:r>
              <a:rPr lang="ru-RU" dirty="0">
                <a:latin typeface="BatangChe" pitchFamily="49" charset="-127"/>
                <a:ea typeface="BatangChe" pitchFamily="49" charset="-127"/>
              </a:rPr>
              <a:t>вместе – это </a:t>
            </a:r>
            <a:r>
              <a:rPr lang="ru-RU" dirty="0" smtClean="0">
                <a:latin typeface="BatangChe" pitchFamily="49" charset="-127"/>
                <a:ea typeface="BatangChe" pitchFamily="49" charset="-127"/>
              </a:rPr>
              <a:t>успех!».</a:t>
            </a:r>
            <a:endParaRPr lang="ru-RU" dirty="0">
              <a:latin typeface="BatangChe" pitchFamily="49" charset="-127"/>
              <a:ea typeface="BatangChe" pitchFamily="49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4142136"/>
      </p:ext>
    </p:extLst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00" cy="725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63888" y="1844824"/>
            <a:ext cx="2232248" cy="178420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887783"/>
            <a:ext cx="1512168" cy="1698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876771">
            <a:off x="179853" y="948978"/>
            <a:ext cx="1910609" cy="1924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80125">
            <a:off x="7643073" y="3312879"/>
            <a:ext cx="1898095" cy="217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18902">
            <a:off x="7219775" y="1075503"/>
            <a:ext cx="2314200" cy="1952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533" y="3431380"/>
            <a:ext cx="1220413" cy="187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40193" y="3896767"/>
            <a:ext cx="2060979" cy="1661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427919"/>
            <a:ext cx="2411760" cy="1807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833101">
            <a:off x="2440473" y="4682816"/>
            <a:ext cx="1449596" cy="1520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173881">
            <a:off x="342994" y="976461"/>
            <a:ext cx="1584325" cy="173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6896" y="3825126"/>
            <a:ext cx="1219200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2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70557">
            <a:off x="7777185" y="3284984"/>
            <a:ext cx="1705016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3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35705">
            <a:off x="7405904" y="1149163"/>
            <a:ext cx="1584176" cy="1923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4" name="Picture 1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067446">
            <a:off x="2357463" y="4559557"/>
            <a:ext cx="1481137" cy="173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5" name="Picture 1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62889">
            <a:off x="63093" y="3450865"/>
            <a:ext cx="1515695" cy="1748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6" name="Picture 1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67513">
            <a:off x="372816" y="5511568"/>
            <a:ext cx="1554163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89289" y="332656"/>
            <a:ext cx="6508703" cy="670229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 Narrow" pitchFamily="34" charset="0"/>
              </a:rPr>
              <a:t>Портрет выпускника начальной школы</a:t>
            </a:r>
            <a:endParaRPr lang="ru-RU" sz="2800" b="1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0841072"/>
      </p:ext>
    </p:extLst>
  </p:cSld>
  <p:clrMapOvr>
    <a:masterClrMapping/>
  </p:clrMapOvr>
  <p:transition spd="med" advClick="0" advTm="16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img3.proshkolu.ru/content/media/pic/std/2000000/1815000/1814769-360b694f7e291b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3" y="476672"/>
            <a:ext cx="8136905" cy="6102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2" y="4869160"/>
            <a:ext cx="8111857" cy="171019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lvl="0" algn="ctr"/>
            <a:r>
              <a:rPr lang="ru-RU" sz="2400" dirty="0">
                <a:solidFill>
                  <a:prstClr val="white"/>
                </a:solidFill>
                <a:ea typeface="Calibri"/>
                <a:cs typeface="Times New Roman"/>
              </a:rPr>
              <a:t>Здесь детям нравится учиться – искать на вопрос ответ.</a:t>
            </a:r>
            <a:endParaRPr lang="ru-RU" sz="2400" dirty="0">
              <a:solidFill>
                <a:prstClr val="white"/>
              </a:solidFill>
            </a:endParaRPr>
          </a:p>
          <a:p>
            <a:pPr marL="457200" lvl="0" algn="ctr"/>
            <a:r>
              <a:rPr lang="ru-RU" sz="2400" dirty="0">
                <a:solidFill>
                  <a:prstClr val="white"/>
                </a:solidFill>
                <a:ea typeface="Calibri"/>
                <a:cs typeface="Times New Roman"/>
              </a:rPr>
              <a:t>К знаниям каждый здесь стремится – в школу бежит чуть свет</a:t>
            </a:r>
            <a:r>
              <a:rPr lang="ru-RU" sz="2400" dirty="0" smtClean="0">
                <a:solidFill>
                  <a:prstClr val="white"/>
                </a:solidFill>
                <a:ea typeface="Calibri"/>
                <a:cs typeface="Times New Roman"/>
              </a:rPr>
              <a:t>.</a:t>
            </a:r>
            <a:endParaRPr lang="ru-RU" sz="2400" dirty="0">
              <a:solidFill>
                <a:prstClr val="white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2527939" cy="1373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9196153"/>
      </p:ext>
    </p:extLst>
  </p:cSld>
  <p:clrMapOvr>
    <a:masterClrMapping/>
  </p:clrMapOvr>
  <p:transition spd="med" advClick="0" advTm="16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2863974" cy="15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 descr="http://www.phototyumen.ru/uploads/archive/original/0000001017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111" y="260647"/>
            <a:ext cx="8662295" cy="5771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5111" y="5085184"/>
            <a:ext cx="8662295" cy="152090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algn="just"/>
            <a:r>
              <a:rPr lang="ru-RU" sz="2400" dirty="0">
                <a:ea typeface="Calibri"/>
                <a:cs typeface="Times New Roman"/>
              </a:rPr>
              <a:t>Школа </a:t>
            </a:r>
            <a:r>
              <a:rPr lang="ru-RU" sz="2400" dirty="0" err="1" smtClean="0">
                <a:ea typeface="Calibri"/>
                <a:cs typeface="Times New Roman"/>
              </a:rPr>
              <a:t>Бердюжская</a:t>
            </a:r>
            <a:r>
              <a:rPr lang="ru-RU" sz="2400" dirty="0" smtClean="0">
                <a:ea typeface="Calibri"/>
                <a:cs typeface="Times New Roman"/>
              </a:rPr>
              <a:t> </a:t>
            </a:r>
            <a:r>
              <a:rPr lang="ru-RU" sz="2400" dirty="0">
                <a:ea typeface="Calibri"/>
                <a:cs typeface="Times New Roman"/>
              </a:rPr>
              <a:t>– маленькая </a:t>
            </a:r>
            <a:r>
              <a:rPr lang="ru-RU" sz="2400" dirty="0" smtClean="0">
                <a:ea typeface="Calibri"/>
                <a:cs typeface="Times New Roman"/>
              </a:rPr>
              <a:t>страна!</a:t>
            </a:r>
            <a:endParaRPr lang="ru-RU" sz="2400" dirty="0"/>
          </a:p>
          <a:p>
            <a:pPr marL="457200" algn="just"/>
            <a:r>
              <a:rPr lang="ru-RU" sz="2400" dirty="0">
                <a:ea typeface="Calibri"/>
                <a:cs typeface="Times New Roman"/>
              </a:rPr>
              <a:t>                </a:t>
            </a:r>
            <a:r>
              <a:rPr lang="ru-RU" sz="2400" dirty="0" smtClean="0">
                <a:ea typeface="Calibri"/>
                <a:cs typeface="Times New Roman"/>
              </a:rPr>
              <a:t>                              </a:t>
            </a:r>
            <a:r>
              <a:rPr lang="ru-RU" sz="2400" dirty="0">
                <a:ea typeface="Calibri"/>
                <a:cs typeface="Times New Roman"/>
              </a:rPr>
              <a:t>Каждый расскажет и покажет</a:t>
            </a:r>
            <a:endParaRPr lang="ru-RU" sz="2400" dirty="0"/>
          </a:p>
          <a:p>
            <a:pPr marL="457200" algn="just"/>
            <a:r>
              <a:rPr lang="ru-RU" sz="2400" dirty="0">
                <a:ea typeface="Calibri"/>
                <a:cs typeface="Times New Roman"/>
              </a:rPr>
              <a:t>            </a:t>
            </a:r>
            <a:r>
              <a:rPr lang="ru-RU" sz="2400" dirty="0" smtClean="0">
                <a:ea typeface="Calibri"/>
                <a:cs typeface="Times New Roman"/>
              </a:rPr>
              <a:t>                                                        </a:t>
            </a:r>
            <a:r>
              <a:rPr lang="ru-RU" sz="2400" dirty="0">
                <a:ea typeface="Calibri"/>
                <a:cs typeface="Times New Roman"/>
              </a:rPr>
              <a:t>Вот она, вот  она!</a:t>
            </a:r>
            <a:endParaRPr lang="ru-RU" sz="2400" dirty="0">
              <a:effectLst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2139950" cy="116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43994530"/>
      </p:ext>
    </p:extLst>
  </p:cSld>
  <p:clrMapOvr>
    <a:masterClrMapping/>
  </p:clrMapOvr>
  <p:transition spd="med" advClick="0" advTm="16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 descr="http://t-l.ru/i/n/820/195820/tn_195820_728b4fb3a86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367" y="548680"/>
            <a:ext cx="8351856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91368" y="4941168"/>
            <a:ext cx="8473120" cy="165618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lvl="0" algn="ctr"/>
            <a:r>
              <a:rPr lang="ru-RU" sz="3200" dirty="0" smtClean="0">
                <a:solidFill>
                  <a:prstClr val="white"/>
                </a:solidFill>
                <a:ea typeface="Calibri"/>
                <a:cs typeface="Times New Roman"/>
              </a:rPr>
              <a:t>          </a:t>
            </a:r>
            <a:r>
              <a:rPr lang="ru-RU" sz="2800" dirty="0" smtClean="0">
                <a:solidFill>
                  <a:prstClr val="white"/>
                </a:solidFill>
                <a:ea typeface="Calibri"/>
                <a:cs typeface="Times New Roman"/>
              </a:rPr>
              <a:t>Школа </a:t>
            </a:r>
            <a:r>
              <a:rPr lang="ru-RU" sz="2800" dirty="0" err="1" smtClean="0">
                <a:solidFill>
                  <a:prstClr val="white"/>
                </a:solidFill>
                <a:ea typeface="Calibri"/>
                <a:cs typeface="Times New Roman"/>
              </a:rPr>
              <a:t>Бердюжская</a:t>
            </a:r>
            <a:r>
              <a:rPr lang="ru-RU" sz="2800" dirty="0" smtClean="0">
                <a:solidFill>
                  <a:prstClr val="white"/>
                </a:solidFill>
                <a:ea typeface="Calibri"/>
                <a:cs typeface="Times New Roman"/>
              </a:rPr>
              <a:t> </a:t>
            </a:r>
            <a:r>
              <a:rPr lang="ru-RU" sz="2800" dirty="0" smtClean="0">
                <a:solidFill>
                  <a:prstClr val="white"/>
                </a:solidFill>
                <a:ea typeface="Calibri"/>
                <a:cs typeface="Times New Roman"/>
              </a:rPr>
              <a:t> </a:t>
            </a:r>
            <a:r>
              <a:rPr lang="ru-RU" sz="2800" dirty="0">
                <a:solidFill>
                  <a:prstClr val="white"/>
                </a:solidFill>
                <a:ea typeface="Calibri"/>
                <a:cs typeface="Times New Roman"/>
              </a:rPr>
              <a:t>– маленькая страна!</a:t>
            </a:r>
            <a:endParaRPr lang="ru-RU" sz="2800" dirty="0">
              <a:solidFill>
                <a:prstClr val="white"/>
              </a:solidFill>
            </a:endParaRPr>
          </a:p>
          <a:p>
            <a:pPr marL="457200" algn="ctr"/>
            <a:r>
              <a:rPr lang="ru-RU" sz="2400" dirty="0" smtClean="0">
                <a:ea typeface="Calibri"/>
                <a:cs typeface="Times New Roman"/>
              </a:rPr>
              <a:t> </a:t>
            </a:r>
            <a:r>
              <a:rPr lang="ru-RU" sz="2400" dirty="0">
                <a:ea typeface="Calibri"/>
                <a:cs typeface="Times New Roman"/>
              </a:rPr>
              <a:t>Здесь, где душе светло и </a:t>
            </a:r>
            <a:r>
              <a:rPr lang="ru-RU" sz="2400" dirty="0" smtClean="0">
                <a:ea typeface="Calibri"/>
                <a:cs typeface="Times New Roman"/>
              </a:rPr>
              <a:t>ясно</a:t>
            </a:r>
          </a:p>
          <a:p>
            <a:pPr marL="457200" algn="ctr"/>
            <a:r>
              <a:rPr lang="ru-RU" sz="2400" dirty="0" smtClean="0">
                <a:ea typeface="Calibri"/>
                <a:cs typeface="Times New Roman"/>
              </a:rPr>
              <a:t> </a:t>
            </a:r>
            <a:r>
              <a:rPr lang="ru-RU" sz="2400" dirty="0">
                <a:ea typeface="Calibri"/>
                <a:cs typeface="Times New Roman"/>
              </a:rPr>
              <a:t>– здесь , где всегда весна!</a:t>
            </a:r>
            <a:endParaRPr lang="ru-RU" sz="2400" dirty="0"/>
          </a:p>
          <a:p>
            <a:pPr marL="457200" algn="just"/>
            <a:r>
              <a:rPr lang="ru-RU" sz="2800" dirty="0">
                <a:ea typeface="Calibri"/>
                <a:cs typeface="Times New Roman"/>
              </a:rPr>
              <a:t> </a:t>
            </a:r>
            <a:endParaRPr lang="ru-RU" sz="2800" dirty="0" smtClean="0">
              <a:solidFill>
                <a:prstClr val="white"/>
              </a:solidFill>
              <a:latin typeface="Verdana"/>
              <a:ea typeface="Calibri"/>
              <a:cs typeface="Times New Roman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692696"/>
            <a:ext cx="2863974" cy="15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37700902"/>
      </p:ext>
    </p:extLst>
  </p:cSld>
  <p:clrMapOvr>
    <a:masterClrMapping/>
  </p:clrMapOvr>
  <p:transition spd="med" advClick="0" advTm="16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 descr="H:\Анализ работы Глазкова 3 б\фото 3 б класс\фото урок победы\АВТОПРОБЕГ\IMG_49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38" y="1142984"/>
            <a:ext cx="7544174" cy="50294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28662" y="428604"/>
            <a:ext cx="7544174" cy="50405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Участие в Автопробеге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446675090"/>
      </p:ext>
    </p:extLst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7"/>
            <a:ext cx="388843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3200" dirty="0">
              <a:solidFill>
                <a:schemeClr val="bg1"/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dirty="0" smtClean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dirty="0">
              <a:ea typeface="Calibri"/>
              <a:cs typeface="Times New Roman"/>
            </a:endParaRPr>
          </a:p>
        </p:txBody>
      </p:sp>
      <p:pic>
        <p:nvPicPr>
          <p:cNvPr id="3" name="Рисунок 2" descr="F:\DCIM\102MSDCF\неделя школьной библиотеки\DSC05812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94" y="357166"/>
            <a:ext cx="3454674" cy="421484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F:\DCIM\102MSDCF\неделя школьной библиотеки\DSC05814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056" t="8099" r="12509" b="8890"/>
          <a:stretch>
            <a:fillRect/>
          </a:stretch>
        </p:blipFill>
        <p:spPr bwMode="auto">
          <a:xfrm>
            <a:off x="285720" y="1785926"/>
            <a:ext cx="4929222" cy="407196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357158" y="285728"/>
            <a:ext cx="4714908" cy="128588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Литературное творчество учащихся – верный шаг  для  воспитания патриотизма</a:t>
            </a:r>
            <a:endParaRPr lang="ru-RU" sz="2400" dirty="0"/>
          </a:p>
        </p:txBody>
      </p:sp>
      <p:pic>
        <p:nvPicPr>
          <p:cNvPr id="1026" name="Picture 2" descr="C:\Users\Дом\Desktop\Скриншот 18-11-2018 193758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10088" y="3414713"/>
            <a:ext cx="123825" cy="285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43018112"/>
      </p:ext>
    </p:extLst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4" y="214290"/>
          <a:ext cx="8786874" cy="6429420"/>
        </p:xfrm>
        <a:graphic>
          <a:graphicData uri="http://schemas.openxmlformats.org/drawingml/2006/table">
            <a:tbl>
              <a:tblPr/>
              <a:tblGrid>
                <a:gridCol w="8786874"/>
              </a:tblGrid>
              <a:tr h="6429420">
                <a:tc>
                  <a:txBody>
                    <a:bodyPr/>
                    <a:lstStyle/>
                    <a:p>
                      <a:pPr algn="l"/>
                      <a:r>
                        <a:rPr lang="ru-RU" sz="1000" b="1" dirty="0">
                          <a:latin typeface="Arial Cyr"/>
                        </a:rPr>
                        <a:t>МОЯ РОССИЯ</a:t>
                      </a:r>
                      <a:r>
                        <a:rPr lang="ru-RU" sz="1000" dirty="0">
                          <a:latin typeface="Arial Cyr"/>
                        </a:rPr>
                        <a:t/>
                      </a:r>
                      <a:br>
                        <a:rPr lang="ru-RU" sz="1000" dirty="0">
                          <a:latin typeface="Arial Cyr"/>
                        </a:rPr>
                      </a:br>
                      <a:r>
                        <a:rPr lang="ru-RU" sz="1000" dirty="0">
                          <a:latin typeface="Arial Cyr"/>
                        </a:rPr>
                        <a:t/>
                      </a:r>
                      <a:br>
                        <a:rPr lang="ru-RU" sz="1000" dirty="0">
                          <a:latin typeface="Arial Cyr"/>
                        </a:rPr>
                      </a:br>
                      <a:r>
                        <a:rPr lang="ru-RU" sz="1000" dirty="0">
                          <a:latin typeface="Arial Cyr"/>
                        </a:rPr>
                        <a:t>О Господи! Спаси и сохрани</a:t>
                      </a:r>
                      <a:br>
                        <a:rPr lang="ru-RU" sz="1000" dirty="0">
                          <a:latin typeface="Arial Cyr"/>
                        </a:rPr>
                      </a:br>
                      <a:r>
                        <a:rPr lang="ru-RU" sz="1000" dirty="0">
                          <a:latin typeface="Arial Cyr"/>
                        </a:rPr>
                        <a:t>Мою Россию, Родину, Отчизну!</a:t>
                      </a:r>
                      <a:br>
                        <a:rPr lang="ru-RU" sz="1000" dirty="0">
                          <a:latin typeface="Arial Cyr"/>
                        </a:rPr>
                      </a:br>
                      <a:r>
                        <a:rPr lang="ru-RU" sz="1000" dirty="0">
                          <a:latin typeface="Arial Cyr"/>
                        </a:rPr>
                        <a:t>Я с нею связан всей моею жизнью -</a:t>
                      </a:r>
                      <a:br>
                        <a:rPr lang="ru-RU" sz="1000" dirty="0">
                          <a:latin typeface="Arial Cyr"/>
                        </a:rPr>
                      </a:br>
                      <a:r>
                        <a:rPr lang="ru-RU" sz="1000" dirty="0">
                          <a:latin typeface="Arial Cyr"/>
                        </a:rPr>
                        <a:t>О Господи! Спаси и сохрани!</a:t>
                      </a:r>
                      <a:br>
                        <a:rPr lang="ru-RU" sz="1000" dirty="0">
                          <a:latin typeface="Arial Cyr"/>
                        </a:rPr>
                      </a:br>
                      <a:r>
                        <a:rPr lang="ru-RU" sz="1000" dirty="0">
                          <a:latin typeface="Arial Cyr"/>
                        </a:rPr>
                        <a:t/>
                      </a:r>
                      <a:br>
                        <a:rPr lang="ru-RU" sz="1000" dirty="0">
                          <a:latin typeface="Arial Cyr"/>
                        </a:rPr>
                      </a:br>
                      <a:r>
                        <a:rPr lang="ru-RU" sz="1000" dirty="0">
                          <a:latin typeface="Arial Cyr"/>
                        </a:rPr>
                        <a:t>Я без нее не проживу и дня.</a:t>
                      </a:r>
                      <a:br>
                        <a:rPr lang="ru-RU" sz="1000" dirty="0">
                          <a:latin typeface="Arial Cyr"/>
                        </a:rPr>
                      </a:br>
                      <a:r>
                        <a:rPr lang="ru-RU" sz="1000" dirty="0">
                          <a:latin typeface="Arial Cyr"/>
                        </a:rPr>
                        <a:t>Она моя печаль, моя отрада.</a:t>
                      </a:r>
                      <a:br>
                        <a:rPr lang="ru-RU" sz="1000" dirty="0">
                          <a:latin typeface="Arial Cyr"/>
                        </a:rPr>
                      </a:br>
                      <a:r>
                        <a:rPr lang="ru-RU" sz="1000" dirty="0">
                          <a:latin typeface="Arial Cyr"/>
                        </a:rPr>
                        <a:t>Мне без России ничего не надо -</a:t>
                      </a:r>
                      <a:br>
                        <a:rPr lang="ru-RU" sz="1000" dirty="0">
                          <a:latin typeface="Arial Cyr"/>
                        </a:rPr>
                      </a:br>
                      <a:r>
                        <a:rPr lang="ru-RU" sz="1000" dirty="0">
                          <a:latin typeface="Arial Cyr"/>
                        </a:rPr>
                        <a:t>Я без нее не проживу и дня!</a:t>
                      </a:r>
                      <a:br>
                        <a:rPr lang="ru-RU" sz="1000" dirty="0">
                          <a:latin typeface="Arial Cyr"/>
                        </a:rPr>
                      </a:br>
                      <a:r>
                        <a:rPr lang="ru-RU" sz="1000" dirty="0">
                          <a:latin typeface="Arial Cyr"/>
                        </a:rPr>
                        <a:t/>
                      </a:r>
                      <a:br>
                        <a:rPr lang="ru-RU" sz="1000" dirty="0">
                          <a:latin typeface="Arial Cyr"/>
                        </a:rPr>
                      </a:br>
                      <a:r>
                        <a:rPr lang="ru-RU" sz="1000" dirty="0">
                          <a:latin typeface="Arial Cyr"/>
                        </a:rPr>
                        <a:t>Раскину руки, будто два крыла.</a:t>
                      </a:r>
                      <a:br>
                        <a:rPr lang="ru-RU" sz="1000" dirty="0">
                          <a:latin typeface="Arial Cyr"/>
                        </a:rPr>
                      </a:br>
                      <a:r>
                        <a:rPr lang="ru-RU" sz="1000" dirty="0">
                          <a:latin typeface="Arial Cyr"/>
                        </a:rPr>
                        <a:t>Она моя - от края и до края.</a:t>
                      </a:r>
                      <a:br>
                        <a:rPr lang="ru-RU" sz="1000" dirty="0">
                          <a:latin typeface="Arial Cyr"/>
                        </a:rPr>
                      </a:br>
                      <a:r>
                        <a:rPr lang="ru-RU" sz="1000" dirty="0">
                          <a:latin typeface="Arial Cyr"/>
                        </a:rPr>
                        <a:t>Страна моя, земля моя родная…</a:t>
                      </a:r>
                      <a:br>
                        <a:rPr lang="ru-RU" sz="1000" dirty="0">
                          <a:latin typeface="Arial Cyr"/>
                        </a:rPr>
                      </a:br>
                      <a:r>
                        <a:rPr lang="ru-RU" sz="1000" dirty="0">
                          <a:latin typeface="Arial Cyr"/>
                        </a:rPr>
                        <a:t>Раскину руки, будто два крыла.</a:t>
                      </a:r>
                      <a:br>
                        <a:rPr lang="ru-RU" sz="1000" dirty="0">
                          <a:latin typeface="Arial Cyr"/>
                        </a:rPr>
                      </a:br>
                      <a:r>
                        <a:rPr lang="ru-RU" sz="1000" dirty="0">
                          <a:latin typeface="Arial Cyr"/>
                        </a:rPr>
                        <a:t/>
                      </a:r>
                      <a:br>
                        <a:rPr lang="ru-RU" sz="1000" dirty="0">
                          <a:latin typeface="Arial Cyr"/>
                        </a:rPr>
                      </a:br>
                      <a:r>
                        <a:rPr lang="ru-RU" sz="1000" dirty="0">
                          <a:latin typeface="Arial Cyr"/>
                        </a:rPr>
                        <a:t>О Господи! Какая красота:</a:t>
                      </a:r>
                      <a:br>
                        <a:rPr lang="ru-RU" sz="1000" dirty="0">
                          <a:latin typeface="Arial Cyr"/>
                        </a:rPr>
                      </a:br>
                      <a:r>
                        <a:rPr lang="ru-RU" sz="1000" dirty="0">
                          <a:latin typeface="Arial Cyr"/>
                        </a:rPr>
                        <a:t>Прожилки рек, и синие озера,</a:t>
                      </a:r>
                      <a:br>
                        <a:rPr lang="ru-RU" sz="1000" dirty="0">
                          <a:latin typeface="Arial Cyr"/>
                        </a:rPr>
                      </a:br>
                      <a:r>
                        <a:rPr lang="ru-RU" sz="1000" dirty="0">
                          <a:latin typeface="Arial Cyr"/>
                        </a:rPr>
                        <a:t>Надежда, вера и любовь во взоре -</a:t>
                      </a:r>
                      <a:br>
                        <a:rPr lang="ru-RU" sz="1000" dirty="0">
                          <a:latin typeface="Arial Cyr"/>
                        </a:rPr>
                      </a:br>
                      <a:r>
                        <a:rPr lang="ru-RU" sz="1000" dirty="0">
                          <a:latin typeface="Arial Cyr"/>
                        </a:rPr>
                        <a:t>О Господи! Какая красота!</a:t>
                      </a:r>
                      <a:br>
                        <a:rPr lang="ru-RU" sz="1000" dirty="0">
                          <a:latin typeface="Arial Cyr"/>
                        </a:rPr>
                      </a:br>
                      <a:r>
                        <a:rPr lang="ru-RU" sz="1000" dirty="0">
                          <a:latin typeface="Arial Cyr"/>
                        </a:rPr>
                        <a:t/>
                      </a:r>
                      <a:br>
                        <a:rPr lang="ru-RU" sz="1000" dirty="0">
                          <a:latin typeface="Arial Cyr"/>
                        </a:rPr>
                      </a:br>
                      <a:r>
                        <a:rPr lang="ru-RU" sz="1000" dirty="0">
                          <a:latin typeface="Arial Cyr"/>
                        </a:rPr>
                        <a:t>Спаси и сохрани ее, Господь,</a:t>
                      </a:r>
                      <a:br>
                        <a:rPr lang="ru-RU" sz="1000" dirty="0">
                          <a:latin typeface="Arial Cyr"/>
                        </a:rPr>
                      </a:br>
                      <a:r>
                        <a:rPr lang="ru-RU" sz="1000" dirty="0">
                          <a:latin typeface="Arial Cyr"/>
                        </a:rPr>
                        <a:t>Мою Россию, Родину, Отчизну.</a:t>
                      </a:r>
                      <a:br>
                        <a:rPr lang="ru-RU" sz="1000" dirty="0">
                          <a:latin typeface="Arial Cyr"/>
                        </a:rPr>
                      </a:br>
                      <a:r>
                        <a:rPr lang="ru-RU" sz="1000" dirty="0">
                          <a:latin typeface="Arial Cyr"/>
                        </a:rPr>
                        <a:t>Как матери, я ей обязан жизнью.</a:t>
                      </a:r>
                      <a:br>
                        <a:rPr lang="ru-RU" sz="1000" dirty="0">
                          <a:latin typeface="Arial Cyr"/>
                        </a:rPr>
                      </a:br>
                      <a:r>
                        <a:rPr lang="ru-RU" sz="1000" dirty="0">
                          <a:latin typeface="Arial Cyr"/>
                        </a:rPr>
                        <a:t>Спаси и сохрани ее, Господь!</a:t>
                      </a:r>
                      <a:br>
                        <a:rPr lang="ru-RU" sz="1000" dirty="0">
                          <a:latin typeface="Arial Cyr"/>
                        </a:rPr>
                      </a:br>
                      <a:endParaRPr lang="ru-RU" sz="1000" dirty="0">
                        <a:latin typeface="Arial Cyr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2052" name="Picture 4" descr="C:\Users\Дом\Desktop\Скриншот 18-11-2018 194456.png"/>
          <p:cNvPicPr>
            <a:picLocks noChangeAspect="1" noChangeArrowheads="1"/>
          </p:cNvPicPr>
          <p:nvPr/>
        </p:nvPicPr>
        <p:blipFill>
          <a:blip r:embed="rId2"/>
          <a:srcRect b="8067"/>
          <a:stretch>
            <a:fillRect/>
          </a:stretch>
        </p:blipFill>
        <p:spPr bwMode="auto">
          <a:xfrm>
            <a:off x="2428860" y="2071678"/>
            <a:ext cx="6373850" cy="407196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2844" y="500042"/>
            <a:ext cx="8143932" cy="10715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Литературное творчество учащихся – верный шаг  для  воспитания патриотизма</a:t>
            </a:r>
          </a:p>
          <a:p>
            <a:pPr algn="ctr"/>
            <a:r>
              <a:rPr lang="ru-RU" sz="2400" dirty="0" smtClean="0"/>
              <a:t>« Моя Россия!»</a:t>
            </a:r>
            <a:endParaRPr lang="ru-RU" sz="2400" dirty="0"/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43372" y="357166"/>
            <a:ext cx="4714908" cy="128588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Литературное творчество учащихся – верный шаг  для  воспитания патриотизма</a:t>
            </a:r>
            <a:endParaRPr lang="ru-RU" sz="2400" dirty="0"/>
          </a:p>
        </p:txBody>
      </p:sp>
      <p:pic>
        <p:nvPicPr>
          <p:cNvPr id="3" name="Рисунок 2" descr="F:\DCIM\102MSDCF\неделя школьной библиотеки\DSC05824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1571612"/>
            <a:ext cx="6143668" cy="407196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053174" y="5832310"/>
            <a:ext cx="7128792" cy="811399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</a:pPr>
            <a:r>
              <a:rPr lang="ru-RU" sz="2400" dirty="0" smtClean="0">
                <a:solidFill>
                  <a:schemeClr val="bg1"/>
                </a:solidFill>
                <a:latin typeface="Arial Narrow" pitchFamily="34" charset="0"/>
                <a:ea typeface="Calibri"/>
                <a:cs typeface="Times New Roman"/>
              </a:rPr>
              <a:t>Участие в литературной </a:t>
            </a:r>
            <a:r>
              <a:rPr lang="ru-RU" sz="2400" dirty="0" smtClean="0">
                <a:solidFill>
                  <a:schemeClr val="bg1"/>
                </a:solidFill>
                <a:latin typeface="Arial Narrow" pitchFamily="34" charset="0"/>
                <a:ea typeface="Calibri"/>
                <a:cs typeface="Times New Roman"/>
              </a:rPr>
              <a:t>викторине</a:t>
            </a:r>
            <a:endParaRPr lang="ru-RU" sz="2400" dirty="0">
              <a:solidFill>
                <a:schemeClr val="bg1"/>
              </a:solidFill>
              <a:latin typeface="Arial Narrow" pitchFamily="34" charset="0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</a:pPr>
            <a:r>
              <a:rPr lang="ru-RU" sz="2400" dirty="0">
                <a:solidFill>
                  <a:schemeClr val="bg1"/>
                </a:solidFill>
                <a:latin typeface="Arial Narrow" pitchFamily="34" charset="0"/>
                <a:ea typeface="Calibri"/>
                <a:cs typeface="Times New Roman"/>
              </a:rPr>
              <a:t> « Герои любимых книг</a:t>
            </a:r>
            <a:r>
              <a:rPr lang="ru-RU" sz="2400" dirty="0" smtClean="0">
                <a:solidFill>
                  <a:schemeClr val="bg1"/>
                </a:solidFill>
                <a:latin typeface="Arial Narrow" pitchFamily="34" charset="0"/>
                <a:ea typeface="Calibri"/>
                <a:cs typeface="Times New Roman"/>
              </a:rPr>
              <a:t>» </a:t>
            </a:r>
            <a:endParaRPr lang="ru-RU" sz="24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med" advClick="0" advTm="5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</TotalTime>
  <Words>457</Words>
  <Application>Microsoft Office PowerPoint</Application>
  <PresentationFormat>Экран (4:3)</PresentationFormat>
  <Paragraphs>78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Тема Office</vt:lpstr>
      <vt:lpstr>2_Тема Office</vt:lpstr>
      <vt:lpstr>" Юные патриоты своей страны"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   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Дом</cp:lastModifiedBy>
  <cp:revision>133</cp:revision>
  <dcterms:created xsi:type="dcterms:W3CDTF">2015-12-05T07:49:42Z</dcterms:created>
  <dcterms:modified xsi:type="dcterms:W3CDTF">2018-11-18T17:55:05Z</dcterms:modified>
</cp:coreProperties>
</file>