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29.jpg" ContentType="image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307" r:id="rId2"/>
    <p:sldId id="257" r:id="rId3"/>
    <p:sldId id="283" r:id="rId4"/>
    <p:sldId id="299" r:id="rId5"/>
    <p:sldId id="298" r:id="rId6"/>
    <p:sldId id="300" r:id="rId7"/>
    <p:sldId id="305" r:id="rId8"/>
    <p:sldId id="260" r:id="rId9"/>
    <p:sldId id="301" r:id="rId10"/>
    <p:sldId id="267" r:id="rId11"/>
    <p:sldId id="266" r:id="rId12"/>
    <p:sldId id="264" r:id="rId13"/>
    <p:sldId id="308" r:id="rId14"/>
    <p:sldId id="285" r:id="rId15"/>
    <p:sldId id="293" r:id="rId16"/>
    <p:sldId id="294" r:id="rId17"/>
    <p:sldId id="288" r:id="rId18"/>
    <p:sldId id="295" r:id="rId19"/>
    <p:sldId id="286" r:id="rId20"/>
    <p:sldId id="296" r:id="rId21"/>
    <p:sldId id="287" r:id="rId22"/>
    <p:sldId id="297" r:id="rId23"/>
    <p:sldId id="289" r:id="rId24"/>
    <p:sldId id="290" r:id="rId25"/>
    <p:sldId id="291" r:id="rId26"/>
    <p:sldId id="29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96" autoAdjust="0"/>
  </p:normalViewPr>
  <p:slideViewPr>
    <p:cSldViewPr snapToGrid="0">
      <p:cViewPr varScale="1">
        <p:scale>
          <a:sx n="83" d="100"/>
          <a:sy n="83" d="100"/>
        </p:scale>
        <p:origin x="82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AB0EC-D48D-4C4F-AD92-97DB7D7CE8E4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7D80EA-A768-4EA8-B539-068EB2642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744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7D80EA-A768-4EA8-B539-068EB2642F2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278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7151" y="1905004"/>
            <a:ext cx="9437699" cy="1625599"/>
          </a:xfrm>
        </p:spPr>
        <p:txBody>
          <a:bodyPr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464" y="3657124"/>
            <a:ext cx="9432387" cy="991077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219200" y="1600200"/>
            <a:ext cx="9742283" cy="73152"/>
            <a:chOff x="914400" y="1200150"/>
            <a:chExt cx="7306712" cy="54864"/>
          </a:xfrm>
        </p:grpSpPr>
        <p:sp>
          <p:nvSpPr>
            <p:cNvPr id="8" name="Овал 7"/>
            <p:cNvSpPr/>
            <p:nvPr/>
          </p:nvSpPr>
          <p:spPr>
            <a:xfrm>
              <a:off x="8166248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/>
            </a:p>
          </p:txBody>
        </p:sp>
        <p:sp>
          <p:nvSpPr>
            <p:cNvPr id="9" name="Овал 8"/>
            <p:cNvSpPr/>
            <p:nvPr/>
          </p:nvSpPr>
          <p:spPr>
            <a:xfrm>
              <a:off x="914400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/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1036847" y="12076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Группа 12"/>
          <p:cNvGrpSpPr/>
          <p:nvPr/>
        </p:nvGrpSpPr>
        <p:grpSpPr>
          <a:xfrm>
            <a:off x="1219200" y="4851400"/>
            <a:ext cx="9742283" cy="73152"/>
            <a:chOff x="914400" y="3638550"/>
            <a:chExt cx="7306712" cy="54864"/>
          </a:xfrm>
        </p:grpSpPr>
        <p:sp>
          <p:nvSpPr>
            <p:cNvPr id="14" name="Овал 13"/>
            <p:cNvSpPr/>
            <p:nvPr/>
          </p:nvSpPr>
          <p:spPr>
            <a:xfrm>
              <a:off x="8166248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914400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/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036847" y="36460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133109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19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37125" y="434976"/>
            <a:ext cx="1168704" cy="56610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7930" y="434976"/>
            <a:ext cx="8415942" cy="5661025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42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29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1" y="990600"/>
            <a:ext cx="9347199" cy="2235203"/>
          </a:xfrm>
        </p:spPr>
        <p:txBody>
          <a:bodyPr anchor="b">
            <a:normAutofit/>
          </a:bodyPr>
          <a:lstStyle>
            <a:lvl1pPr algn="ctr">
              <a:lnSpc>
                <a:spcPct val="90000"/>
              </a:lnSpc>
              <a:defRPr sz="4800" b="0" cap="none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1" y="3733800"/>
            <a:ext cx="9347199" cy="1219200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3274635" y="3475736"/>
            <a:ext cx="5642734" cy="54864"/>
            <a:chOff x="2455975" y="2588441"/>
            <a:chExt cx="4232051" cy="41148"/>
          </a:xfrm>
        </p:grpSpPr>
        <p:sp>
          <p:nvSpPr>
            <p:cNvPr id="14" name="Овал 13"/>
            <p:cNvSpPr/>
            <p:nvPr/>
          </p:nvSpPr>
          <p:spPr>
            <a:xfrm>
              <a:off x="6642306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2455975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2563229" y="2594391"/>
              <a:ext cx="4023360" cy="29249"/>
              <a:chOff x="2550323" y="3458731"/>
              <a:chExt cx="4023360" cy="38998"/>
            </a:xfrm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550323" y="3458731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2550323" y="3497729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55083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9200" y="1803400"/>
            <a:ext cx="4775200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803400"/>
            <a:ext cx="4775200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67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23264" y="1803400"/>
            <a:ext cx="4771048" cy="711200"/>
          </a:xfrm>
        </p:spPr>
        <p:txBody>
          <a:bodyPr anchor="ctr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19200" y="2514600"/>
            <a:ext cx="4775200" cy="35560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01664" y="1803400"/>
            <a:ext cx="4771048" cy="711200"/>
          </a:xfrm>
        </p:spPr>
        <p:txBody>
          <a:bodyPr anchor="ctr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7600" y="2514600"/>
            <a:ext cx="4775200" cy="35560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6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86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82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1" y="431800"/>
            <a:ext cx="9753600" cy="116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1" y="1803401"/>
            <a:ext cx="6604001" cy="4267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0" y="1803401"/>
            <a:ext cx="2844801" cy="4267201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85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219200" y="1803400"/>
            <a:ext cx="6604000" cy="426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1" y="431800"/>
            <a:ext cx="9753600" cy="116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39088" y="1925320"/>
            <a:ext cx="6364224" cy="4023360"/>
          </a:xfr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0" y="1803401"/>
            <a:ext cx="2844801" cy="41656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96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4801" y="301752"/>
            <a:ext cx="11582400" cy="6254496"/>
          </a:xfrm>
          <a:prstGeom prst="roundRect">
            <a:avLst>
              <a:gd name="adj" fmla="val 2341"/>
            </a:avLst>
          </a:prstGeom>
          <a:solidFill>
            <a:srgbClr val="FFFFFF"/>
          </a:solidFill>
          <a:ln>
            <a:noFill/>
          </a:ln>
          <a:effectLst>
            <a:innerShdw blurRad="508000">
              <a:srgbClr val="FFD14B">
                <a:alpha val="6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1" y="431800"/>
            <a:ext cx="9753600" cy="1168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1" y="1803400"/>
            <a:ext cx="97536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39200" y="6172200"/>
            <a:ext cx="1219201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37373CA6-373D-4733-AF8A-425182F44981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7416801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61601" y="6172200"/>
            <a:ext cx="71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8F7BE296-D840-4935-9EB4-55339E3DE2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039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53896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55648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5915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6090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Fn6vSS4vQ8Y?feature=oembed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4E22D6-8A19-C8AE-685D-415C0AA98A17}"/>
              </a:ext>
            </a:extLst>
          </p:cNvPr>
          <p:cNvSpPr txBox="1"/>
          <p:nvPr/>
        </p:nvSpPr>
        <p:spPr>
          <a:xfrm>
            <a:off x="553174" y="447344"/>
            <a:ext cx="11085652" cy="125572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800" u="sng" dirty="0"/>
              <a:t>Задание классу:</a:t>
            </a:r>
          </a:p>
          <a:p>
            <a:pPr algn="just">
              <a:lnSpc>
                <a:spcPct val="90000"/>
              </a:lnSpc>
            </a:pPr>
            <a:r>
              <a:rPr lang="ru-RU" sz="2800" dirty="0"/>
              <a:t>	Посмотрите серию мультсериала </a:t>
            </a:r>
            <a:r>
              <a:rPr lang="ru-RU" sz="2800" b="1" dirty="0">
                <a:solidFill>
                  <a:srgbClr val="FF0000"/>
                </a:solidFill>
              </a:rPr>
              <a:t>«Смешарики» </a:t>
            </a:r>
            <a:r>
              <a:rPr lang="ru-RU" sz="2800" dirty="0"/>
              <a:t>под названием </a:t>
            </a:r>
            <a:r>
              <a:rPr lang="ru-RU" sz="2800" b="1" dirty="0">
                <a:solidFill>
                  <a:srgbClr val="FF0000"/>
                </a:solidFill>
              </a:rPr>
              <a:t>«Фальшивый пиастр</a:t>
            </a:r>
            <a:r>
              <a:rPr lang="ru-RU" sz="2800" dirty="0">
                <a:solidFill>
                  <a:srgbClr val="FF0000"/>
                </a:solidFill>
              </a:rPr>
              <a:t>» </a:t>
            </a:r>
            <a:r>
              <a:rPr lang="ru-RU" sz="2800" dirty="0">
                <a:solidFill>
                  <a:schemeClr val="tx1"/>
                </a:solidFill>
              </a:rPr>
              <a:t>и ответьте на ряд вопросов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3C190D-F4DB-1EE4-B16F-892495B838D9}"/>
              </a:ext>
            </a:extLst>
          </p:cNvPr>
          <p:cNvSpPr txBox="1"/>
          <p:nvPr/>
        </p:nvSpPr>
        <p:spPr>
          <a:xfrm>
            <a:off x="553174" y="4967436"/>
            <a:ext cx="11085652" cy="125572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800" u="sng" dirty="0"/>
              <a:t>Вопрос классу:</a:t>
            </a:r>
          </a:p>
          <a:p>
            <a:pPr algn="just">
              <a:lnSpc>
                <a:spcPct val="90000"/>
              </a:lnSpc>
            </a:pPr>
            <a:r>
              <a:rPr lang="ru-RU" sz="2800" dirty="0"/>
              <a:t>	О чем говорится в данном </a:t>
            </a:r>
            <a:r>
              <a:rPr lang="ru-RU" sz="2800" dirty="0" err="1"/>
              <a:t>видеоотрывке</a:t>
            </a:r>
            <a:r>
              <a:rPr lang="ru-RU" sz="2800" dirty="0"/>
              <a:t>? Попробуйте сформулировать сегодняшнюю тему нашего урока. </a:t>
            </a:r>
          </a:p>
        </p:txBody>
      </p:sp>
      <p:pic>
        <p:nvPicPr>
          <p:cNvPr id="6" name="Мультимедиа в Интернете 5" title="Фальшивый пиастр - Смешарики 2D. Уроки финансовой грамотности | ПРЕМЬЕРА 2020!">
            <a:hlinkClick r:id="" action="ppaction://media"/>
            <a:extLst>
              <a:ext uri="{FF2B5EF4-FFF2-40B4-BE49-F238E27FC236}">
                <a16:creationId xmlns:a16="http://schemas.microsoft.com/office/drawing/2014/main" id="{6A2D1DC8-6F87-156E-0AA8-272330CFE7C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53173" y="1789437"/>
            <a:ext cx="5373064" cy="30357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D571832-48AE-AB18-4CE4-161FFE183C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798" t="19240" r="19019" b="18312"/>
          <a:stretch/>
        </p:blipFill>
        <p:spPr>
          <a:xfrm>
            <a:off x="6265764" y="1789455"/>
            <a:ext cx="5374184" cy="303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0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9D1880F-D06B-43C9-A0C0-A59FCBC41734}"/>
              </a:ext>
            </a:extLst>
          </p:cNvPr>
          <p:cNvSpPr txBox="1"/>
          <p:nvPr/>
        </p:nvSpPr>
        <p:spPr>
          <a:xfrm>
            <a:off x="553174" y="1134833"/>
            <a:ext cx="1108565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FF0000"/>
                </a:solidFill>
              </a:rPr>
              <a:t>Для удобства распознания </a:t>
            </a:r>
            <a:r>
              <a:rPr lang="ru-RU" sz="2800" dirty="0"/>
              <a:t>неграмотным населением, ассигнации образца </a:t>
            </a:r>
            <a:r>
              <a:rPr lang="ru-RU" sz="2800" b="1" dirty="0">
                <a:solidFill>
                  <a:srgbClr val="FF0000"/>
                </a:solidFill>
              </a:rPr>
              <a:t>1786 г. </a:t>
            </a:r>
            <a:r>
              <a:rPr lang="ru-RU" sz="2800" dirty="0"/>
              <a:t>печатались следующим образом: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B218ED-9FFA-4454-8652-55F3D74D0171}"/>
              </a:ext>
            </a:extLst>
          </p:cNvPr>
          <p:cNvSpPr txBox="1"/>
          <p:nvPr/>
        </p:nvSpPr>
        <p:spPr>
          <a:xfrm>
            <a:off x="553174" y="2240898"/>
            <a:ext cx="6442672" cy="34163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</a:rPr>
              <a:t>5 рублей </a:t>
            </a:r>
            <a:r>
              <a:rPr lang="ru-RU" sz="2400" dirty="0"/>
              <a:t>– на бумаге </a:t>
            </a:r>
            <a:r>
              <a:rPr lang="ru-RU" sz="2400" b="1" dirty="0">
                <a:solidFill>
                  <a:srgbClr val="FF0000"/>
                </a:solidFill>
              </a:rPr>
              <a:t>синего цвета</a:t>
            </a:r>
            <a:r>
              <a:rPr lang="ru-RU" sz="2400" dirty="0"/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/>
              <a:t>10 рублей – на бумаге </a:t>
            </a:r>
            <a:r>
              <a:rPr lang="ru-RU" sz="2400" b="1" dirty="0">
                <a:solidFill>
                  <a:srgbClr val="FF0000"/>
                </a:solidFill>
              </a:rPr>
              <a:t>розового цвета</a:t>
            </a:r>
            <a:r>
              <a:rPr lang="ru-RU" sz="2400" dirty="0"/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/>
              <a:t>25 рублей – на бумаге </a:t>
            </a:r>
            <a:r>
              <a:rPr lang="ru-RU" sz="2400" b="1" dirty="0">
                <a:solidFill>
                  <a:srgbClr val="FF0000"/>
                </a:solidFill>
              </a:rPr>
              <a:t>белого цвета со всеми срезанными углами</a:t>
            </a:r>
            <a:r>
              <a:rPr lang="ru-RU" sz="2400" dirty="0"/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/>
              <a:t>50 рублей – на бумаге </a:t>
            </a:r>
            <a:r>
              <a:rPr lang="ru-RU" sz="2400" b="1" dirty="0">
                <a:solidFill>
                  <a:srgbClr val="FF0000"/>
                </a:solidFill>
              </a:rPr>
              <a:t>белого цвета со срезанными верхним левым и нижним правым углами</a:t>
            </a:r>
            <a:r>
              <a:rPr lang="ru-RU" sz="2400" dirty="0"/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/>
              <a:t>100 рублей – на бумаге </a:t>
            </a:r>
            <a:r>
              <a:rPr lang="ru-RU" sz="2400" b="1" dirty="0">
                <a:solidFill>
                  <a:srgbClr val="FF0000"/>
                </a:solidFill>
              </a:rPr>
              <a:t>белого цвета без срезанных углов</a:t>
            </a:r>
            <a:r>
              <a:rPr lang="ru-RU" sz="2400" dirty="0"/>
              <a:t>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5F1C0C6-CF26-448D-B456-A80E7C05E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879" y="2240898"/>
            <a:ext cx="4450948" cy="29904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111D23-C754-4477-825D-F1DB3C81D0E9}"/>
              </a:ext>
            </a:extLst>
          </p:cNvPr>
          <p:cNvSpPr txBox="1"/>
          <p:nvPr/>
        </p:nvSpPr>
        <p:spPr>
          <a:xfrm>
            <a:off x="553174" y="447344"/>
            <a:ext cx="11085652" cy="5355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/>
              <a:t>Внешний вид ассигнаций</a:t>
            </a:r>
          </a:p>
        </p:txBody>
      </p:sp>
    </p:spTree>
    <p:extLst>
      <p:ext uri="{BB962C8B-B14F-4D97-AF65-F5344CB8AC3E}">
        <p14:creationId xmlns:p14="http://schemas.microsoft.com/office/powerpoint/2010/main" val="42623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176EC0-A812-46A3-BED5-C4A5B676429A}"/>
              </a:ext>
            </a:extLst>
          </p:cNvPr>
          <p:cNvSpPr txBox="1"/>
          <p:nvPr/>
        </p:nvSpPr>
        <p:spPr>
          <a:xfrm>
            <a:off x="590308" y="4295821"/>
            <a:ext cx="10946935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/>
              <a:t>В целях дальнейшей </a:t>
            </a:r>
            <a:r>
              <a:rPr lang="ru-RU" sz="2400" b="1" dirty="0">
                <a:solidFill>
                  <a:srgbClr val="FF0000"/>
                </a:solidFill>
              </a:rPr>
              <a:t>борьбы с фальшивомонетничеством </a:t>
            </a:r>
            <a:r>
              <a:rPr lang="ru-RU" sz="2400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1819 г. </a:t>
            </a:r>
            <a:r>
              <a:rPr lang="ru-RU" sz="2400" dirty="0"/>
              <a:t>были введены новые различные </a:t>
            </a:r>
            <a:r>
              <a:rPr lang="ru-RU" sz="2400" b="1" dirty="0">
                <a:solidFill>
                  <a:srgbClr val="FF0000"/>
                </a:solidFill>
              </a:rPr>
              <a:t>цвета бумаги </a:t>
            </a:r>
            <a:r>
              <a:rPr lang="ru-RU" sz="2400" dirty="0"/>
              <a:t>для купюр разного достоинства: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12170F5-2F4F-4345-BCE6-36EF26329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605" y="1283228"/>
            <a:ext cx="3814138" cy="276489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82A6FC8-7CDA-418A-8740-92FC0D5FC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09" y="1283229"/>
            <a:ext cx="3706296" cy="276489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06EAF2E-F22A-40DC-B979-D36D5D735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578" y="1283228"/>
            <a:ext cx="3386667" cy="2764896"/>
          </a:xfrm>
          <a:prstGeom prst="rect">
            <a:avLst/>
          </a:prstGeom>
        </p:spPr>
      </p:pic>
      <p:graphicFrame>
        <p:nvGraphicFramePr>
          <p:cNvPr id="23" name="Таблица 23">
            <a:extLst>
              <a:ext uri="{FF2B5EF4-FFF2-40B4-BE49-F238E27FC236}">
                <a16:creationId xmlns:a16="http://schemas.microsoft.com/office/drawing/2014/main" id="{5B60B21F-CB5A-4D5B-8CE3-D9F859A37E0E}"/>
              </a:ext>
            </a:extLst>
          </p:cNvPr>
          <p:cNvGraphicFramePr>
            <a:graphicFrameLocks noGrp="1"/>
          </p:cNvGraphicFramePr>
          <p:nvPr/>
        </p:nvGraphicFramePr>
        <p:xfrm>
          <a:off x="590308" y="5374514"/>
          <a:ext cx="10946934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489">
                  <a:extLst>
                    <a:ext uri="{9D8B030D-6E8A-4147-A177-3AD203B41FA5}">
                      <a16:colId xmlns:a16="http://schemas.microsoft.com/office/drawing/2014/main" val="4233631174"/>
                    </a:ext>
                  </a:extLst>
                </a:gridCol>
                <a:gridCol w="1824489">
                  <a:extLst>
                    <a:ext uri="{9D8B030D-6E8A-4147-A177-3AD203B41FA5}">
                      <a16:colId xmlns:a16="http://schemas.microsoft.com/office/drawing/2014/main" val="2625238584"/>
                    </a:ext>
                  </a:extLst>
                </a:gridCol>
                <a:gridCol w="1824489">
                  <a:extLst>
                    <a:ext uri="{9D8B030D-6E8A-4147-A177-3AD203B41FA5}">
                      <a16:colId xmlns:a16="http://schemas.microsoft.com/office/drawing/2014/main" val="4155672804"/>
                    </a:ext>
                  </a:extLst>
                </a:gridCol>
                <a:gridCol w="1824489">
                  <a:extLst>
                    <a:ext uri="{9D8B030D-6E8A-4147-A177-3AD203B41FA5}">
                      <a16:colId xmlns:a16="http://schemas.microsoft.com/office/drawing/2014/main" val="824590490"/>
                    </a:ext>
                  </a:extLst>
                </a:gridCol>
                <a:gridCol w="1824489">
                  <a:extLst>
                    <a:ext uri="{9D8B030D-6E8A-4147-A177-3AD203B41FA5}">
                      <a16:colId xmlns:a16="http://schemas.microsoft.com/office/drawing/2014/main" val="974533693"/>
                    </a:ext>
                  </a:extLst>
                </a:gridCol>
                <a:gridCol w="1824489">
                  <a:extLst>
                    <a:ext uri="{9D8B030D-6E8A-4147-A177-3AD203B41FA5}">
                      <a16:colId xmlns:a16="http://schemas.microsoft.com/office/drawing/2014/main" val="3345776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5 </a:t>
                      </a:r>
                    </a:p>
                    <a:p>
                      <a:pPr algn="ctr"/>
                      <a:r>
                        <a:rPr lang="ru-RU" sz="2800" b="1" dirty="0"/>
                        <a:t>рублей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10 рублей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25 рублей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50 рублей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100 рублей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200 рублей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137907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9588AF2-E17C-4315-D1E6-25F9EC3A65EA}"/>
              </a:ext>
            </a:extLst>
          </p:cNvPr>
          <p:cNvSpPr txBox="1"/>
          <p:nvPr/>
        </p:nvSpPr>
        <p:spPr>
          <a:xfrm>
            <a:off x="553174" y="447344"/>
            <a:ext cx="11085652" cy="5355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/>
              <a:t>Борьба с фальшивомонетчиками</a:t>
            </a:r>
          </a:p>
        </p:txBody>
      </p:sp>
    </p:spTree>
    <p:extLst>
      <p:ext uri="{BB962C8B-B14F-4D97-AF65-F5344CB8AC3E}">
        <p14:creationId xmlns:p14="http://schemas.microsoft.com/office/powerpoint/2010/main" val="36180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77ECC0-2AD9-438C-8C2A-788564E599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4" r="11081"/>
          <a:stretch/>
        </p:blipFill>
        <p:spPr>
          <a:xfrm>
            <a:off x="553174" y="1104045"/>
            <a:ext cx="2840992" cy="503766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CBDECA-50A1-41BC-AD1E-7872886D74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977" y="1295399"/>
            <a:ext cx="3809998" cy="495299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9BB9F87-16FB-4DAD-9132-8AAC848567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651" y="609603"/>
            <a:ext cx="4256991" cy="5723464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26AB67A-8CF8-4831-A41B-591CFD9D42BB}"/>
              </a:ext>
            </a:extLst>
          </p:cNvPr>
          <p:cNvSpPr/>
          <p:nvPr/>
        </p:nvSpPr>
        <p:spPr>
          <a:xfrm>
            <a:off x="9805684" y="3003628"/>
            <a:ext cx="833377" cy="23149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57C75BF-A198-450D-8020-53334D043782}"/>
              </a:ext>
            </a:extLst>
          </p:cNvPr>
          <p:cNvSpPr/>
          <p:nvPr/>
        </p:nvSpPr>
        <p:spPr>
          <a:xfrm>
            <a:off x="9388996" y="3622879"/>
            <a:ext cx="833377" cy="23149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4B6D182-5136-4620-ACB6-52CA2DAAD027}"/>
              </a:ext>
            </a:extLst>
          </p:cNvPr>
          <p:cNvSpPr/>
          <p:nvPr/>
        </p:nvSpPr>
        <p:spPr>
          <a:xfrm>
            <a:off x="5262623" y="4099370"/>
            <a:ext cx="833377" cy="23149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E8D15B-1439-C198-38E3-178A0C52F77C}"/>
              </a:ext>
            </a:extLst>
          </p:cNvPr>
          <p:cNvSpPr txBox="1"/>
          <p:nvPr/>
        </p:nvSpPr>
        <p:spPr>
          <a:xfrm>
            <a:off x="553174" y="447344"/>
            <a:ext cx="6807801" cy="5355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/>
              <a:t>Наполеон – фальшивомонетчик</a:t>
            </a:r>
          </a:p>
        </p:txBody>
      </p:sp>
    </p:spTree>
    <p:extLst>
      <p:ext uri="{BB962C8B-B14F-4D97-AF65-F5344CB8AC3E}">
        <p14:creationId xmlns:p14="http://schemas.microsoft.com/office/powerpoint/2010/main" val="123647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1A93F3-5C2A-1864-1289-C395A7DDA1C9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Степени подлинности российских банкнот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91971D-C5EF-83EE-4C95-F9DE4B0649EB}"/>
              </a:ext>
            </a:extLst>
          </p:cNvPr>
          <p:cNvSpPr txBox="1"/>
          <p:nvPr/>
        </p:nvSpPr>
        <p:spPr>
          <a:xfrm>
            <a:off x="553174" y="1238554"/>
            <a:ext cx="11085652" cy="20313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800" u="sng" dirty="0"/>
              <a:t>Вопрос классу:</a:t>
            </a:r>
          </a:p>
          <a:p>
            <a:pPr algn="just">
              <a:lnSpc>
                <a:spcPct val="90000"/>
              </a:lnSpc>
            </a:pPr>
            <a:r>
              <a:rPr lang="ru-RU" sz="2800" dirty="0"/>
              <a:t>	Как вы уже поняли, деньги начали подделывать уже давно. Поэтому у государства возникла потребность в их защите.</a:t>
            </a:r>
          </a:p>
          <a:p>
            <a:pPr algn="just">
              <a:lnSpc>
                <a:spcPct val="90000"/>
              </a:lnSpc>
            </a:pPr>
            <a:r>
              <a:rPr lang="ru-RU" sz="2800" dirty="0"/>
              <a:t>	О </a:t>
            </a:r>
            <a:r>
              <a:rPr lang="ru-RU" sz="2800" b="1" dirty="0">
                <a:solidFill>
                  <a:srgbClr val="FF0000"/>
                </a:solidFill>
              </a:rPr>
              <a:t>каких степенях подлинности российских банкнот </a:t>
            </a:r>
            <a:r>
              <a:rPr lang="ru-RU" sz="2800" dirty="0"/>
              <a:t>было упомянуто в мультсериале? А какие знаете еще?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3436B3-5EA1-FCC9-DE7E-CC9245E1247F}"/>
              </a:ext>
            </a:extLst>
          </p:cNvPr>
          <p:cNvSpPr txBox="1"/>
          <p:nvPr/>
        </p:nvSpPr>
        <p:spPr>
          <a:xfrm>
            <a:off x="553174" y="4111341"/>
            <a:ext cx="2525692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На просвет;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С лупой;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Под углом;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На ощупь;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9FEFB4-22F1-40B8-B810-34F77B78F89F}"/>
              </a:ext>
            </a:extLst>
          </p:cNvPr>
          <p:cNvSpPr txBox="1"/>
          <p:nvPr/>
        </p:nvSpPr>
        <p:spPr>
          <a:xfrm>
            <a:off x="553174" y="3429000"/>
            <a:ext cx="6738877" cy="5232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Виды </a:t>
            </a:r>
            <a:r>
              <a:rPr lang="ru-RU" sz="2800" b="1"/>
              <a:t>признаков подлинности</a:t>
            </a:r>
            <a:endParaRPr lang="ru-RU" sz="28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B415B3-0557-48C4-23DF-0D68609DA1C7}"/>
              </a:ext>
            </a:extLst>
          </p:cNvPr>
          <p:cNvSpPr txBox="1"/>
          <p:nvPr/>
        </p:nvSpPr>
        <p:spPr>
          <a:xfrm>
            <a:off x="3185932" y="4111341"/>
            <a:ext cx="4106119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Поляризация;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В ИК-диапазоне;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Под воздействием УФ;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Состав материала.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C52EFAD-520B-1FAC-83F1-3362F49FE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315" y="3429000"/>
            <a:ext cx="4131511" cy="275188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74E18D7-12FA-1429-9B20-A8E5A90A9221}"/>
              </a:ext>
            </a:extLst>
          </p:cNvPr>
          <p:cNvSpPr txBox="1"/>
          <p:nvPr/>
        </p:nvSpPr>
        <p:spPr>
          <a:xfrm>
            <a:off x="7602156" y="5619446"/>
            <a:ext cx="403667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>
                <a:ln w="19050">
                  <a:solidFill>
                    <a:schemeClr val="tx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</a:rPr>
              <a:t>ФАЛЬШИВКА</a:t>
            </a:r>
          </a:p>
        </p:txBody>
      </p:sp>
    </p:spTree>
    <p:extLst>
      <p:ext uri="{BB962C8B-B14F-4D97-AF65-F5344CB8AC3E}">
        <p14:creationId xmlns:p14="http://schemas.microsoft.com/office/powerpoint/2010/main" val="236505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7737F3-80E3-2587-E66E-18E5E2254515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Степени подлинности российских банкнот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5BCEE8-204E-6559-4A7C-A636C660C9E8}"/>
              </a:ext>
            </a:extLst>
          </p:cNvPr>
          <p:cNvSpPr txBox="1"/>
          <p:nvPr/>
        </p:nvSpPr>
        <p:spPr>
          <a:xfrm>
            <a:off x="553174" y="1191298"/>
            <a:ext cx="11085652" cy="50167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/>
              <a:t>Водяные знаки;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/>
              <a:t>Защитная нить;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/>
              <a:t>Муаровые полосы (переливы)и многоцветные цифры;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/>
              <a:t>Микроперфорация;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/>
              <a:t>Голограмма;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/>
              <a:t>Совмещающиеся изображения;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err="1"/>
              <a:t>Микроузоры</a:t>
            </a:r>
            <a:r>
              <a:rPr lang="ru-RU" sz="3200" dirty="0"/>
              <a:t> и микротекст;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err="1"/>
              <a:t>Кипп</a:t>
            </a:r>
            <a:r>
              <a:rPr lang="ru-RU" sz="3200" dirty="0"/>
              <a:t>-эффект (скрытое изображение букв «РР»);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/>
              <a:t>Рельефность;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/>
              <a:t>Защитные волокна, внедренные в бумагу.</a:t>
            </a:r>
          </a:p>
        </p:txBody>
      </p:sp>
    </p:spTree>
    <p:extLst>
      <p:ext uri="{BB962C8B-B14F-4D97-AF65-F5344CB8AC3E}">
        <p14:creationId xmlns:p14="http://schemas.microsoft.com/office/powerpoint/2010/main" val="271982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59C4F4-6A94-BDEA-8B67-C36EA2287E6C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Работа по группам</a:t>
            </a: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2207F94-4E12-6194-DA3A-FED2C16E5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5" y="2219569"/>
            <a:ext cx="3521115" cy="15129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64AAB9-EC8D-6035-A483-757C227CB9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44" y="2219569"/>
            <a:ext cx="3521115" cy="151848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1A4298-608E-4E34-10A7-511F78E447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712" y="2205386"/>
            <a:ext cx="3521114" cy="15129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1D180C-E6B8-37C4-131A-906EA6161BF5}"/>
              </a:ext>
            </a:extLst>
          </p:cNvPr>
          <p:cNvSpPr txBox="1"/>
          <p:nvPr/>
        </p:nvSpPr>
        <p:spPr>
          <a:xfrm>
            <a:off x="553174" y="1663715"/>
            <a:ext cx="3521115" cy="4801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/>
              <a:t>I</a:t>
            </a:r>
            <a:r>
              <a:rPr lang="ru-RU" sz="2800" b="1" dirty="0"/>
              <a:t> группа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F86C82-CE26-F4BA-53FA-ED311F5F9F1A}"/>
              </a:ext>
            </a:extLst>
          </p:cNvPr>
          <p:cNvSpPr txBox="1"/>
          <p:nvPr/>
        </p:nvSpPr>
        <p:spPr>
          <a:xfrm>
            <a:off x="4335443" y="1664659"/>
            <a:ext cx="3521115" cy="4801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/>
              <a:t>II</a:t>
            </a:r>
            <a:r>
              <a:rPr lang="ru-RU" sz="2800" b="1" dirty="0"/>
              <a:t> группа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5D03BF-C015-1B40-B335-1B18580B87E9}"/>
              </a:ext>
            </a:extLst>
          </p:cNvPr>
          <p:cNvSpPr txBox="1"/>
          <p:nvPr/>
        </p:nvSpPr>
        <p:spPr>
          <a:xfrm>
            <a:off x="8117713" y="1663714"/>
            <a:ext cx="3521115" cy="4801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/>
              <a:t>III</a:t>
            </a:r>
            <a:r>
              <a:rPr lang="ru-RU" sz="2800" b="1" dirty="0"/>
              <a:t> группа</a:t>
            </a:r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88AA8C50-04BF-4C11-0389-B0A29ACB6AD6}"/>
              </a:ext>
            </a:extLst>
          </p:cNvPr>
          <p:cNvSpPr/>
          <p:nvPr/>
        </p:nvSpPr>
        <p:spPr>
          <a:xfrm>
            <a:off x="2093812" y="1107851"/>
            <a:ext cx="439838" cy="4801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id="{E01D2063-68B2-3735-4C76-1807232385E3}"/>
              </a:ext>
            </a:extLst>
          </p:cNvPr>
          <p:cNvSpPr/>
          <p:nvPr/>
        </p:nvSpPr>
        <p:spPr>
          <a:xfrm>
            <a:off x="5876081" y="1107851"/>
            <a:ext cx="439838" cy="4801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id="{1E2B346C-C544-FFB7-C5EA-2195116807FC}"/>
              </a:ext>
            </a:extLst>
          </p:cNvPr>
          <p:cNvSpPr/>
          <p:nvPr/>
        </p:nvSpPr>
        <p:spPr>
          <a:xfrm>
            <a:off x="9658351" y="1107859"/>
            <a:ext cx="439838" cy="4801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533897-074D-C0CC-D958-F1FD6828E8C9}"/>
              </a:ext>
            </a:extLst>
          </p:cNvPr>
          <p:cNvSpPr txBox="1"/>
          <p:nvPr/>
        </p:nvSpPr>
        <p:spPr>
          <a:xfrm>
            <a:off x="553172" y="3926185"/>
            <a:ext cx="3903080" cy="4801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/>
              <a:t>Учителя (</a:t>
            </a:r>
            <a:r>
              <a:rPr lang="en-US" sz="2800" b="1" dirty="0"/>
              <a:t>IV</a:t>
            </a:r>
            <a:r>
              <a:rPr lang="ru-RU" sz="2800" b="1" dirty="0"/>
              <a:t> группа)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5E16E40-E799-2DC8-2732-BC2BBEB155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4531664"/>
            <a:ext cx="3903078" cy="173809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DCE2E5F-F0AA-80D8-94A5-BA246E2E1220}"/>
              </a:ext>
            </a:extLst>
          </p:cNvPr>
          <p:cNvSpPr txBox="1"/>
          <p:nvPr/>
        </p:nvSpPr>
        <p:spPr>
          <a:xfrm>
            <a:off x="4687747" y="3926185"/>
            <a:ext cx="6951079" cy="23083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3200" u="sng" dirty="0"/>
              <a:t>Задание классу:</a:t>
            </a:r>
          </a:p>
          <a:p>
            <a:pPr algn="just">
              <a:lnSpc>
                <a:spcPct val="90000"/>
              </a:lnSpc>
            </a:pPr>
            <a:r>
              <a:rPr lang="ru-RU" sz="3200" dirty="0"/>
              <a:t>	Работая по группам, определите </a:t>
            </a:r>
            <a:r>
              <a:rPr lang="ru-RU" sz="3200" b="1" dirty="0">
                <a:solidFill>
                  <a:srgbClr val="FF0000"/>
                </a:solidFill>
              </a:rPr>
              <a:t>степени защиты российских банкнот.</a:t>
            </a:r>
          </a:p>
          <a:p>
            <a:pPr algn="just">
              <a:lnSpc>
                <a:spcPct val="90000"/>
              </a:lnSpc>
            </a:pPr>
            <a:r>
              <a:rPr lang="ru-RU" sz="3200" dirty="0"/>
              <a:t>	Время на работу: </a:t>
            </a:r>
            <a:r>
              <a:rPr lang="ru-RU" sz="3200" b="1" dirty="0">
                <a:solidFill>
                  <a:srgbClr val="FF0000"/>
                </a:solidFill>
              </a:rPr>
              <a:t>5-7 минут</a:t>
            </a:r>
          </a:p>
        </p:txBody>
      </p:sp>
    </p:spTree>
    <p:extLst>
      <p:ext uri="{BB962C8B-B14F-4D97-AF65-F5344CB8AC3E}">
        <p14:creationId xmlns:p14="http://schemas.microsoft.com/office/powerpoint/2010/main" val="195534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CB9506-6FCE-7E76-E062-AEB2F74AC935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dirty="0"/>
              <a:t>I </a:t>
            </a:r>
            <a:r>
              <a:rPr lang="ru-RU" sz="3200" b="1" dirty="0"/>
              <a:t>группа – 10 рублей</a:t>
            </a: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32F133-C09A-0659-0A6D-F5635B62D8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3" y="1168561"/>
            <a:ext cx="5755029" cy="24728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7177F2-4E7D-9BEC-96F2-9C961E3552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2" y="3777867"/>
            <a:ext cx="5755030" cy="24728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AF4607-A57F-C731-6EC8-66A77E7DB7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656" y="1168561"/>
            <a:ext cx="5082170" cy="508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54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4B26FF-5E1D-F793-8F19-7A280853372C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dirty="0"/>
              <a:t>I </a:t>
            </a:r>
            <a:r>
              <a:rPr lang="ru-RU" sz="3200" b="1" dirty="0"/>
              <a:t>группа – 10 рублей</a:t>
            </a:r>
            <a:endParaRPr lang="ru-RU" sz="32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341B20-02BF-B8E7-9BF8-E832932A0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3" y="1168561"/>
            <a:ext cx="5755029" cy="24728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4CC743-1023-CC80-400B-D21983C781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2" y="3777867"/>
            <a:ext cx="5755030" cy="24728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AF6054F-7A64-0415-50B9-F58E8E14169E}"/>
              </a:ext>
            </a:extLst>
          </p:cNvPr>
          <p:cNvSpPr txBox="1"/>
          <p:nvPr/>
        </p:nvSpPr>
        <p:spPr>
          <a:xfrm>
            <a:off x="6771190" y="1158960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Водяные знаки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477BA3-C7E0-9229-F8ED-30A81AEC4B29}"/>
              </a:ext>
            </a:extLst>
          </p:cNvPr>
          <p:cNvSpPr txBox="1"/>
          <p:nvPr/>
        </p:nvSpPr>
        <p:spPr>
          <a:xfrm>
            <a:off x="6771190" y="1709631"/>
            <a:ext cx="4867636" cy="7571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Совмещающиеся </a:t>
            </a:r>
          </a:p>
          <a:p>
            <a:pPr algn="ctr">
              <a:lnSpc>
                <a:spcPct val="90000"/>
              </a:lnSpc>
            </a:pPr>
            <a:r>
              <a:rPr lang="ru-RU" sz="2400" dirty="0"/>
              <a:t>изображения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DAF203-0116-E9CC-AD9E-EDC8C6692CCD}"/>
              </a:ext>
            </a:extLst>
          </p:cNvPr>
          <p:cNvSpPr txBox="1"/>
          <p:nvPr/>
        </p:nvSpPr>
        <p:spPr>
          <a:xfrm>
            <a:off x="6771190" y="2592700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Защитная нить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A6A1B0-EFC4-0A1B-0E0A-DF4C9E2D24B9}"/>
              </a:ext>
            </a:extLst>
          </p:cNvPr>
          <p:cNvSpPr txBox="1"/>
          <p:nvPr/>
        </p:nvSpPr>
        <p:spPr>
          <a:xfrm>
            <a:off x="6771190" y="3143749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err="1"/>
              <a:t>Микроузоры</a:t>
            </a:r>
            <a:endParaRPr lang="ru-RU" sz="2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D84A19-A9A7-EF17-11D2-05F199DA6122}"/>
              </a:ext>
            </a:extLst>
          </p:cNvPr>
          <p:cNvSpPr txBox="1"/>
          <p:nvPr/>
        </p:nvSpPr>
        <p:spPr>
          <a:xfrm>
            <a:off x="6771190" y="3694798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Микротекст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CE0BF1-2BF0-431F-63BA-A651859B8108}"/>
              </a:ext>
            </a:extLst>
          </p:cNvPr>
          <p:cNvSpPr txBox="1"/>
          <p:nvPr/>
        </p:nvSpPr>
        <p:spPr>
          <a:xfrm>
            <a:off x="6771190" y="4239821"/>
            <a:ext cx="4867636" cy="7571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Муаровые полосы </a:t>
            </a:r>
          </a:p>
          <a:p>
            <a:pPr algn="ctr">
              <a:lnSpc>
                <a:spcPct val="90000"/>
              </a:lnSpc>
            </a:pPr>
            <a:r>
              <a:rPr lang="ru-RU" sz="2400" dirty="0"/>
              <a:t>(радужные переливы)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F6A58A-FF9A-8326-003D-AAD449D843C5}"/>
              </a:ext>
            </a:extLst>
          </p:cNvPr>
          <p:cNvSpPr txBox="1"/>
          <p:nvPr/>
        </p:nvSpPr>
        <p:spPr>
          <a:xfrm>
            <a:off x="6771190" y="5120455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err="1"/>
              <a:t>Кипп</a:t>
            </a:r>
            <a:r>
              <a:rPr lang="ru-RU" sz="2400" dirty="0"/>
              <a:t>-эффект (буквы «РР»)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1C91949-69D0-B363-3FF3-BEF5C415736E}"/>
              </a:ext>
            </a:extLst>
          </p:cNvPr>
          <p:cNvSpPr txBox="1"/>
          <p:nvPr/>
        </p:nvSpPr>
        <p:spPr>
          <a:xfrm>
            <a:off x="6771190" y="5668691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Рельефность</a:t>
            </a: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63C0B632-5295-C45E-37B6-247FF7B4CC2F}"/>
              </a:ext>
            </a:extLst>
          </p:cNvPr>
          <p:cNvSpPr/>
          <p:nvPr/>
        </p:nvSpPr>
        <p:spPr>
          <a:xfrm>
            <a:off x="6900442" y="123268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710B7D6-89CB-792F-2A3C-7EEE72990370}"/>
              </a:ext>
            </a:extLst>
          </p:cNvPr>
          <p:cNvSpPr/>
          <p:nvPr/>
        </p:nvSpPr>
        <p:spPr>
          <a:xfrm>
            <a:off x="6900442" y="195088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2</a:t>
            </a: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5BC2A5D8-9B5E-5E77-CE88-D8119F8A931B}"/>
              </a:ext>
            </a:extLst>
          </p:cNvPr>
          <p:cNvSpPr/>
          <p:nvPr/>
        </p:nvSpPr>
        <p:spPr>
          <a:xfrm>
            <a:off x="6900441" y="3219063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29F2776F-B842-28CE-B017-D8B3EB1F66C1}"/>
              </a:ext>
            </a:extLst>
          </p:cNvPr>
          <p:cNvSpPr/>
          <p:nvPr/>
        </p:nvSpPr>
        <p:spPr>
          <a:xfrm>
            <a:off x="6900440" y="377011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ACF6B598-15C2-777C-69AE-F5A723B4852C}"/>
              </a:ext>
            </a:extLst>
          </p:cNvPr>
          <p:cNvSpPr/>
          <p:nvPr/>
        </p:nvSpPr>
        <p:spPr>
          <a:xfrm>
            <a:off x="6915872" y="5195769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7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AD0A28E2-D88E-E294-BA15-B07B18305185}"/>
              </a:ext>
            </a:extLst>
          </p:cNvPr>
          <p:cNvSpPr/>
          <p:nvPr/>
        </p:nvSpPr>
        <p:spPr>
          <a:xfrm>
            <a:off x="6900439" y="448355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6</a:t>
            </a:r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id="{F95176BC-A89A-43D6-0A83-6B537A819F68}"/>
              </a:ext>
            </a:extLst>
          </p:cNvPr>
          <p:cNvSpPr/>
          <p:nvPr/>
        </p:nvSpPr>
        <p:spPr>
          <a:xfrm>
            <a:off x="6915872" y="5743948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2026BC3A-A369-6A59-8F7D-0DB073280BF9}"/>
              </a:ext>
            </a:extLst>
          </p:cNvPr>
          <p:cNvSpPr/>
          <p:nvPr/>
        </p:nvSpPr>
        <p:spPr>
          <a:xfrm>
            <a:off x="6915872" y="2664928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3</a:t>
            </a: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1424E86E-82C4-6DA1-DD66-9079E2F118C5}"/>
              </a:ext>
            </a:extLst>
          </p:cNvPr>
          <p:cNvSpPr/>
          <p:nvPr/>
        </p:nvSpPr>
        <p:spPr>
          <a:xfrm>
            <a:off x="929834" y="2053446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</a:t>
            </a:r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id="{99B38905-41BF-042F-74C1-77977C111A7A}"/>
              </a:ext>
            </a:extLst>
          </p:cNvPr>
          <p:cNvSpPr/>
          <p:nvPr/>
        </p:nvSpPr>
        <p:spPr>
          <a:xfrm>
            <a:off x="5480614" y="2056974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</a:t>
            </a:r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id="{729369A7-9F7C-1405-5FC0-648DB35253A4}"/>
              </a:ext>
            </a:extLst>
          </p:cNvPr>
          <p:cNvSpPr/>
          <p:nvPr/>
        </p:nvSpPr>
        <p:spPr>
          <a:xfrm>
            <a:off x="4471687" y="2060396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2</a:t>
            </a:r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25D7952E-1681-1D49-BC0A-4D8F9FB76422}"/>
              </a:ext>
            </a:extLst>
          </p:cNvPr>
          <p:cNvSpPr/>
          <p:nvPr/>
        </p:nvSpPr>
        <p:spPr>
          <a:xfrm>
            <a:off x="2071381" y="4651383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3</a:t>
            </a:r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1C286747-5B31-F832-73F2-CCBF318E8A3D}"/>
              </a:ext>
            </a:extLst>
          </p:cNvPr>
          <p:cNvSpPr/>
          <p:nvPr/>
        </p:nvSpPr>
        <p:spPr>
          <a:xfrm>
            <a:off x="2439847" y="3086309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7</a:t>
            </a:r>
          </a:p>
        </p:txBody>
      </p:sp>
      <p:sp>
        <p:nvSpPr>
          <p:cNvPr id="51" name="Овал 50">
            <a:extLst>
              <a:ext uri="{FF2B5EF4-FFF2-40B4-BE49-F238E27FC236}">
                <a16:creationId xmlns:a16="http://schemas.microsoft.com/office/drawing/2014/main" id="{E08F4171-D9B5-5070-9EEE-504E288D0402}"/>
              </a:ext>
            </a:extLst>
          </p:cNvPr>
          <p:cNvSpPr/>
          <p:nvPr/>
        </p:nvSpPr>
        <p:spPr>
          <a:xfrm>
            <a:off x="4054996" y="1647893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6</a:t>
            </a:r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AB8A2E59-26B7-5747-AC00-0AFC3E1B8427}"/>
              </a:ext>
            </a:extLst>
          </p:cNvPr>
          <p:cNvSpPr/>
          <p:nvPr/>
        </p:nvSpPr>
        <p:spPr>
          <a:xfrm>
            <a:off x="929833" y="4799194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id="{98C7F51C-3BA3-4AE9-45F6-4AAFE9830A7A}"/>
              </a:ext>
            </a:extLst>
          </p:cNvPr>
          <p:cNvSpPr/>
          <p:nvPr/>
        </p:nvSpPr>
        <p:spPr>
          <a:xfrm>
            <a:off x="5480613" y="4799194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57" name="Овал 56">
            <a:extLst>
              <a:ext uri="{FF2B5EF4-FFF2-40B4-BE49-F238E27FC236}">
                <a16:creationId xmlns:a16="http://schemas.microsoft.com/office/drawing/2014/main" id="{DDEAD0C0-16F7-F778-3950-52F11FFE2DAB}"/>
              </a:ext>
            </a:extLst>
          </p:cNvPr>
          <p:cNvSpPr/>
          <p:nvPr/>
        </p:nvSpPr>
        <p:spPr>
          <a:xfrm>
            <a:off x="3087305" y="5548980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59" name="Овал 58">
            <a:extLst>
              <a:ext uri="{FF2B5EF4-FFF2-40B4-BE49-F238E27FC236}">
                <a16:creationId xmlns:a16="http://schemas.microsoft.com/office/drawing/2014/main" id="{7B6664EB-96E0-F8A1-7E9E-0742D167D4E4}"/>
              </a:ext>
            </a:extLst>
          </p:cNvPr>
          <p:cNvSpPr/>
          <p:nvPr/>
        </p:nvSpPr>
        <p:spPr>
          <a:xfrm>
            <a:off x="4193891" y="5895604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61" name="Овал 60">
            <a:extLst>
              <a:ext uri="{FF2B5EF4-FFF2-40B4-BE49-F238E27FC236}">
                <a16:creationId xmlns:a16="http://schemas.microsoft.com/office/drawing/2014/main" id="{9BC86A9B-8078-4B1D-008F-37082DD33C1A}"/>
              </a:ext>
            </a:extLst>
          </p:cNvPr>
          <p:cNvSpPr/>
          <p:nvPr/>
        </p:nvSpPr>
        <p:spPr>
          <a:xfrm>
            <a:off x="1207624" y="3301040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  <p:sp>
        <p:nvSpPr>
          <p:cNvPr id="63" name="Овал 62">
            <a:extLst>
              <a:ext uri="{FF2B5EF4-FFF2-40B4-BE49-F238E27FC236}">
                <a16:creationId xmlns:a16="http://schemas.microsoft.com/office/drawing/2014/main" id="{89B1A775-2BEE-565C-428A-77549935DE93}"/>
              </a:ext>
            </a:extLst>
          </p:cNvPr>
          <p:cNvSpPr/>
          <p:nvPr/>
        </p:nvSpPr>
        <p:spPr>
          <a:xfrm>
            <a:off x="5612758" y="1276136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16279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5411C97-4897-CA4E-7939-FD973C42B7C1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dirty="0"/>
              <a:t>II </a:t>
            </a:r>
            <a:r>
              <a:rPr lang="ru-RU" sz="3200" b="1" dirty="0"/>
              <a:t>группа – 100 рублей</a:t>
            </a: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C04387-BDE9-C005-31BB-E90AB0AD1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3" y="3719399"/>
            <a:ext cx="5734178" cy="24728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F28F7B-51DC-10E7-C40F-BE2E6EBC2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1139327"/>
            <a:ext cx="5734177" cy="24728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A2919EB-5F0A-33BA-5722-4E22550AAC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656" y="1168561"/>
            <a:ext cx="5082170" cy="508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8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058FEA-7552-AEBC-5857-4AC5826762E7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dirty="0"/>
              <a:t>II </a:t>
            </a:r>
            <a:r>
              <a:rPr lang="ru-RU" sz="3200" b="1" dirty="0"/>
              <a:t>группа – 100 рублей</a:t>
            </a: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26B1E5-6DB3-D909-726C-3AD1AFDD61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3" y="3719399"/>
            <a:ext cx="5734178" cy="24728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F1D61F0-82A2-CED7-C45E-5A29028CF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1139327"/>
            <a:ext cx="5734177" cy="247286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EE8A2DA-C726-B619-86BC-3070FA035CB9}"/>
              </a:ext>
            </a:extLst>
          </p:cNvPr>
          <p:cNvSpPr txBox="1"/>
          <p:nvPr/>
        </p:nvSpPr>
        <p:spPr>
          <a:xfrm>
            <a:off x="6771190" y="1158960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Водяные знаки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7997A4-23FE-BFE3-70AC-1DF164D2B565}"/>
              </a:ext>
            </a:extLst>
          </p:cNvPr>
          <p:cNvSpPr txBox="1"/>
          <p:nvPr/>
        </p:nvSpPr>
        <p:spPr>
          <a:xfrm>
            <a:off x="6771190" y="1709631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Микроперфорация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89FDC1-4E90-B8D1-807A-B11796AF7B41}"/>
              </a:ext>
            </a:extLst>
          </p:cNvPr>
          <p:cNvSpPr txBox="1"/>
          <p:nvPr/>
        </p:nvSpPr>
        <p:spPr>
          <a:xfrm>
            <a:off x="6771190" y="2260680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Защитная нить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759F56-3FEC-D2A1-BB7B-F2DFBC2B297F}"/>
              </a:ext>
            </a:extLst>
          </p:cNvPr>
          <p:cNvSpPr txBox="1"/>
          <p:nvPr/>
        </p:nvSpPr>
        <p:spPr>
          <a:xfrm>
            <a:off x="6771190" y="2811729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err="1"/>
              <a:t>Микроузоры</a:t>
            </a:r>
            <a:endParaRPr lang="ru-RU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106F97-DFEE-9FC1-98FC-6A5B8BC6BF85}"/>
              </a:ext>
            </a:extLst>
          </p:cNvPr>
          <p:cNvSpPr txBox="1"/>
          <p:nvPr/>
        </p:nvSpPr>
        <p:spPr>
          <a:xfrm>
            <a:off x="6771190" y="3362778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Микротекст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B60C62-0F2F-005C-A717-1FB08961C82A}"/>
              </a:ext>
            </a:extLst>
          </p:cNvPr>
          <p:cNvSpPr txBox="1"/>
          <p:nvPr/>
        </p:nvSpPr>
        <p:spPr>
          <a:xfrm>
            <a:off x="6771190" y="3907801"/>
            <a:ext cx="4867636" cy="7571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Муаровые полосы </a:t>
            </a:r>
          </a:p>
          <a:p>
            <a:pPr algn="ctr">
              <a:lnSpc>
                <a:spcPct val="90000"/>
              </a:lnSpc>
            </a:pPr>
            <a:r>
              <a:rPr lang="ru-RU" sz="2400" dirty="0"/>
              <a:t>(радужные переливы)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12784D-7128-8795-D2CC-1F8893842A2C}"/>
              </a:ext>
            </a:extLst>
          </p:cNvPr>
          <p:cNvSpPr txBox="1"/>
          <p:nvPr/>
        </p:nvSpPr>
        <p:spPr>
          <a:xfrm>
            <a:off x="6771190" y="4788435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err="1"/>
              <a:t>Кипп</a:t>
            </a:r>
            <a:r>
              <a:rPr lang="ru-RU" sz="2400" dirty="0"/>
              <a:t>-эффект (буквы «РР»)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6D9999-62A8-1494-9C8A-9CE1EB7376E3}"/>
              </a:ext>
            </a:extLst>
          </p:cNvPr>
          <p:cNvSpPr txBox="1"/>
          <p:nvPr/>
        </p:nvSpPr>
        <p:spPr>
          <a:xfrm>
            <a:off x="6771190" y="5336671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Рельефность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A2BE6BBD-762F-5CF8-5558-09D9DD1E5989}"/>
              </a:ext>
            </a:extLst>
          </p:cNvPr>
          <p:cNvSpPr/>
          <p:nvPr/>
        </p:nvSpPr>
        <p:spPr>
          <a:xfrm>
            <a:off x="960700" y="1964603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</a:t>
            </a: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26BDDE78-6246-D161-FCEE-F7FB47598C42}"/>
              </a:ext>
            </a:extLst>
          </p:cNvPr>
          <p:cNvSpPr/>
          <p:nvPr/>
        </p:nvSpPr>
        <p:spPr>
          <a:xfrm>
            <a:off x="5430457" y="1980971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45DAF471-1493-A2B0-9BF1-43EAC65877BE}"/>
              </a:ext>
            </a:extLst>
          </p:cNvPr>
          <p:cNvSpPr/>
          <p:nvPr/>
        </p:nvSpPr>
        <p:spPr>
          <a:xfrm>
            <a:off x="6900442" y="123268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D0CCEC37-1E6F-B2A8-D478-647CA2ADC8BD}"/>
              </a:ext>
            </a:extLst>
          </p:cNvPr>
          <p:cNvSpPr/>
          <p:nvPr/>
        </p:nvSpPr>
        <p:spPr>
          <a:xfrm>
            <a:off x="3142471" y="5542255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F91FCDC3-53FA-D908-1724-842AF52CF304}"/>
              </a:ext>
            </a:extLst>
          </p:cNvPr>
          <p:cNvSpPr/>
          <p:nvPr/>
        </p:nvSpPr>
        <p:spPr>
          <a:xfrm>
            <a:off x="1925257" y="3916829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6C018A4A-96E9-2DCB-F967-3CEAE4201BB5}"/>
              </a:ext>
            </a:extLst>
          </p:cNvPr>
          <p:cNvSpPr/>
          <p:nvPr/>
        </p:nvSpPr>
        <p:spPr>
          <a:xfrm>
            <a:off x="5430457" y="4788435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D86DDD62-21AD-3C70-7F44-8D328B6B5286}"/>
              </a:ext>
            </a:extLst>
          </p:cNvPr>
          <p:cNvSpPr/>
          <p:nvPr/>
        </p:nvSpPr>
        <p:spPr>
          <a:xfrm>
            <a:off x="6900441" y="2332908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3</a:t>
            </a:r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A6BDB663-F606-0931-801D-BB20277D281A}"/>
              </a:ext>
            </a:extLst>
          </p:cNvPr>
          <p:cNvSpPr/>
          <p:nvPr/>
        </p:nvSpPr>
        <p:spPr>
          <a:xfrm>
            <a:off x="6900441" y="1784945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2</a:t>
            </a:r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CF974D6B-7D92-088D-30DD-F20B2E262DBF}"/>
              </a:ext>
            </a:extLst>
          </p:cNvPr>
          <p:cNvSpPr/>
          <p:nvPr/>
        </p:nvSpPr>
        <p:spPr>
          <a:xfrm>
            <a:off x="960699" y="4788435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40" name="Овал 39">
            <a:extLst>
              <a:ext uri="{FF2B5EF4-FFF2-40B4-BE49-F238E27FC236}">
                <a16:creationId xmlns:a16="http://schemas.microsoft.com/office/drawing/2014/main" id="{2DBB789E-576D-724A-D480-88E2BCE4220B}"/>
              </a:ext>
            </a:extLst>
          </p:cNvPr>
          <p:cNvSpPr/>
          <p:nvPr/>
        </p:nvSpPr>
        <p:spPr>
          <a:xfrm>
            <a:off x="4274917" y="4390827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3</a:t>
            </a:r>
          </a:p>
        </p:txBody>
      </p:sp>
      <p:sp>
        <p:nvSpPr>
          <p:cNvPr id="42" name="Овал 41">
            <a:extLst>
              <a:ext uri="{FF2B5EF4-FFF2-40B4-BE49-F238E27FC236}">
                <a16:creationId xmlns:a16="http://schemas.microsoft.com/office/drawing/2014/main" id="{E8E89099-AD8D-AF8D-8C04-4505761CAB2E}"/>
              </a:ext>
            </a:extLst>
          </p:cNvPr>
          <p:cNvSpPr/>
          <p:nvPr/>
        </p:nvSpPr>
        <p:spPr>
          <a:xfrm>
            <a:off x="6900441" y="2887043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id="{3ADF8A0F-810E-B55A-C9A7-2569BFB5D6F7}"/>
              </a:ext>
            </a:extLst>
          </p:cNvPr>
          <p:cNvSpPr/>
          <p:nvPr/>
        </p:nvSpPr>
        <p:spPr>
          <a:xfrm>
            <a:off x="6900440" y="343809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F6143B95-EE86-7C10-08B6-62CDC31AA3DE}"/>
              </a:ext>
            </a:extLst>
          </p:cNvPr>
          <p:cNvSpPr/>
          <p:nvPr/>
        </p:nvSpPr>
        <p:spPr>
          <a:xfrm>
            <a:off x="1163626" y="3161147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7A34C4B8-C7C4-47E3-2570-1753B3460697}"/>
              </a:ext>
            </a:extLst>
          </p:cNvPr>
          <p:cNvSpPr/>
          <p:nvPr/>
        </p:nvSpPr>
        <p:spPr>
          <a:xfrm>
            <a:off x="6915872" y="4863749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7</a:t>
            </a:r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45AC7E27-2971-9D19-5EE0-174AA6EDDE20}"/>
              </a:ext>
            </a:extLst>
          </p:cNvPr>
          <p:cNvSpPr/>
          <p:nvPr/>
        </p:nvSpPr>
        <p:spPr>
          <a:xfrm>
            <a:off x="1925256" y="3164838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7</a:t>
            </a:r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036A499F-5CC6-966D-3F6B-EF9A89CF682B}"/>
              </a:ext>
            </a:extLst>
          </p:cNvPr>
          <p:cNvSpPr/>
          <p:nvPr/>
        </p:nvSpPr>
        <p:spPr>
          <a:xfrm>
            <a:off x="6900439" y="415153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6</a:t>
            </a:r>
          </a:p>
        </p:txBody>
      </p:sp>
      <p:sp>
        <p:nvSpPr>
          <p:cNvPr id="54" name="Овал 53">
            <a:extLst>
              <a:ext uri="{FF2B5EF4-FFF2-40B4-BE49-F238E27FC236}">
                <a16:creationId xmlns:a16="http://schemas.microsoft.com/office/drawing/2014/main" id="{83F2993A-33B9-B6E4-64D3-1C4BB9E6A76F}"/>
              </a:ext>
            </a:extLst>
          </p:cNvPr>
          <p:cNvSpPr/>
          <p:nvPr/>
        </p:nvSpPr>
        <p:spPr>
          <a:xfrm>
            <a:off x="1925257" y="1985657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6</a:t>
            </a:r>
          </a:p>
        </p:txBody>
      </p:sp>
      <p:sp>
        <p:nvSpPr>
          <p:cNvPr id="56" name="Овал 55">
            <a:extLst>
              <a:ext uri="{FF2B5EF4-FFF2-40B4-BE49-F238E27FC236}">
                <a16:creationId xmlns:a16="http://schemas.microsoft.com/office/drawing/2014/main" id="{341E67DB-67B0-2470-0483-9EF6737F6015}"/>
              </a:ext>
            </a:extLst>
          </p:cNvPr>
          <p:cNvSpPr/>
          <p:nvPr/>
        </p:nvSpPr>
        <p:spPr>
          <a:xfrm>
            <a:off x="5345945" y="123268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  <p:sp>
        <p:nvSpPr>
          <p:cNvPr id="58" name="Овал 57">
            <a:extLst>
              <a:ext uri="{FF2B5EF4-FFF2-40B4-BE49-F238E27FC236}">
                <a16:creationId xmlns:a16="http://schemas.microsoft.com/office/drawing/2014/main" id="{B356B759-EEEC-1B22-CA6F-5112ABA46AA1}"/>
              </a:ext>
            </a:extLst>
          </p:cNvPr>
          <p:cNvSpPr/>
          <p:nvPr/>
        </p:nvSpPr>
        <p:spPr>
          <a:xfrm>
            <a:off x="6915872" y="5411928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49828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5B8AC4-5DCC-4C5C-86B8-D8F628913B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175" y="2213658"/>
            <a:ext cx="10611650" cy="1625599"/>
          </a:xfrm>
        </p:spPr>
        <p:txBody>
          <a:bodyPr>
            <a:noAutofit/>
          </a:bodyPr>
          <a:lstStyle/>
          <a:p>
            <a:r>
              <a:rPr lang="ru-RU" b="1" dirty="0"/>
              <a:t>Уроки финансовой грамотности:</a:t>
            </a:r>
            <a:br>
              <a:rPr lang="ru-RU" b="1" dirty="0"/>
            </a:br>
            <a:r>
              <a:rPr lang="ru-RU" b="1" dirty="0"/>
              <a:t>Фальшивомонетничество</a:t>
            </a:r>
          </a:p>
        </p:txBody>
      </p:sp>
    </p:spTree>
    <p:extLst>
      <p:ext uri="{BB962C8B-B14F-4D97-AF65-F5344CB8AC3E}">
        <p14:creationId xmlns:p14="http://schemas.microsoft.com/office/powerpoint/2010/main" val="404785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2881328-03D5-AA78-359D-C95D436AC7DD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dirty="0"/>
              <a:t>III </a:t>
            </a:r>
            <a:r>
              <a:rPr lang="ru-RU" sz="3200" b="1" dirty="0"/>
              <a:t>группа – </a:t>
            </a:r>
            <a:r>
              <a:rPr lang="en-US" sz="3200" b="1" dirty="0"/>
              <a:t>5</a:t>
            </a:r>
            <a:r>
              <a:rPr lang="ru-RU" sz="3200" b="1" dirty="0"/>
              <a:t>00 рублей</a:t>
            </a: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23B53D-C225-04AB-3789-380E22EBF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3856631"/>
            <a:ext cx="5755026" cy="24728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302474-4354-0F92-99BB-A20947C93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1207943"/>
            <a:ext cx="5755028" cy="24728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1DD931-2A90-CA32-4A3F-BC869BC66A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656" y="1168561"/>
            <a:ext cx="5082170" cy="508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3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58D803-810C-7DF7-9BE3-905222716F3B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dirty="0"/>
              <a:t>III </a:t>
            </a:r>
            <a:r>
              <a:rPr lang="ru-RU" sz="3200" b="1" dirty="0"/>
              <a:t>группа – </a:t>
            </a:r>
            <a:r>
              <a:rPr lang="en-US" sz="3200" b="1" dirty="0"/>
              <a:t>5</a:t>
            </a:r>
            <a:r>
              <a:rPr lang="ru-RU" sz="3200" b="1" dirty="0"/>
              <a:t>00 рублей</a:t>
            </a: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7C7F3C-A153-5A26-EEB5-32990A4F5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3856631"/>
            <a:ext cx="5755026" cy="24728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6BAE1B-D7F7-51ED-0A75-266E4B71DC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1207943"/>
            <a:ext cx="5755028" cy="247286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AE89E21-0DC7-F6B3-3F92-EBA2D0D63A93}"/>
              </a:ext>
            </a:extLst>
          </p:cNvPr>
          <p:cNvSpPr txBox="1"/>
          <p:nvPr/>
        </p:nvSpPr>
        <p:spPr>
          <a:xfrm>
            <a:off x="6771190" y="1158960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Водяные знаки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44B46B-1254-64FD-9097-9C20C0D90698}"/>
              </a:ext>
            </a:extLst>
          </p:cNvPr>
          <p:cNvSpPr txBox="1"/>
          <p:nvPr/>
        </p:nvSpPr>
        <p:spPr>
          <a:xfrm>
            <a:off x="6771190" y="1709631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Микроперфорация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439EF2-72DD-3B62-2F42-88F9D1E2AE03}"/>
              </a:ext>
            </a:extLst>
          </p:cNvPr>
          <p:cNvSpPr txBox="1"/>
          <p:nvPr/>
        </p:nvSpPr>
        <p:spPr>
          <a:xfrm>
            <a:off x="6771190" y="2260680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Защитная нить (радужная)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0985BC-8C6E-93C8-B20B-3581BCC52FEA}"/>
              </a:ext>
            </a:extLst>
          </p:cNvPr>
          <p:cNvSpPr txBox="1"/>
          <p:nvPr/>
        </p:nvSpPr>
        <p:spPr>
          <a:xfrm>
            <a:off x="6771190" y="2811729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err="1"/>
              <a:t>Микроузоры</a:t>
            </a:r>
            <a:endParaRPr lang="ru-RU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D69FF8-E4EC-AC7E-C542-A4FDCB5AE61F}"/>
              </a:ext>
            </a:extLst>
          </p:cNvPr>
          <p:cNvSpPr txBox="1"/>
          <p:nvPr/>
        </p:nvSpPr>
        <p:spPr>
          <a:xfrm>
            <a:off x="6771190" y="3362778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Микротекст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0C89B0C-D4F3-34B6-7013-6761751B661B}"/>
              </a:ext>
            </a:extLst>
          </p:cNvPr>
          <p:cNvSpPr txBox="1"/>
          <p:nvPr/>
        </p:nvSpPr>
        <p:spPr>
          <a:xfrm>
            <a:off x="6771190" y="3907801"/>
            <a:ext cx="4867636" cy="7571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Скрытые разноцветные </a:t>
            </a:r>
          </a:p>
          <a:p>
            <a:pPr algn="ctr">
              <a:lnSpc>
                <a:spcPct val="90000"/>
              </a:lnSpc>
            </a:pPr>
            <a:r>
              <a:rPr lang="ru-RU" sz="2400" dirty="0"/>
              <a:t>цифры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54D6919-DBEF-3253-38C5-FCF531C4F720}"/>
              </a:ext>
            </a:extLst>
          </p:cNvPr>
          <p:cNvSpPr txBox="1"/>
          <p:nvPr/>
        </p:nvSpPr>
        <p:spPr>
          <a:xfrm>
            <a:off x="6771190" y="4788435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err="1"/>
              <a:t>Кипп</a:t>
            </a:r>
            <a:r>
              <a:rPr lang="ru-RU" sz="2400" dirty="0"/>
              <a:t>-эффект (буквы «РР»)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C5434B8-E1B9-9B6B-66E8-91026DEB32A7}"/>
              </a:ext>
            </a:extLst>
          </p:cNvPr>
          <p:cNvSpPr txBox="1"/>
          <p:nvPr/>
        </p:nvSpPr>
        <p:spPr>
          <a:xfrm>
            <a:off x="6771190" y="5336671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Рельефность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36F82451-ED18-2038-481C-FD0F5B69EAB5}"/>
              </a:ext>
            </a:extLst>
          </p:cNvPr>
          <p:cNvSpPr/>
          <p:nvPr/>
        </p:nvSpPr>
        <p:spPr>
          <a:xfrm>
            <a:off x="6900442" y="123268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</a:t>
            </a: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A6304BC2-1A65-ADEB-D818-0D87F50CF123}"/>
              </a:ext>
            </a:extLst>
          </p:cNvPr>
          <p:cNvSpPr/>
          <p:nvPr/>
        </p:nvSpPr>
        <p:spPr>
          <a:xfrm>
            <a:off x="6900441" y="2332908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3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5D1D58E0-8582-CC56-91E5-D5ACD566D6B8}"/>
              </a:ext>
            </a:extLst>
          </p:cNvPr>
          <p:cNvSpPr/>
          <p:nvPr/>
        </p:nvSpPr>
        <p:spPr>
          <a:xfrm>
            <a:off x="6900441" y="1784945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2</a:t>
            </a: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F8EECB6A-7DA5-C638-8830-0093BEB25859}"/>
              </a:ext>
            </a:extLst>
          </p:cNvPr>
          <p:cNvSpPr/>
          <p:nvPr/>
        </p:nvSpPr>
        <p:spPr>
          <a:xfrm>
            <a:off x="6900441" y="2887043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ADE99458-3217-7026-299B-613E397A253C}"/>
              </a:ext>
            </a:extLst>
          </p:cNvPr>
          <p:cNvSpPr/>
          <p:nvPr/>
        </p:nvSpPr>
        <p:spPr>
          <a:xfrm>
            <a:off x="6900440" y="343809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id="{E6CE18E0-9FFB-C232-FCC3-BC4BDEEFCD87}"/>
              </a:ext>
            </a:extLst>
          </p:cNvPr>
          <p:cNvSpPr/>
          <p:nvPr/>
        </p:nvSpPr>
        <p:spPr>
          <a:xfrm>
            <a:off x="6915872" y="4863749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7</a:t>
            </a: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9E332E27-1CA2-5619-3DA5-E269806E2126}"/>
              </a:ext>
            </a:extLst>
          </p:cNvPr>
          <p:cNvSpPr/>
          <p:nvPr/>
        </p:nvSpPr>
        <p:spPr>
          <a:xfrm>
            <a:off x="6900439" y="415153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6</a:t>
            </a: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B38E58B7-5383-8CAE-C27C-9DF9A74E18CC}"/>
              </a:ext>
            </a:extLst>
          </p:cNvPr>
          <p:cNvSpPr/>
          <p:nvPr/>
        </p:nvSpPr>
        <p:spPr>
          <a:xfrm>
            <a:off x="6915872" y="5411928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id="{36BE782A-1844-847C-3405-BCB393A7316F}"/>
              </a:ext>
            </a:extLst>
          </p:cNvPr>
          <p:cNvSpPr/>
          <p:nvPr/>
        </p:nvSpPr>
        <p:spPr>
          <a:xfrm>
            <a:off x="5388017" y="2059049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</a:t>
            </a:r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6FB725DF-889A-526F-C9B7-8976F8E325F1}"/>
              </a:ext>
            </a:extLst>
          </p:cNvPr>
          <p:cNvSpPr/>
          <p:nvPr/>
        </p:nvSpPr>
        <p:spPr>
          <a:xfrm>
            <a:off x="1440567" y="1790776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3</a:t>
            </a:r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9149FEED-36D2-225C-91E2-6E9608AAC67A}"/>
              </a:ext>
            </a:extLst>
          </p:cNvPr>
          <p:cNvSpPr/>
          <p:nvPr/>
        </p:nvSpPr>
        <p:spPr>
          <a:xfrm>
            <a:off x="4808323" y="1998750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2</a:t>
            </a:r>
          </a:p>
        </p:txBody>
      </p:sp>
      <p:sp>
        <p:nvSpPr>
          <p:cNvPr id="51" name="Овал 50">
            <a:extLst>
              <a:ext uri="{FF2B5EF4-FFF2-40B4-BE49-F238E27FC236}">
                <a16:creationId xmlns:a16="http://schemas.microsoft.com/office/drawing/2014/main" id="{1568BE65-907A-BC52-9BA2-F07FAABB976A}"/>
              </a:ext>
            </a:extLst>
          </p:cNvPr>
          <p:cNvSpPr/>
          <p:nvPr/>
        </p:nvSpPr>
        <p:spPr>
          <a:xfrm>
            <a:off x="3430687" y="1647893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59" name="Овал 58">
            <a:extLst>
              <a:ext uri="{FF2B5EF4-FFF2-40B4-BE49-F238E27FC236}">
                <a16:creationId xmlns:a16="http://schemas.microsoft.com/office/drawing/2014/main" id="{74DB60E4-4575-1C5A-B2CB-2C16F018F819}"/>
              </a:ext>
            </a:extLst>
          </p:cNvPr>
          <p:cNvSpPr/>
          <p:nvPr/>
        </p:nvSpPr>
        <p:spPr>
          <a:xfrm>
            <a:off x="5388016" y="6055390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61" name="Овал 60">
            <a:extLst>
              <a:ext uri="{FF2B5EF4-FFF2-40B4-BE49-F238E27FC236}">
                <a16:creationId xmlns:a16="http://schemas.microsoft.com/office/drawing/2014/main" id="{0CED6DA7-588F-9040-1347-5E9FE85CCDFE}"/>
              </a:ext>
            </a:extLst>
          </p:cNvPr>
          <p:cNvSpPr/>
          <p:nvPr/>
        </p:nvSpPr>
        <p:spPr>
          <a:xfrm>
            <a:off x="658308" y="6055390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63" name="Овал 62">
            <a:extLst>
              <a:ext uri="{FF2B5EF4-FFF2-40B4-BE49-F238E27FC236}">
                <a16:creationId xmlns:a16="http://schemas.microsoft.com/office/drawing/2014/main" id="{90688A95-4EBA-43BB-7F01-7AB3DF6C19C4}"/>
              </a:ext>
            </a:extLst>
          </p:cNvPr>
          <p:cNvSpPr/>
          <p:nvPr/>
        </p:nvSpPr>
        <p:spPr>
          <a:xfrm>
            <a:off x="2270080" y="401226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65" name="Овал 64">
            <a:extLst>
              <a:ext uri="{FF2B5EF4-FFF2-40B4-BE49-F238E27FC236}">
                <a16:creationId xmlns:a16="http://schemas.microsoft.com/office/drawing/2014/main" id="{2275702D-9CB5-44E7-7263-846E0CD82E08}"/>
              </a:ext>
            </a:extLst>
          </p:cNvPr>
          <p:cNvSpPr/>
          <p:nvPr/>
        </p:nvSpPr>
        <p:spPr>
          <a:xfrm>
            <a:off x="2439844" y="2968196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67" name="Овал 66">
            <a:extLst>
              <a:ext uri="{FF2B5EF4-FFF2-40B4-BE49-F238E27FC236}">
                <a16:creationId xmlns:a16="http://schemas.microsoft.com/office/drawing/2014/main" id="{3A465704-62D8-64B7-6431-8553B08B3280}"/>
              </a:ext>
            </a:extLst>
          </p:cNvPr>
          <p:cNvSpPr/>
          <p:nvPr/>
        </p:nvSpPr>
        <p:spPr>
          <a:xfrm>
            <a:off x="2270080" y="568603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69" name="Овал 68">
            <a:extLst>
              <a:ext uri="{FF2B5EF4-FFF2-40B4-BE49-F238E27FC236}">
                <a16:creationId xmlns:a16="http://schemas.microsoft.com/office/drawing/2014/main" id="{2C412DA1-BE90-8B3E-6A60-8932CD72BDDB}"/>
              </a:ext>
            </a:extLst>
          </p:cNvPr>
          <p:cNvSpPr/>
          <p:nvPr/>
        </p:nvSpPr>
        <p:spPr>
          <a:xfrm>
            <a:off x="2131184" y="2158537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6</a:t>
            </a:r>
          </a:p>
        </p:txBody>
      </p:sp>
      <p:sp>
        <p:nvSpPr>
          <p:cNvPr id="71" name="Овал 70">
            <a:extLst>
              <a:ext uri="{FF2B5EF4-FFF2-40B4-BE49-F238E27FC236}">
                <a16:creationId xmlns:a16="http://schemas.microsoft.com/office/drawing/2014/main" id="{CF405D07-2740-AF45-9F04-6E2E6A5D3A83}"/>
              </a:ext>
            </a:extLst>
          </p:cNvPr>
          <p:cNvSpPr/>
          <p:nvPr/>
        </p:nvSpPr>
        <p:spPr>
          <a:xfrm>
            <a:off x="2069455" y="2988315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7</a:t>
            </a:r>
          </a:p>
        </p:txBody>
      </p:sp>
      <p:sp>
        <p:nvSpPr>
          <p:cNvPr id="73" name="Овал 72">
            <a:extLst>
              <a:ext uri="{FF2B5EF4-FFF2-40B4-BE49-F238E27FC236}">
                <a16:creationId xmlns:a16="http://schemas.microsoft.com/office/drawing/2014/main" id="{AF18E141-2DB7-DAF3-10A7-645C5461BACB}"/>
              </a:ext>
            </a:extLst>
          </p:cNvPr>
          <p:cNvSpPr/>
          <p:nvPr/>
        </p:nvSpPr>
        <p:spPr>
          <a:xfrm>
            <a:off x="587894" y="2162833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  <p:sp>
        <p:nvSpPr>
          <p:cNvPr id="75" name="Овал 74">
            <a:extLst>
              <a:ext uri="{FF2B5EF4-FFF2-40B4-BE49-F238E27FC236}">
                <a16:creationId xmlns:a16="http://schemas.microsoft.com/office/drawing/2014/main" id="{591DE481-6560-80E3-9F3C-0E65C1F12445}"/>
              </a:ext>
            </a:extLst>
          </p:cNvPr>
          <p:cNvSpPr/>
          <p:nvPr/>
        </p:nvSpPr>
        <p:spPr>
          <a:xfrm>
            <a:off x="5957104" y="2260680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  <p:sp>
        <p:nvSpPr>
          <p:cNvPr id="77" name="Овал 76">
            <a:extLst>
              <a:ext uri="{FF2B5EF4-FFF2-40B4-BE49-F238E27FC236}">
                <a16:creationId xmlns:a16="http://schemas.microsoft.com/office/drawing/2014/main" id="{B263CA0D-DB29-952B-E4EB-2826E64E5EC0}"/>
              </a:ext>
            </a:extLst>
          </p:cNvPr>
          <p:cNvSpPr/>
          <p:nvPr/>
        </p:nvSpPr>
        <p:spPr>
          <a:xfrm>
            <a:off x="5688952" y="1369734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  <p:sp>
        <p:nvSpPr>
          <p:cNvPr id="79" name="Овал 78">
            <a:extLst>
              <a:ext uri="{FF2B5EF4-FFF2-40B4-BE49-F238E27FC236}">
                <a16:creationId xmlns:a16="http://schemas.microsoft.com/office/drawing/2014/main" id="{2EB7BEDB-2DD2-AE1A-D7CE-F73A6185FEE5}"/>
              </a:ext>
            </a:extLst>
          </p:cNvPr>
          <p:cNvSpPr/>
          <p:nvPr/>
        </p:nvSpPr>
        <p:spPr>
          <a:xfrm>
            <a:off x="1079823" y="3167007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  <p:sp>
        <p:nvSpPr>
          <p:cNvPr id="81" name="Овал 80">
            <a:extLst>
              <a:ext uri="{FF2B5EF4-FFF2-40B4-BE49-F238E27FC236}">
                <a16:creationId xmlns:a16="http://schemas.microsoft.com/office/drawing/2014/main" id="{FF4FC463-8CE2-9F20-BFEA-B54045E40758}"/>
              </a:ext>
            </a:extLst>
          </p:cNvPr>
          <p:cNvSpPr/>
          <p:nvPr/>
        </p:nvSpPr>
        <p:spPr>
          <a:xfrm>
            <a:off x="867611" y="1435527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408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C04865-B0C7-20D4-A764-CF0434E83466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dirty="0"/>
              <a:t>IV </a:t>
            </a:r>
            <a:r>
              <a:rPr lang="ru-RU" sz="3200" b="1" dirty="0"/>
              <a:t>группа – </a:t>
            </a:r>
            <a:r>
              <a:rPr lang="en-US" sz="3200" b="1" dirty="0"/>
              <a:t>5</a:t>
            </a:r>
            <a:r>
              <a:rPr lang="ru-RU" sz="3200" b="1" dirty="0"/>
              <a:t> рублей</a:t>
            </a: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1D5ED7-F861-D891-ED62-409765A8E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1191709"/>
            <a:ext cx="5553095" cy="24728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0F545B-BBA2-3646-9FB6-5806DDA115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3824162"/>
            <a:ext cx="5553096" cy="247286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6C4F22A-7BBA-78FB-F376-3D22A4A122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656" y="1168561"/>
            <a:ext cx="5082170" cy="508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30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>
            <a:extLst>
              <a:ext uri="{FF2B5EF4-FFF2-40B4-BE49-F238E27FC236}">
                <a16:creationId xmlns:a16="http://schemas.microsoft.com/office/drawing/2014/main" id="{D8A080C9-23BB-AFE0-A457-53A7CC7C899D}"/>
              </a:ext>
            </a:extLst>
          </p:cNvPr>
          <p:cNvSpPr txBox="1"/>
          <p:nvPr/>
        </p:nvSpPr>
        <p:spPr>
          <a:xfrm>
            <a:off x="6771190" y="1709631"/>
            <a:ext cx="4867636" cy="7571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Совмещающиеся </a:t>
            </a:r>
          </a:p>
          <a:p>
            <a:pPr algn="ctr">
              <a:lnSpc>
                <a:spcPct val="90000"/>
              </a:lnSpc>
            </a:pPr>
            <a:r>
              <a:rPr lang="ru-RU" sz="2400" dirty="0"/>
              <a:t>изображения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92907-613A-9465-64F4-F46EB06A6669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dirty="0"/>
              <a:t>IV </a:t>
            </a:r>
            <a:r>
              <a:rPr lang="ru-RU" sz="3200" b="1" dirty="0"/>
              <a:t>группа – </a:t>
            </a:r>
            <a:r>
              <a:rPr lang="en-US" sz="3200" b="1" dirty="0"/>
              <a:t>5</a:t>
            </a:r>
            <a:r>
              <a:rPr lang="ru-RU" sz="3200" b="1" dirty="0"/>
              <a:t> рублей</a:t>
            </a:r>
            <a:endParaRPr lang="ru-RU" sz="32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7A58660-A10B-7622-0EBC-C21D5DA38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1191709"/>
            <a:ext cx="5553095" cy="247286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5A2C41C-4561-505D-3E27-4050AF796D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3824162"/>
            <a:ext cx="5553096" cy="24728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86A9724-0702-EF3E-A90C-869536395407}"/>
              </a:ext>
            </a:extLst>
          </p:cNvPr>
          <p:cNvSpPr txBox="1"/>
          <p:nvPr/>
        </p:nvSpPr>
        <p:spPr>
          <a:xfrm>
            <a:off x="6771190" y="1158960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Водяные знаки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17FCC6-70A3-2FCF-4753-2CF6D29772DC}"/>
              </a:ext>
            </a:extLst>
          </p:cNvPr>
          <p:cNvSpPr txBox="1"/>
          <p:nvPr/>
        </p:nvSpPr>
        <p:spPr>
          <a:xfrm>
            <a:off x="6771190" y="2592700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Защитная нить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02F2ED-9345-5D06-079A-BCACB859DFAF}"/>
              </a:ext>
            </a:extLst>
          </p:cNvPr>
          <p:cNvSpPr txBox="1"/>
          <p:nvPr/>
        </p:nvSpPr>
        <p:spPr>
          <a:xfrm>
            <a:off x="6771190" y="3143749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err="1"/>
              <a:t>Микроузоры</a:t>
            </a:r>
            <a:endParaRPr lang="ru-RU" sz="2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C0B4A90-981A-CD35-5F65-D79D3C311066}"/>
              </a:ext>
            </a:extLst>
          </p:cNvPr>
          <p:cNvSpPr txBox="1"/>
          <p:nvPr/>
        </p:nvSpPr>
        <p:spPr>
          <a:xfrm>
            <a:off x="6771190" y="3694798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Микротекст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17E59C1-C72D-9FD4-E928-A7EBC68694AE}"/>
              </a:ext>
            </a:extLst>
          </p:cNvPr>
          <p:cNvSpPr txBox="1"/>
          <p:nvPr/>
        </p:nvSpPr>
        <p:spPr>
          <a:xfrm>
            <a:off x="6771190" y="4239821"/>
            <a:ext cx="4867636" cy="7571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Металлизированная краска</a:t>
            </a:r>
            <a:br>
              <a:rPr lang="ru-RU" sz="2400" dirty="0"/>
            </a:br>
            <a:r>
              <a:rPr lang="ru-RU" sz="2400" dirty="0"/>
              <a:t>(серебристый блеск)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0EB2C02-CB10-BD35-B019-49267C21A5BF}"/>
              </a:ext>
            </a:extLst>
          </p:cNvPr>
          <p:cNvSpPr txBox="1"/>
          <p:nvPr/>
        </p:nvSpPr>
        <p:spPr>
          <a:xfrm>
            <a:off x="6771190" y="5120455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err="1"/>
              <a:t>Кипп</a:t>
            </a:r>
            <a:r>
              <a:rPr lang="ru-RU" sz="2400" dirty="0"/>
              <a:t>-эффект (буквы «РР»)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C1107F-A4EB-6579-4FC3-5EC2DB29D5F2}"/>
              </a:ext>
            </a:extLst>
          </p:cNvPr>
          <p:cNvSpPr txBox="1"/>
          <p:nvPr/>
        </p:nvSpPr>
        <p:spPr>
          <a:xfrm>
            <a:off x="6771190" y="5668691"/>
            <a:ext cx="4867636" cy="424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/>
              <a:t>Рельефность</a:t>
            </a: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7A4DAF9E-930E-D7E9-1782-3DED7E339DA2}"/>
              </a:ext>
            </a:extLst>
          </p:cNvPr>
          <p:cNvSpPr/>
          <p:nvPr/>
        </p:nvSpPr>
        <p:spPr>
          <a:xfrm>
            <a:off x="6900442" y="123268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4BD323ED-6D88-1A0E-A19A-2E15166C56D8}"/>
              </a:ext>
            </a:extLst>
          </p:cNvPr>
          <p:cNvSpPr/>
          <p:nvPr/>
        </p:nvSpPr>
        <p:spPr>
          <a:xfrm>
            <a:off x="6900441" y="2664928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3</a:t>
            </a:r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id="{87D0BF13-B555-85A3-7DA4-93E06D2F8F39}"/>
              </a:ext>
            </a:extLst>
          </p:cNvPr>
          <p:cNvSpPr/>
          <p:nvPr/>
        </p:nvSpPr>
        <p:spPr>
          <a:xfrm>
            <a:off x="6900438" y="195230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2</a:t>
            </a: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CA2C1641-18AF-B428-12FD-7DF610FEE131}"/>
              </a:ext>
            </a:extLst>
          </p:cNvPr>
          <p:cNvSpPr/>
          <p:nvPr/>
        </p:nvSpPr>
        <p:spPr>
          <a:xfrm>
            <a:off x="6900441" y="3219063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809478C1-7CD6-740F-D282-403C5B6E81D9}"/>
              </a:ext>
            </a:extLst>
          </p:cNvPr>
          <p:cNvSpPr/>
          <p:nvPr/>
        </p:nvSpPr>
        <p:spPr>
          <a:xfrm>
            <a:off x="6900440" y="377011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id="{5F4BBFBF-37B8-972D-D651-0379F8B8ACC0}"/>
              </a:ext>
            </a:extLst>
          </p:cNvPr>
          <p:cNvSpPr/>
          <p:nvPr/>
        </p:nvSpPr>
        <p:spPr>
          <a:xfrm>
            <a:off x="6915872" y="5195769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7</a:t>
            </a:r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id="{093C3872-99C0-AD6F-0F6B-9F53013A1F94}"/>
              </a:ext>
            </a:extLst>
          </p:cNvPr>
          <p:cNvSpPr/>
          <p:nvPr/>
        </p:nvSpPr>
        <p:spPr>
          <a:xfrm>
            <a:off x="6900439" y="4483552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6</a:t>
            </a:r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F6C1837C-EC98-9227-68A0-BF91B7B8EA93}"/>
              </a:ext>
            </a:extLst>
          </p:cNvPr>
          <p:cNvSpPr/>
          <p:nvPr/>
        </p:nvSpPr>
        <p:spPr>
          <a:xfrm>
            <a:off x="6915872" y="5743948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AE3F619C-A7CB-C88D-B90B-23E7F8BC12F4}"/>
              </a:ext>
            </a:extLst>
          </p:cNvPr>
          <p:cNvSpPr/>
          <p:nvPr/>
        </p:nvSpPr>
        <p:spPr>
          <a:xfrm>
            <a:off x="917775" y="2045190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</a:t>
            </a:r>
          </a:p>
        </p:txBody>
      </p:sp>
      <p:sp>
        <p:nvSpPr>
          <p:cNvPr id="51" name="Овал 50">
            <a:extLst>
              <a:ext uri="{FF2B5EF4-FFF2-40B4-BE49-F238E27FC236}">
                <a16:creationId xmlns:a16="http://schemas.microsoft.com/office/drawing/2014/main" id="{25522C92-D605-496E-4C4C-825372314275}"/>
              </a:ext>
            </a:extLst>
          </p:cNvPr>
          <p:cNvSpPr/>
          <p:nvPr/>
        </p:nvSpPr>
        <p:spPr>
          <a:xfrm>
            <a:off x="5318569" y="2045190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</a:t>
            </a:r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D1C3B47D-B0CE-8A8D-ABBB-FD3085C790AA}"/>
              </a:ext>
            </a:extLst>
          </p:cNvPr>
          <p:cNvSpPr/>
          <p:nvPr/>
        </p:nvSpPr>
        <p:spPr>
          <a:xfrm>
            <a:off x="2032805" y="2180837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2</a:t>
            </a:r>
          </a:p>
        </p:txBody>
      </p:sp>
      <p:sp>
        <p:nvSpPr>
          <p:cNvPr id="57" name="Овал 56">
            <a:extLst>
              <a:ext uri="{FF2B5EF4-FFF2-40B4-BE49-F238E27FC236}">
                <a16:creationId xmlns:a16="http://schemas.microsoft.com/office/drawing/2014/main" id="{92E9D23B-58F9-87E4-68EE-B0D771E46359}"/>
              </a:ext>
            </a:extLst>
          </p:cNvPr>
          <p:cNvSpPr/>
          <p:nvPr/>
        </p:nvSpPr>
        <p:spPr>
          <a:xfrm>
            <a:off x="2221856" y="1511860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3</a:t>
            </a:r>
          </a:p>
        </p:txBody>
      </p:sp>
      <p:sp>
        <p:nvSpPr>
          <p:cNvPr id="59" name="Овал 58">
            <a:extLst>
              <a:ext uri="{FF2B5EF4-FFF2-40B4-BE49-F238E27FC236}">
                <a16:creationId xmlns:a16="http://schemas.microsoft.com/office/drawing/2014/main" id="{F4982575-DEC4-4F5B-5CF8-7230028434D0}"/>
              </a:ext>
            </a:extLst>
          </p:cNvPr>
          <p:cNvSpPr/>
          <p:nvPr/>
        </p:nvSpPr>
        <p:spPr>
          <a:xfrm>
            <a:off x="917775" y="4921665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61" name="Овал 60">
            <a:extLst>
              <a:ext uri="{FF2B5EF4-FFF2-40B4-BE49-F238E27FC236}">
                <a16:creationId xmlns:a16="http://schemas.microsoft.com/office/drawing/2014/main" id="{1AF2FE3B-4C84-7AA3-AE18-69700857D070}"/>
              </a:ext>
            </a:extLst>
          </p:cNvPr>
          <p:cNvSpPr/>
          <p:nvPr/>
        </p:nvSpPr>
        <p:spPr>
          <a:xfrm>
            <a:off x="5318568" y="4921665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4</a:t>
            </a:r>
          </a:p>
        </p:txBody>
      </p:sp>
      <p:sp>
        <p:nvSpPr>
          <p:cNvPr id="69" name="Овал 68">
            <a:extLst>
              <a:ext uri="{FF2B5EF4-FFF2-40B4-BE49-F238E27FC236}">
                <a16:creationId xmlns:a16="http://schemas.microsoft.com/office/drawing/2014/main" id="{7F8DEE01-4032-F64D-7FAA-03F1DE1476D9}"/>
              </a:ext>
            </a:extLst>
          </p:cNvPr>
          <p:cNvSpPr/>
          <p:nvPr/>
        </p:nvSpPr>
        <p:spPr>
          <a:xfrm>
            <a:off x="2966978" y="5408135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5</a:t>
            </a:r>
          </a:p>
        </p:txBody>
      </p:sp>
      <p:sp>
        <p:nvSpPr>
          <p:cNvPr id="71" name="Овал 70">
            <a:extLst>
              <a:ext uri="{FF2B5EF4-FFF2-40B4-BE49-F238E27FC236}">
                <a16:creationId xmlns:a16="http://schemas.microsoft.com/office/drawing/2014/main" id="{906AF59C-7997-689F-3859-C3B63B2C4868}"/>
              </a:ext>
            </a:extLst>
          </p:cNvPr>
          <p:cNvSpPr/>
          <p:nvPr/>
        </p:nvSpPr>
        <p:spPr>
          <a:xfrm>
            <a:off x="4058855" y="2869645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7</a:t>
            </a:r>
          </a:p>
        </p:txBody>
      </p:sp>
      <p:sp>
        <p:nvSpPr>
          <p:cNvPr id="73" name="Овал 72">
            <a:extLst>
              <a:ext uri="{FF2B5EF4-FFF2-40B4-BE49-F238E27FC236}">
                <a16:creationId xmlns:a16="http://schemas.microsoft.com/office/drawing/2014/main" id="{71318AD8-58FB-2112-4584-F6F814A2D71F}"/>
              </a:ext>
            </a:extLst>
          </p:cNvPr>
          <p:cNvSpPr/>
          <p:nvPr/>
        </p:nvSpPr>
        <p:spPr>
          <a:xfrm>
            <a:off x="1056670" y="3279745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  <p:sp>
        <p:nvSpPr>
          <p:cNvPr id="75" name="Овал 74">
            <a:extLst>
              <a:ext uri="{FF2B5EF4-FFF2-40B4-BE49-F238E27FC236}">
                <a16:creationId xmlns:a16="http://schemas.microsoft.com/office/drawing/2014/main" id="{AC6B3C9C-3333-D1B0-680D-55BEA68FEF10}"/>
              </a:ext>
            </a:extLst>
          </p:cNvPr>
          <p:cNvSpPr/>
          <p:nvPr/>
        </p:nvSpPr>
        <p:spPr>
          <a:xfrm>
            <a:off x="4550536" y="1307548"/>
            <a:ext cx="277791" cy="274104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73707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D5D0B84-24CE-9F72-ADF1-686918468B61}"/>
              </a:ext>
            </a:extLst>
          </p:cNvPr>
          <p:cNvSpPr txBox="1"/>
          <p:nvPr/>
        </p:nvSpPr>
        <p:spPr>
          <a:xfrm>
            <a:off x="4250802" y="1228397"/>
            <a:ext cx="7388023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/>
              <a:t>Статья 186 УК РФ</a:t>
            </a:r>
          </a:p>
          <a:p>
            <a:pPr algn="just"/>
            <a:r>
              <a:rPr lang="ru-RU" sz="3200" dirty="0"/>
              <a:t>«Изготовление и сбыт поддельных денег или ценных бумаг» предусматривает наказание </a:t>
            </a:r>
            <a:r>
              <a:rPr lang="ru-RU" sz="3200" b="1" dirty="0">
                <a:solidFill>
                  <a:srgbClr val="FF0000"/>
                </a:solidFill>
              </a:rPr>
              <a:t>от 5 до 15 лет лишения свободы</a:t>
            </a:r>
            <a:endParaRPr lang="ru-RU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06964B-0EBC-CFF7-89DE-14026103D8E6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Ответственность за фальшивомонетничество</a:t>
            </a:r>
            <a:endParaRPr lang="ru-RU" sz="32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02CAAF1-9FD7-1AAA-B0F8-A1DFF94DF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3" y="1134317"/>
            <a:ext cx="3463241" cy="524996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23CCBFF-5DBE-39FA-94F1-003F199F0D5C}"/>
              </a:ext>
            </a:extLst>
          </p:cNvPr>
          <p:cNvSpPr txBox="1"/>
          <p:nvPr/>
        </p:nvSpPr>
        <p:spPr>
          <a:xfrm>
            <a:off x="4242120" y="3979220"/>
            <a:ext cx="7388022" cy="206210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dirty="0"/>
              <a:t>Ответственность наступает, если </a:t>
            </a:r>
            <a:r>
              <a:rPr lang="ru-RU" sz="3200" b="1" dirty="0">
                <a:solidFill>
                  <a:srgbClr val="FF0000"/>
                </a:solidFill>
              </a:rPr>
              <a:t>лицо</a:t>
            </a:r>
            <a:r>
              <a:rPr lang="ru-RU" sz="3200" dirty="0"/>
              <a:t>, использующее фальшивые деньги, </a:t>
            </a:r>
            <a:r>
              <a:rPr lang="ru-RU" sz="3200" b="1" dirty="0">
                <a:solidFill>
                  <a:srgbClr val="FF0000"/>
                </a:solidFill>
              </a:rPr>
              <a:t>знает, что они поддельные</a:t>
            </a:r>
            <a:r>
              <a:rPr lang="ru-RU" sz="3200" dirty="0"/>
              <a:t>, но старается выдать их за настоящие</a:t>
            </a:r>
          </a:p>
        </p:txBody>
      </p:sp>
    </p:spTree>
    <p:extLst>
      <p:ext uri="{BB962C8B-B14F-4D97-AF65-F5344CB8AC3E}">
        <p14:creationId xmlns:p14="http://schemas.microsoft.com/office/powerpoint/2010/main" val="212047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6E51D52-389F-C46A-2ACC-2F25012CFCB0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Что делать, если попалась фальшивка?</a:t>
            </a:r>
            <a:endParaRPr lang="ru-RU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D4F322-E22A-136D-C2DB-C4BB9DB446FE}"/>
              </a:ext>
            </a:extLst>
          </p:cNvPr>
          <p:cNvSpPr txBox="1"/>
          <p:nvPr/>
        </p:nvSpPr>
        <p:spPr>
          <a:xfrm>
            <a:off x="544972" y="4912675"/>
            <a:ext cx="11093849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/>
              <a:t>Отнесите сомнительную купюру в любой банк. Возможно, деньги подлинные, просто поврежденные – тогда ваш бюджет не пострадает.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514986-7DD2-03DE-C958-548349E550FB}"/>
              </a:ext>
            </a:extLst>
          </p:cNvPr>
          <p:cNvSpPr txBox="1"/>
          <p:nvPr/>
        </p:nvSpPr>
        <p:spPr>
          <a:xfrm>
            <a:off x="553174" y="1782678"/>
            <a:ext cx="1108565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/>
              <a:t>Проверять купюры нужно до того, как они окажутся в вашем кошельке. Если есть малейшие сомнения, не берите такие деньги.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4FB17E-35CF-2073-A466-A2CAF76B284F}"/>
              </a:ext>
            </a:extLst>
          </p:cNvPr>
          <p:cNvSpPr txBox="1"/>
          <p:nvPr/>
        </p:nvSpPr>
        <p:spPr>
          <a:xfrm>
            <a:off x="553172" y="3331119"/>
            <a:ext cx="11085649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/>
              <a:t>Если вы обнаружили подозрительную банкноту уже у себя в бумажнике, ни в коем случае не пытайтесь ей расплатиться.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A38988-5CAC-38CA-BC9E-728AE8D5F9C1}"/>
              </a:ext>
            </a:extLst>
          </p:cNvPr>
          <p:cNvSpPr txBox="1"/>
          <p:nvPr/>
        </p:nvSpPr>
        <p:spPr>
          <a:xfrm>
            <a:off x="553175" y="1246344"/>
            <a:ext cx="2444668" cy="5232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dirty="0"/>
              <a:t>Правило №1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37C3BF-2A20-C19B-22CE-8BFC5799A496}"/>
              </a:ext>
            </a:extLst>
          </p:cNvPr>
          <p:cNvSpPr txBox="1"/>
          <p:nvPr/>
        </p:nvSpPr>
        <p:spPr>
          <a:xfrm>
            <a:off x="544972" y="4369774"/>
            <a:ext cx="2452871" cy="5232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dirty="0"/>
              <a:t>Правило №3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5546BB-7C1F-6A53-9CFD-62BE80B0CE45}"/>
              </a:ext>
            </a:extLst>
          </p:cNvPr>
          <p:cNvSpPr txBox="1"/>
          <p:nvPr/>
        </p:nvSpPr>
        <p:spPr>
          <a:xfrm>
            <a:off x="553173" y="2807899"/>
            <a:ext cx="2444670" cy="5232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dirty="0"/>
              <a:t>Правило №2 </a:t>
            </a:r>
          </a:p>
        </p:txBody>
      </p:sp>
    </p:spTree>
    <p:extLst>
      <p:ext uri="{BB962C8B-B14F-4D97-AF65-F5344CB8AC3E}">
        <p14:creationId xmlns:p14="http://schemas.microsoft.com/office/powerpoint/2010/main" val="289951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D721E8-4F53-B826-1A12-A49627CDBB42}"/>
              </a:ext>
            </a:extLst>
          </p:cNvPr>
          <p:cNvSpPr txBox="1"/>
          <p:nvPr/>
        </p:nvSpPr>
        <p:spPr>
          <a:xfrm>
            <a:off x="553174" y="1257572"/>
            <a:ext cx="11085651" cy="9787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3200" dirty="0"/>
              <a:t>Зайдите через свои смартфоны на сайт </a:t>
            </a:r>
            <a:r>
              <a:rPr lang="en-US" sz="3200" b="1" dirty="0">
                <a:solidFill>
                  <a:srgbClr val="FF0000"/>
                </a:solidFill>
              </a:rPr>
              <a:t>menti.com </a:t>
            </a:r>
            <a:r>
              <a:rPr lang="ru-RU" sz="3200" dirty="0"/>
              <a:t>и введите пароль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6F4CCA-EFBA-7C3D-277E-9F091C8DF7C7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Итоги занятия</a:t>
            </a:r>
            <a:endParaRPr lang="ru-RU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6ADB11-DC50-CD19-11B4-067B027A2225}"/>
              </a:ext>
            </a:extLst>
          </p:cNvPr>
          <p:cNvSpPr txBox="1"/>
          <p:nvPr/>
        </p:nvSpPr>
        <p:spPr>
          <a:xfrm>
            <a:off x="553173" y="2484903"/>
            <a:ext cx="11085651" cy="9787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3200"/>
              <a:t>Введите </a:t>
            </a:r>
            <a:r>
              <a:rPr lang="ru-RU" sz="3200" b="1">
                <a:solidFill>
                  <a:srgbClr val="FF0000"/>
                </a:solidFill>
              </a:rPr>
              <a:t>3 </a:t>
            </a:r>
            <a:r>
              <a:rPr lang="ru-RU" sz="3200" b="1" dirty="0">
                <a:solidFill>
                  <a:srgbClr val="FF0000"/>
                </a:solidFill>
              </a:rPr>
              <a:t>слова-ассоциации</a:t>
            </a:r>
            <a:r>
              <a:rPr lang="ru-RU" sz="3200" dirty="0"/>
              <a:t>, вызванных у вас сегодняшним уроком и отправьте свои ответы.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26A7B3-C8A5-6CE4-2D9C-5CE4C3BADAB1}"/>
              </a:ext>
            </a:extLst>
          </p:cNvPr>
          <p:cNvSpPr txBox="1"/>
          <p:nvPr/>
        </p:nvSpPr>
        <p:spPr>
          <a:xfrm>
            <a:off x="3169049" y="4122352"/>
            <a:ext cx="5853898" cy="158812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endParaRPr lang="ru-RU" sz="3200" b="1" dirty="0"/>
          </a:p>
          <a:p>
            <a:pPr algn="ctr">
              <a:lnSpc>
                <a:spcPct val="90000"/>
              </a:lnSpc>
            </a:pPr>
            <a:r>
              <a:rPr lang="ru-RU" sz="4400" b="1" dirty="0"/>
              <a:t>Внимание на экран</a:t>
            </a:r>
          </a:p>
          <a:p>
            <a:pPr algn="ctr">
              <a:lnSpc>
                <a:spcPct val="90000"/>
              </a:lnSpc>
            </a:pPr>
            <a:endParaRPr lang="ru-RU" sz="32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6B66AC5-3905-0A60-72B4-D03C239CB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079" y="3689085"/>
            <a:ext cx="2571750" cy="25717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7A2929-FDBD-9692-EFB2-C9E80BD3D9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3" y="3689085"/>
            <a:ext cx="25717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89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8599CD3-16E2-E75C-E530-1C5005620A91}"/>
              </a:ext>
            </a:extLst>
          </p:cNvPr>
          <p:cNvSpPr txBox="1"/>
          <p:nvPr/>
        </p:nvSpPr>
        <p:spPr>
          <a:xfrm>
            <a:off x="553174" y="447344"/>
            <a:ext cx="11085652" cy="1569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b="1" u="sng" dirty="0"/>
              <a:t>Фальшивомонетничество</a:t>
            </a:r>
            <a:r>
              <a:rPr lang="ru-RU" sz="3200" dirty="0"/>
              <a:t> – изготовление, хранение, перевозка с целью сбыта или сбыт поддельных денежных знаков (монет, банкнот и т. д.) либо ценных бумаг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E01E0F3-F9D2-2C4D-9F24-2FB3BE2AC0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044" t="24641" r="12753" b="22363"/>
          <a:stretch/>
        </p:blipFill>
        <p:spPr>
          <a:xfrm>
            <a:off x="553173" y="2118166"/>
            <a:ext cx="7954219" cy="42189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BF3EDB2-E3A3-540D-BF06-4D4CDA0C2257}"/>
              </a:ext>
            </a:extLst>
          </p:cNvPr>
          <p:cNvSpPr txBox="1"/>
          <p:nvPr/>
        </p:nvSpPr>
        <p:spPr>
          <a:xfrm>
            <a:off x="2488557" y="4915199"/>
            <a:ext cx="9150269" cy="142192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3200" u="sng" dirty="0"/>
              <a:t>Вопрос классу:</a:t>
            </a:r>
          </a:p>
          <a:p>
            <a:pPr algn="just">
              <a:lnSpc>
                <a:spcPct val="90000"/>
              </a:lnSpc>
            </a:pPr>
            <a:r>
              <a:rPr lang="ru-RU" sz="3200" dirty="0"/>
              <a:t>	Какую угрозу представляет подделка денег?</a:t>
            </a:r>
          </a:p>
        </p:txBody>
      </p:sp>
    </p:spTree>
    <p:extLst>
      <p:ext uri="{BB962C8B-B14F-4D97-AF65-F5344CB8AC3E}">
        <p14:creationId xmlns:p14="http://schemas.microsoft.com/office/powerpoint/2010/main" val="421656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D2FB74-7130-E30C-526B-D9EE4BDDD96A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Фальшивомонетничество в России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DC6445-2CA1-28DC-54CF-AB8CBB382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1226917"/>
            <a:ext cx="5814971" cy="27782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CD66998-C41D-F6F6-D695-1C44094E4FFC}"/>
              </a:ext>
            </a:extLst>
          </p:cNvPr>
          <p:cNvSpPr txBox="1"/>
          <p:nvPr/>
        </p:nvSpPr>
        <p:spPr>
          <a:xfrm>
            <a:off x="6458673" y="1226917"/>
            <a:ext cx="5180153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</a:rPr>
              <a:t>Федор Жеребец </a:t>
            </a:r>
            <a:r>
              <a:rPr lang="ru-RU" sz="2400" dirty="0"/>
              <a:t>– первый известный фальшивомонетчик на Руси. В </a:t>
            </a:r>
            <a:r>
              <a:rPr lang="ru-RU" sz="2400" b="1" dirty="0">
                <a:solidFill>
                  <a:srgbClr val="FF0000"/>
                </a:solidFill>
              </a:rPr>
              <a:t>1447 г. </a:t>
            </a:r>
            <a:r>
              <a:rPr lang="ru-RU" sz="2400" dirty="0"/>
              <a:t>он был изобличен в подделке денег – Жеребец </a:t>
            </a:r>
            <a:r>
              <a:rPr lang="ru-RU" sz="2400" b="1" dirty="0">
                <a:solidFill>
                  <a:srgbClr val="FF0000"/>
                </a:solidFill>
              </a:rPr>
              <a:t>лил слитки из менее качественного серебра</a:t>
            </a:r>
            <a:r>
              <a:rPr lang="ru-RU" sz="2400" dirty="0"/>
              <a:t>.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7C147D3-41DE-E411-B9C2-2C2D2FAA76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843" t="43020" r="27147" b="42973"/>
          <a:stretch/>
        </p:blipFill>
        <p:spPr>
          <a:xfrm>
            <a:off x="557815" y="4057071"/>
            <a:ext cx="5810330" cy="97390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8A93B29-23C0-D52B-7386-7607BA0171D4}"/>
              </a:ext>
            </a:extLst>
          </p:cNvPr>
          <p:cNvSpPr txBox="1"/>
          <p:nvPr/>
        </p:nvSpPr>
        <p:spPr>
          <a:xfrm>
            <a:off x="553174" y="5231561"/>
            <a:ext cx="5810330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Новгородский рубль двухслойного литья с продольным швом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3801B4-E04D-DEDA-A3BB-A623C2FC3ACA}"/>
              </a:ext>
            </a:extLst>
          </p:cNvPr>
          <p:cNvSpPr txBox="1"/>
          <p:nvPr/>
        </p:nvSpPr>
        <p:spPr>
          <a:xfrm>
            <a:off x="6458673" y="3692148"/>
            <a:ext cx="5180153" cy="2677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/>
              <a:t>В ходе допроса Жеребец был опоен и дал показания о </a:t>
            </a:r>
            <a:r>
              <a:rPr lang="ru-RU" sz="2400" b="1" dirty="0">
                <a:solidFill>
                  <a:srgbClr val="FF0000"/>
                </a:solidFill>
              </a:rPr>
              <a:t>причастности 18 человек</a:t>
            </a:r>
            <a:r>
              <a:rPr lang="ru-RU" sz="2400" dirty="0"/>
              <a:t>, которые впоследствии были убиты толпой. После того, как он протрезвел, стал отрицать свою вину. Был убит, а имущество его – разграблено.</a:t>
            </a:r>
          </a:p>
        </p:txBody>
      </p:sp>
    </p:spTree>
    <p:extLst>
      <p:ext uri="{BB962C8B-B14F-4D97-AF65-F5344CB8AC3E}">
        <p14:creationId xmlns:p14="http://schemas.microsoft.com/office/powerpoint/2010/main" val="112944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F030B4-AACE-BF41-C89C-B4A5628760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729" t="14178" r="35368" b="22588"/>
          <a:stretch/>
        </p:blipFill>
        <p:spPr>
          <a:xfrm>
            <a:off x="1503201" y="1180318"/>
            <a:ext cx="3016566" cy="37123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4F592D-9A7C-98F7-B41C-73A2A7994D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063" t="27124" r="25095" b="22025"/>
          <a:stretch/>
        </p:blipFill>
        <p:spPr>
          <a:xfrm>
            <a:off x="4519767" y="1180318"/>
            <a:ext cx="6468727" cy="37123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7049F41-ECB6-1721-F341-9DE7A65E9C32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Фальшивомонетничество в России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B057D0-ADB1-2871-3059-236142484FB2}"/>
              </a:ext>
            </a:extLst>
          </p:cNvPr>
          <p:cNvSpPr txBox="1"/>
          <p:nvPr/>
        </p:nvSpPr>
        <p:spPr>
          <a:xfrm>
            <a:off x="553174" y="5154928"/>
            <a:ext cx="11085652" cy="12557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800" dirty="0"/>
              <a:t>За фальшивомонетничество на Руси могли </a:t>
            </a:r>
            <a:r>
              <a:rPr lang="ru-RU" sz="2800" b="1" dirty="0">
                <a:solidFill>
                  <a:srgbClr val="FF0000"/>
                </a:solidFill>
              </a:rPr>
              <a:t>залить расплавленный металл в горло</a:t>
            </a:r>
            <a:r>
              <a:rPr lang="ru-RU" sz="2800" dirty="0"/>
              <a:t>, </a:t>
            </a:r>
            <a:r>
              <a:rPr lang="ru-RU" sz="2800" b="1" dirty="0">
                <a:solidFill>
                  <a:srgbClr val="FF0000"/>
                </a:solidFill>
              </a:rPr>
              <a:t>отрубить конечности</a:t>
            </a:r>
            <a:r>
              <a:rPr lang="ru-RU" sz="2800" dirty="0"/>
              <a:t>, </a:t>
            </a:r>
            <a:r>
              <a:rPr lang="ru-RU" sz="2800" b="1" dirty="0">
                <a:solidFill>
                  <a:srgbClr val="FF0000"/>
                </a:solidFill>
              </a:rPr>
              <a:t>клеймить надписью «вор»</a:t>
            </a:r>
            <a:r>
              <a:rPr lang="ru-RU" sz="2800" dirty="0"/>
              <a:t>, </a:t>
            </a:r>
            <a:r>
              <a:rPr lang="ru-RU" sz="2800" b="1" dirty="0">
                <a:solidFill>
                  <a:srgbClr val="FF0000"/>
                </a:solidFill>
              </a:rPr>
              <a:t>бить кнутом </a:t>
            </a:r>
            <a:r>
              <a:rPr lang="ru-RU" sz="2800" dirty="0"/>
              <a:t>и т. д.</a:t>
            </a:r>
          </a:p>
        </p:txBody>
      </p:sp>
    </p:spTree>
    <p:extLst>
      <p:ext uri="{BB962C8B-B14F-4D97-AF65-F5344CB8AC3E}">
        <p14:creationId xmlns:p14="http://schemas.microsoft.com/office/powerpoint/2010/main" val="426926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B03821-E9E7-BCE0-85A3-4A069016ED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253" t="22785" r="25095" b="22194"/>
          <a:stretch/>
        </p:blipFill>
        <p:spPr>
          <a:xfrm>
            <a:off x="4396834" y="1171936"/>
            <a:ext cx="7241991" cy="45141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CC3ADC-E344-39BB-6084-7382A2A95201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Фальшивомонетничество в России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634B31E-332C-07EE-1603-7DF6629387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3" y="1171936"/>
            <a:ext cx="3663885" cy="50926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AE4124-4C43-8A71-8FE5-8327FB2AADBD}"/>
              </a:ext>
            </a:extLst>
          </p:cNvPr>
          <p:cNvSpPr txBox="1"/>
          <p:nvPr/>
        </p:nvSpPr>
        <p:spPr>
          <a:xfrm>
            <a:off x="4396834" y="5784442"/>
            <a:ext cx="7241992" cy="4801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/>
              <a:t>Посеребренная медная копейка </a:t>
            </a:r>
            <a:r>
              <a:rPr lang="en-US" sz="2800" b="1" dirty="0"/>
              <a:t>XVII</a:t>
            </a:r>
            <a:r>
              <a:rPr lang="ru-RU" sz="2800" b="1" dirty="0"/>
              <a:t> в.</a:t>
            </a:r>
          </a:p>
        </p:txBody>
      </p:sp>
    </p:spTree>
    <p:extLst>
      <p:ext uri="{BB962C8B-B14F-4D97-AF65-F5344CB8AC3E}">
        <p14:creationId xmlns:p14="http://schemas.microsoft.com/office/powerpoint/2010/main" val="115742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ED7394C-A956-B118-6B61-4742C773C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963" y="1157468"/>
            <a:ext cx="6792772" cy="50945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BA79AC-41BA-0D4D-2180-4DDC7D45AF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65" y="1157468"/>
            <a:ext cx="3357046" cy="50945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A97B47-4CC9-C4D4-EE5B-722ECDF16DBA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Фальшивомонетничество в России</a:t>
            </a:r>
          </a:p>
        </p:txBody>
      </p:sp>
    </p:spTree>
    <p:extLst>
      <p:ext uri="{BB962C8B-B14F-4D97-AF65-F5344CB8AC3E}">
        <p14:creationId xmlns:p14="http://schemas.microsoft.com/office/powerpoint/2010/main" val="336513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4A3BA5-8859-4B24-9A1F-D9AA40C41086}"/>
              </a:ext>
            </a:extLst>
          </p:cNvPr>
          <p:cNvSpPr txBox="1"/>
          <p:nvPr/>
        </p:nvSpPr>
        <p:spPr>
          <a:xfrm>
            <a:off x="5204179" y="458157"/>
            <a:ext cx="6434647" cy="5355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/>
              <a:t>Ассигнационный рубль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2B8D20-728E-484E-BFAF-ACE36A936D92}"/>
              </a:ext>
            </a:extLst>
          </p:cNvPr>
          <p:cNvSpPr txBox="1"/>
          <p:nvPr/>
        </p:nvSpPr>
        <p:spPr>
          <a:xfrm>
            <a:off x="5204179" y="1166524"/>
            <a:ext cx="6434647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</a:rPr>
              <a:t>Первые бумажные деньги </a:t>
            </a:r>
            <a:r>
              <a:rPr lang="ru-RU" sz="2400" dirty="0"/>
              <a:t>в России появились при </a:t>
            </a:r>
            <a:r>
              <a:rPr lang="ru-RU" sz="2400" b="1" dirty="0">
                <a:solidFill>
                  <a:srgbClr val="FF0000"/>
                </a:solidFill>
              </a:rPr>
              <a:t>Екатерине </a:t>
            </a:r>
            <a:r>
              <a:rPr lang="en-US" sz="2400" b="1" dirty="0">
                <a:solidFill>
                  <a:srgbClr val="FF0000"/>
                </a:solidFill>
              </a:rPr>
              <a:t>II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1769 г.</a:t>
            </a:r>
            <a:r>
              <a:rPr lang="ru-RU" sz="2400" dirty="0"/>
              <a:t> Назывались они </a:t>
            </a:r>
            <a:r>
              <a:rPr lang="ru-RU" sz="2400" b="1" dirty="0">
                <a:solidFill>
                  <a:srgbClr val="FF0000"/>
                </a:solidFill>
              </a:rPr>
              <a:t>ассигнациями</a:t>
            </a:r>
            <a:r>
              <a:rPr lang="ru-RU" sz="2400" dirty="0"/>
              <a:t> (с латинского </a:t>
            </a:r>
            <a:r>
              <a:rPr lang="en-US" sz="2400" dirty="0"/>
              <a:t>signum </a:t>
            </a:r>
            <a:r>
              <a:rPr lang="ru-RU" sz="2400" dirty="0"/>
              <a:t>– </a:t>
            </a:r>
            <a:r>
              <a:rPr lang="en-US" sz="2400" dirty="0"/>
              <a:t>«</a:t>
            </a:r>
            <a:r>
              <a:rPr lang="ru-RU" sz="2400" dirty="0"/>
              <a:t>знак»)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705451-1B3E-444E-8AC0-165C2D6A31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458157"/>
            <a:ext cx="4467644" cy="58731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4AE022-179C-4678-91A3-C6E0AEC29A00}"/>
              </a:ext>
            </a:extLst>
          </p:cNvPr>
          <p:cNvSpPr txBox="1"/>
          <p:nvPr/>
        </p:nvSpPr>
        <p:spPr>
          <a:xfrm>
            <a:off x="5204179" y="4171385"/>
            <a:ext cx="6434647" cy="7571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400" dirty="0"/>
              <a:t>Ассигнационный рубль имел хождение </a:t>
            </a:r>
            <a:r>
              <a:rPr lang="ru-RU" sz="2400" b="1" dirty="0">
                <a:solidFill>
                  <a:srgbClr val="FF0000"/>
                </a:solidFill>
              </a:rPr>
              <a:t>наравне с серебряным рублем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02CCC0-F029-4737-9C7B-63831368C17D}"/>
              </a:ext>
            </a:extLst>
          </p:cNvPr>
          <p:cNvSpPr txBox="1"/>
          <p:nvPr/>
        </p:nvSpPr>
        <p:spPr>
          <a:xfrm>
            <a:off x="5204179" y="5101351"/>
            <a:ext cx="6434647" cy="7571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400" dirty="0"/>
              <a:t>Первоначально ассигнации выпускались номиналом в </a:t>
            </a:r>
            <a:r>
              <a:rPr lang="ru-RU" sz="2400" b="1" dirty="0">
                <a:solidFill>
                  <a:srgbClr val="FF0000"/>
                </a:solidFill>
              </a:rPr>
              <a:t>25</a:t>
            </a:r>
            <a:r>
              <a:rPr lang="ru-RU" sz="2400" dirty="0"/>
              <a:t>, </a:t>
            </a:r>
            <a:r>
              <a:rPr lang="ru-RU" sz="2400" b="1" dirty="0">
                <a:solidFill>
                  <a:srgbClr val="FF0000"/>
                </a:solidFill>
              </a:rPr>
              <a:t>50</a:t>
            </a:r>
            <a:r>
              <a:rPr lang="ru-RU" sz="2400" dirty="0"/>
              <a:t>, </a:t>
            </a:r>
            <a:r>
              <a:rPr lang="ru-RU" sz="2400" b="1" dirty="0">
                <a:solidFill>
                  <a:srgbClr val="FF0000"/>
                </a:solidFill>
              </a:rPr>
              <a:t>75</a:t>
            </a:r>
            <a:r>
              <a:rPr lang="ru-RU" sz="2400" dirty="0"/>
              <a:t> и </a:t>
            </a:r>
            <a:r>
              <a:rPr lang="ru-RU" sz="2400" b="1" dirty="0">
                <a:solidFill>
                  <a:srgbClr val="FF0000"/>
                </a:solidFill>
              </a:rPr>
              <a:t>100 рублей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F36E73-A2BA-484C-845A-95F2568711E3}"/>
              </a:ext>
            </a:extLst>
          </p:cNvPr>
          <p:cNvSpPr txBox="1"/>
          <p:nvPr/>
        </p:nvSpPr>
        <p:spPr>
          <a:xfrm>
            <a:off x="5204179" y="2909020"/>
            <a:ext cx="6434647" cy="10895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400" dirty="0"/>
              <a:t>По существу, </a:t>
            </a:r>
            <a:r>
              <a:rPr lang="ru-RU" sz="2400" b="1" dirty="0">
                <a:solidFill>
                  <a:srgbClr val="FF0000"/>
                </a:solidFill>
              </a:rPr>
              <a:t>ассигнация – это долговая ценная бумага</a:t>
            </a:r>
            <a:r>
              <a:rPr lang="ru-RU" sz="2400" dirty="0"/>
              <a:t>, а не полноценный денежный знак</a:t>
            </a:r>
          </a:p>
        </p:txBody>
      </p:sp>
    </p:spTree>
    <p:extLst>
      <p:ext uri="{BB962C8B-B14F-4D97-AF65-F5344CB8AC3E}">
        <p14:creationId xmlns:p14="http://schemas.microsoft.com/office/powerpoint/2010/main" val="207416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C34B4D-8165-7F8D-693A-9B4100483430}"/>
              </a:ext>
            </a:extLst>
          </p:cNvPr>
          <p:cNvSpPr txBox="1"/>
          <p:nvPr/>
        </p:nvSpPr>
        <p:spPr>
          <a:xfrm>
            <a:off x="553174" y="447344"/>
            <a:ext cx="11085652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Фальшивомонетничество в России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584D1A-1594-ADE3-223C-3AECEB386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74" y="1145892"/>
            <a:ext cx="3438443" cy="4520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108D4D9-B98D-7E5E-B59F-7D61CD7C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310" y="1145892"/>
            <a:ext cx="3473516" cy="4520200"/>
          </a:xfrm>
          <a:prstGeom prst="rect">
            <a:avLst/>
          </a:prstGeom>
        </p:spPr>
      </p:pic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37834D6F-1A58-F1F9-DDE5-952059BA455D}"/>
              </a:ext>
            </a:extLst>
          </p:cNvPr>
          <p:cNvSpPr/>
          <p:nvPr/>
        </p:nvSpPr>
        <p:spPr>
          <a:xfrm>
            <a:off x="4168815" y="5801540"/>
            <a:ext cx="3772445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FA78CC-B102-49CF-B53A-28ECBECE5CCC}"/>
              </a:ext>
            </a:extLst>
          </p:cNvPr>
          <p:cNvSpPr txBox="1"/>
          <p:nvPr/>
        </p:nvSpPr>
        <p:spPr>
          <a:xfrm>
            <a:off x="4168815" y="1145892"/>
            <a:ext cx="3773347" cy="12557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dirty="0"/>
              <a:t>Народные умельцы подделывали цифру </a:t>
            </a:r>
            <a:r>
              <a:rPr lang="ru-RU" sz="2800" b="1" dirty="0">
                <a:solidFill>
                  <a:srgbClr val="FF0000"/>
                </a:solidFill>
              </a:rPr>
              <a:t>«2» </a:t>
            </a:r>
            <a:r>
              <a:rPr lang="ru-RU" sz="2800" dirty="0"/>
              <a:t>на цифру </a:t>
            </a:r>
            <a:r>
              <a:rPr lang="ru-RU" sz="2800" b="1" dirty="0">
                <a:solidFill>
                  <a:srgbClr val="FF0000"/>
                </a:solidFill>
              </a:rPr>
              <a:t>«7»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0F0743-69E5-324C-3DAE-3AD1F1FE8E88}"/>
              </a:ext>
            </a:extLst>
          </p:cNvPr>
          <p:cNvSpPr txBox="1"/>
          <p:nvPr/>
        </p:nvSpPr>
        <p:spPr>
          <a:xfrm>
            <a:off x="553173" y="5826164"/>
            <a:ext cx="3438443" cy="5355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/>
              <a:t>25 рублей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E6D51C-CE01-6288-646D-19E1BE8CE634}"/>
              </a:ext>
            </a:extLst>
          </p:cNvPr>
          <p:cNvSpPr txBox="1"/>
          <p:nvPr/>
        </p:nvSpPr>
        <p:spPr>
          <a:xfrm>
            <a:off x="8165310" y="5826163"/>
            <a:ext cx="3473516" cy="5355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/>
              <a:t>75 рублей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BB9B5A-7140-EB07-98C8-EAA23ADCD4D6}"/>
              </a:ext>
            </a:extLst>
          </p:cNvPr>
          <p:cNvSpPr txBox="1"/>
          <p:nvPr/>
        </p:nvSpPr>
        <p:spPr>
          <a:xfrm>
            <a:off x="4168815" y="2515393"/>
            <a:ext cx="3772878" cy="12557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rgbClr val="FF0000"/>
                </a:solidFill>
              </a:rPr>
              <a:t>Читать </a:t>
            </a:r>
            <a:r>
              <a:rPr lang="ru-RU" sz="2800" dirty="0"/>
              <a:t>многие</a:t>
            </a:r>
            <a:r>
              <a:rPr lang="ru-RU" sz="2800" b="1" dirty="0">
                <a:solidFill>
                  <a:srgbClr val="FF0000"/>
                </a:solidFill>
              </a:rPr>
              <a:t> не умели</a:t>
            </a:r>
            <a:r>
              <a:rPr lang="ru-RU" sz="2800" dirty="0"/>
              <a:t> и обмана не могли заметить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536C4E8-6F59-1AFA-AD5D-D67246730E05}"/>
              </a:ext>
            </a:extLst>
          </p:cNvPr>
          <p:cNvSpPr txBox="1"/>
          <p:nvPr/>
        </p:nvSpPr>
        <p:spPr>
          <a:xfrm>
            <a:off x="4169248" y="3884894"/>
            <a:ext cx="3772445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/>
              <a:t>Хотя в тексте </a:t>
            </a:r>
            <a:r>
              <a:rPr lang="ru-RU" sz="2800" b="1" dirty="0">
                <a:solidFill>
                  <a:srgbClr val="FF0000"/>
                </a:solidFill>
              </a:rPr>
              <a:t>название номинала </a:t>
            </a:r>
            <a:r>
              <a:rPr lang="ru-RU" sz="2800" dirty="0"/>
              <a:t>обозначена </a:t>
            </a:r>
            <a:r>
              <a:rPr lang="ru-RU" sz="2800" b="1" dirty="0">
                <a:solidFill>
                  <a:srgbClr val="FF0000"/>
                </a:solidFill>
              </a:rPr>
              <a:t>прописью</a:t>
            </a:r>
          </a:p>
        </p:txBody>
      </p:sp>
    </p:spTree>
    <p:extLst>
      <p:ext uri="{BB962C8B-B14F-4D97-AF65-F5344CB8AC3E}">
        <p14:creationId xmlns:p14="http://schemas.microsoft.com/office/powerpoint/2010/main" val="88157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oksClassic_16x9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BooksClassic_16x9">
      <a:majorFont>
        <a:latin typeface="Constantia"/>
        <a:ea typeface=""/>
        <a:cs typeface=""/>
      </a:majorFont>
      <a:minorFont>
        <a:latin typeface="Constantia"/>
        <a:ea typeface=""/>
        <a:cs typeface="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50000"/>
              </a:schemeClr>
            </a:gs>
            <a:gs pos="6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/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TS102801059</Template>
  <TotalTime>805</TotalTime>
  <Words>932</Words>
  <Application>Microsoft Office PowerPoint</Application>
  <PresentationFormat>Широкоэкранный</PresentationFormat>
  <Paragraphs>221</Paragraphs>
  <Slides>26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Arial Black</vt:lpstr>
      <vt:lpstr>Calibri</vt:lpstr>
      <vt:lpstr>Constantia</vt:lpstr>
      <vt:lpstr>BooksClassic_16x9</vt:lpstr>
      <vt:lpstr>Презентация PowerPoint</vt:lpstr>
      <vt:lpstr>Уроки финансовой грамотности: Фальшивомонетничество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Уроки финансовой грамотности: История бумажных денег в России </dc:title>
  <dc:creator>Артем Максимов</dc:creator>
  <cp:lastModifiedBy>Артем Максимов</cp:lastModifiedBy>
  <cp:revision>31</cp:revision>
  <dcterms:created xsi:type="dcterms:W3CDTF">2021-10-24T16:33:32Z</dcterms:created>
  <dcterms:modified xsi:type="dcterms:W3CDTF">2022-04-22T20:35:51Z</dcterms:modified>
</cp:coreProperties>
</file>