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6" r:id="rId4"/>
    <p:sldId id="264" r:id="rId5"/>
    <p:sldId id="263" r:id="rId6"/>
    <p:sldId id="256" r:id="rId7"/>
    <p:sldId id="258" r:id="rId8"/>
    <p:sldId id="272" r:id="rId9"/>
    <p:sldId id="286" r:id="rId10"/>
    <p:sldId id="260" r:id="rId11"/>
    <p:sldId id="270" r:id="rId12"/>
    <p:sldId id="271" r:id="rId13"/>
    <p:sldId id="276" r:id="rId14"/>
    <p:sldId id="268" r:id="rId15"/>
    <p:sldId id="273" r:id="rId16"/>
    <p:sldId id="274" r:id="rId17"/>
    <p:sldId id="267" r:id="rId18"/>
    <p:sldId id="275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77" r:id="rId27"/>
    <p:sldId id="262" r:id="rId28"/>
    <p:sldId id="26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75AB7-B476-4FD5-A8BB-112D38FDF8BA}" type="datetimeFigureOut">
              <a:rPr lang="ru-RU" smtClean="0"/>
              <a:pPr/>
              <a:t>06.04.2019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53905-5C3C-4C13-9184-D0F93A774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secondstreet.ru/blog/mebel_iz_nichego/nastennyj-organajzer2.html" TargetMode="External"/><Relationship Id="rId3" Type="http://schemas.openxmlformats.org/officeDocument/2006/relationships/hyperlink" Target="http://bookree.org/reader?file=481200" TargetMode="External"/><Relationship Id="rId7" Type="http://schemas.openxmlformats.org/officeDocument/2006/relationships/hyperlink" Target="https://ru.wikipedia.org/wiki/&#1043;&#1083;&#1080;&#1085;&#1072;" TargetMode="External"/><Relationship Id="rId12" Type="http://schemas.openxmlformats.org/officeDocument/2006/relationships/hyperlink" Target="https://lenta.ru/articles/2007/12/06/elamite/" TargetMode="External"/><Relationship Id="rId2" Type="http://schemas.openxmlformats.org/officeDocument/2006/relationships/hyperlink" Target="http://leonardo-master.com/?page=23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baget1.ru/applied-arts/stylization-applied-arts.php" TargetMode="External"/><Relationship Id="rId11" Type="http://schemas.openxmlformats.org/officeDocument/2006/relationships/hyperlink" Target="https://www.kramola.info/vesti/letopisi-proshlogo/skifskiy-zverinyy-stil" TargetMode="External"/><Relationship Id="rId5" Type="http://schemas.openxmlformats.org/officeDocument/2006/relationships/hyperlink" Target="https://yadi.sk/d/il7ezoYvT85sj" TargetMode="External"/><Relationship Id="rId10" Type="http://schemas.openxmlformats.org/officeDocument/2006/relationships/hyperlink" Target="https://ruchnye-zveri.livejournal.com/147326.html" TargetMode="External"/><Relationship Id="rId4" Type="http://schemas.openxmlformats.org/officeDocument/2006/relationships/hyperlink" Target="https://yadi.sk/d/8oR2ubXAT85rz" TargetMode="External"/><Relationship Id="rId9" Type="http://schemas.openxmlformats.org/officeDocument/2006/relationships/hyperlink" Target="https://www.pinterest.ru/pin/108438303512563934/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kopilca.ru/keramika-svoimi-rukami/" TargetMode="External"/><Relationship Id="rId3" Type="http://schemas.openxmlformats.org/officeDocument/2006/relationships/hyperlink" Target="https://ok.ru/behealthyok/topic/65399846060215" TargetMode="External"/><Relationship Id="rId7" Type="http://schemas.openxmlformats.org/officeDocument/2006/relationships/hyperlink" Target="https://ljudmila-ant.livejournal.com/photo/album/463/?mode=view&amp;id=46420&amp;page=12" TargetMode="External"/><Relationship Id="rId2" Type="http://schemas.openxmlformats.org/officeDocument/2006/relationships/hyperlink" Target="https://xlky.en.ecplaza.net/products/white-kaolin-powder-fa-01_2305528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livemaster.ru/topic/1821231-master-klass-posuda-iz-keramiki-svoimi-rukami" TargetMode="External"/><Relationship Id="rId11" Type="http://schemas.openxmlformats.org/officeDocument/2006/relationships/hyperlink" Target="http://&#1075;&#1086;&#1085;&#1095;&#1072;&#1088;&#1085;&#1099;&#1081;&#1084;&#1080;&#1088;.&#1088;&#1092;/pages/sitemap/" TargetMode="External"/><Relationship Id="rId5" Type="http://schemas.openxmlformats.org/officeDocument/2006/relationships/hyperlink" Target="https://www.quora.com/What-are-the-highlights-of-the-Shaanxi-History-Museum" TargetMode="External"/><Relationship Id="rId10" Type="http://schemas.openxmlformats.org/officeDocument/2006/relationships/hyperlink" Target="http://hobby-cg.ru/catalog/keramicheskie-massyi/shliker-dlya-litya/4684.html" TargetMode="External"/><Relationship Id="rId4" Type="http://schemas.openxmlformats.org/officeDocument/2006/relationships/hyperlink" Target="http://ancientrome.ru/art/artwork/img.htm?id=1627" TargetMode="External"/><Relationship Id="rId9" Type="http://schemas.openxmlformats.org/officeDocument/2006/relationships/hyperlink" Target="http://leonardo-master.com/index.php/nggallery/show--photocrati-nextgen_basic_thumbnails/page/lessons.php?page=2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задержка 4"/>
          <p:cNvSpPr/>
          <p:nvPr/>
        </p:nvSpPr>
        <p:spPr>
          <a:xfrm>
            <a:off x="467544" y="836712"/>
            <a:ext cx="8352928" cy="3096344"/>
          </a:xfrm>
          <a:prstGeom prst="flowChartDelay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556792"/>
            <a:ext cx="7772400" cy="1470025"/>
          </a:xfrm>
        </p:spPr>
        <p:txBody>
          <a:bodyPr>
            <a:noAutofit/>
          </a:bodyPr>
          <a:lstStyle/>
          <a:p>
            <a:r>
              <a:rPr lang="ru-RU" sz="53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ea typeface="+mn-ea"/>
                <a:cs typeface="+mn-cs"/>
              </a:rPr>
              <a:t>Создание </a:t>
            </a:r>
            <a:r>
              <a:rPr lang="ru-RU" sz="5300" b="1" dirty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ea typeface="+mn-ea"/>
                <a:cs typeface="+mn-cs"/>
              </a:rPr>
              <a:t>керамического </a:t>
            </a:r>
            <a:r>
              <a:rPr lang="ru-RU" sz="5300" b="1" dirty="0" smtClean="0">
                <a:solidFill>
                  <a:schemeClr val="accent2">
                    <a:lumMod val="75000"/>
                  </a:schemeClr>
                </a:solidFill>
                <a:latin typeface="Candara" pitchFamily="34" charset="0"/>
                <a:ea typeface="+mn-ea"/>
                <a:cs typeface="+mn-cs"/>
              </a:rPr>
              <a:t> органайзера</a:t>
            </a:r>
            <a:endParaRPr lang="ru-RU" sz="5300" b="1" dirty="0">
              <a:solidFill>
                <a:schemeClr val="accent2">
                  <a:lumMod val="75000"/>
                </a:schemeClr>
              </a:solidFill>
              <a:latin typeface="Candara" pitchFamily="34" charset="0"/>
              <a:ea typeface="+mn-ea"/>
              <a:cs typeface="+mn-cs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939552" y="4365104"/>
            <a:ext cx="7520880" cy="1944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itchFamily="34" charset="0"/>
              </a:rPr>
              <a:t>Выполнила преподаватель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itchFamily="34" charset="0"/>
              </a:rPr>
              <a:t>МУДО «</a:t>
            </a:r>
            <a:r>
              <a:rPr kumimoji="0" lang="ru-RU" sz="25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itchFamily="34" charset="0"/>
              </a:rPr>
              <a:t>Сланцевская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itchFamily="34" charset="0"/>
              </a:rPr>
              <a:t> ДХШ»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 pitchFamily="34" charset="0"/>
              </a:rPr>
              <a:t>Николаева Анастасия Николаевна</a:t>
            </a: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ndara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58"/>
    </mc:Choice>
    <mc:Fallback>
      <p:transition spd="slow" advTm="3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4624"/>
            <a:ext cx="7772400" cy="1181993"/>
          </a:xfrm>
        </p:spPr>
        <p:txBody>
          <a:bodyPr/>
          <a:lstStyle/>
          <a:p>
            <a:r>
              <a:rPr lang="ru-RU" b="1" dirty="0" smtClean="0">
                <a:latin typeface="Candara" pitchFamily="34" charset="0"/>
              </a:rPr>
              <a:t>Ход работы</a:t>
            </a:r>
            <a:endParaRPr lang="ru-RU" b="1" dirty="0">
              <a:latin typeface="Candar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280920" cy="4968552"/>
          </a:xfrm>
        </p:spPr>
        <p:txBody>
          <a:bodyPr>
            <a:normAutofit/>
          </a:bodyPr>
          <a:lstStyle/>
          <a:p>
            <a:pPr marL="514350" indent="-514350" algn="l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Candara" pitchFamily="34" charset="0"/>
              </a:rPr>
              <a:t>Выполняем эскизы: </a:t>
            </a:r>
          </a:p>
          <a:p>
            <a:pPr marL="514350" indent="-514350" algn="just">
              <a:buAutoNum type="arabicPeriod"/>
            </a:pPr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>
              <a:buAutoNum type="arabicPeriod"/>
            </a:pPr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>
              <a:buAutoNum type="arabicPeriod"/>
            </a:pPr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>
              <a:buAutoNum type="arabicPeriod"/>
            </a:pPr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>
              <a:buAutoNum type="arabicPeriod"/>
            </a:pPr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l"/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>
              <a:buAutoNum type="arabicPeriod"/>
            </a:pPr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>
              <a:buAutoNum type="arabicPeriod"/>
            </a:pPr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ru-RU" sz="2800" dirty="0">
              <a:solidFill>
                <a:schemeClr val="tx1"/>
              </a:solidFill>
              <a:latin typeface="Candara" pitchFamily="34" charset="0"/>
            </a:endParaRPr>
          </a:p>
        </p:txBody>
      </p:sp>
      <p:pic>
        <p:nvPicPr>
          <p:cNvPr id="10242" name="Picture 2" descr="C:\Documents and Settings\Admin\Рабочий стол\Даше\Изображение 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59421">
            <a:off x="2339798" y="4328569"/>
            <a:ext cx="1728192" cy="1996649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3" name="Picture 3" descr="C:\Documents and Settings\Admin\Рабочий стол\Даше\Изображение 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55302">
            <a:off x="2952373" y="1865379"/>
            <a:ext cx="1608376" cy="2067263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4" name="Picture 4" descr="C:\Documents and Settings\Admin\Рабочий стол\Даше\Изображение 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700808"/>
            <a:ext cx="1690595" cy="2159403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5" name="Picture 5" descr="C:\Documents and Settings\Admin\Рабочий стол\Даше\Изображение 0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60171">
            <a:off x="7020272" y="1556792"/>
            <a:ext cx="1656184" cy="237798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6" name="Picture 6" descr="C:\Documents and Settings\Admin\Рабочий стол\Даше\Изображение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155992">
            <a:off x="837403" y="1886235"/>
            <a:ext cx="1652435" cy="234888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7" name="Picture 7" descr="C:\Documents and Settings\Admin\Рабочий стол\Даше\Изображение 0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175845">
            <a:off x="4506048" y="4077072"/>
            <a:ext cx="1656184" cy="2344283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8" name="Picture 8" descr="C:\Documents and Settings\Admin\Рабочий стол\Даше\Изображение 00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251918">
            <a:off x="290688" y="4300453"/>
            <a:ext cx="1686117" cy="2285196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</p:pic>
      <p:pic>
        <p:nvPicPr>
          <p:cNvPr id="10249" name="Picture 9" descr="C:\Documents and Settings\Admin\Рабочий стол\Даше\Изображение 0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4005064"/>
            <a:ext cx="1944216" cy="2503743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36"/>
    </mc:Choice>
    <mc:Fallback>
      <p:transition spd="slow" advTm="6436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4664"/>
            <a:ext cx="8208912" cy="6192688"/>
          </a:xfrm>
        </p:spPr>
        <p:txBody>
          <a:bodyPr>
            <a:normAutofit/>
          </a:bodyPr>
          <a:lstStyle/>
          <a:p>
            <a:pPr algn="l"/>
            <a:r>
              <a:rPr lang="en-US" sz="3000" dirty="0" smtClean="0">
                <a:solidFill>
                  <a:schemeClr val="tx1"/>
                </a:solidFill>
                <a:latin typeface="Candara" pitchFamily="34" charset="0"/>
              </a:rPr>
              <a:t>2</a:t>
            </a:r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. Подготавливаем инструменты и материалы:</a:t>
            </a:r>
          </a:p>
          <a:p>
            <a:endParaRPr lang="ru-RU" sz="3000" dirty="0" smtClean="0"/>
          </a:p>
          <a:p>
            <a:endParaRPr lang="ru-RU" sz="3000" dirty="0" smtClean="0"/>
          </a:p>
          <a:p>
            <a:endParaRPr lang="ru-RU" sz="3000" dirty="0" smtClean="0"/>
          </a:p>
          <a:p>
            <a:endParaRPr lang="ru-RU" sz="3000" dirty="0" smtClean="0"/>
          </a:p>
          <a:p>
            <a:pPr algn="l"/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sz="2800" dirty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Candara" pitchFamily="34" charset="0"/>
              </a:rPr>
              <a:t>3.</a:t>
            </a:r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ru-RU" sz="3000" dirty="0">
                <a:solidFill>
                  <a:schemeClr val="tx1"/>
                </a:solidFill>
                <a:latin typeface="Candara" pitchFamily="34" charset="0"/>
              </a:rPr>
              <a:t>Вырезаем шаблоны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Candara" pitchFamily="34" charset="0"/>
              </a:rPr>
              <a:t> для выкройки изделия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Candara" pitchFamily="34" charset="0"/>
              </a:rPr>
              <a:t>(по ширине карман должен 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  <a:latin typeface="Candara" pitchFamily="34" charset="0"/>
              </a:rPr>
              <a:t>быть чуть шире основы):</a:t>
            </a:r>
          </a:p>
          <a:p>
            <a:pPr algn="l"/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just"/>
            <a:endParaRPr lang="ru-RU" dirty="0"/>
          </a:p>
        </p:txBody>
      </p:sp>
      <p:pic>
        <p:nvPicPr>
          <p:cNvPr id="4098" name="Picture 2" descr="E:\Урок\IMG_20180819_2112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6246" y="980728"/>
            <a:ext cx="3643077" cy="2589158"/>
          </a:xfrm>
          <a:prstGeom prst="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9" name="Picture 3" descr="E:\Урок\IMG_20180819_2124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4441" y="980728"/>
            <a:ext cx="1587449" cy="151842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0" name="Picture 4" descr="E:\Урок\bcefdad7-9254-11e7-8112-00155d016b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812802" y="2551418"/>
            <a:ext cx="1189798" cy="135293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 descr="E:\Урок\IMG_20180821_2242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8509" y="4725144"/>
            <a:ext cx="1531012" cy="1872208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3" name="Picture 7" descr="E:\Урок\IMG_20180821_2243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8304" y="4869160"/>
            <a:ext cx="1584176" cy="1169043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172" y="1011377"/>
            <a:ext cx="2101596" cy="122322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54" y="2566693"/>
            <a:ext cx="1175016" cy="123469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986" y="2566693"/>
            <a:ext cx="1247502" cy="69817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34"/>
    </mc:Choice>
    <mc:Fallback>
      <p:transition spd="slow" advTm="8634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820472" cy="5904656"/>
          </a:xfrm>
        </p:spPr>
        <p:txBody>
          <a:bodyPr>
            <a:normAutofit/>
          </a:bodyPr>
          <a:lstStyle/>
          <a:p>
            <a:pPr algn="l"/>
            <a:r>
              <a:rPr lang="ru-RU" sz="2500" dirty="0" smtClean="0">
                <a:solidFill>
                  <a:schemeClr val="tx1"/>
                </a:solidFill>
                <a:latin typeface="Candara" pitchFamily="34" charset="0"/>
              </a:rPr>
              <a:t>4. На раскаточном станке  получаем пласт  толщиной 5-6 мм,</a:t>
            </a:r>
          </a:p>
          <a:p>
            <a:pPr algn="l"/>
            <a:r>
              <a:rPr lang="ru-RU" sz="2500" dirty="0" smtClean="0">
                <a:solidFill>
                  <a:schemeClr val="tx1"/>
                </a:solidFill>
                <a:latin typeface="Candara" pitchFamily="34" charset="0"/>
              </a:rPr>
              <a:t> по размерам шаблона (для создания интересной фактуры  можно использовать кружева)</a:t>
            </a:r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:</a:t>
            </a:r>
          </a:p>
          <a:p>
            <a:pPr algn="l"/>
            <a:endParaRPr lang="ru-RU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sz="25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r>
              <a:rPr lang="ru-RU" sz="2500" dirty="0" smtClean="0">
                <a:solidFill>
                  <a:schemeClr val="tx1"/>
                </a:solidFill>
                <a:latin typeface="Candara" pitchFamily="34" charset="0"/>
              </a:rPr>
              <a:t>5. Вырезаем   основу  </a:t>
            </a:r>
          </a:p>
          <a:p>
            <a:pPr algn="l"/>
            <a:r>
              <a:rPr lang="ru-RU" sz="2500" dirty="0" smtClean="0">
                <a:solidFill>
                  <a:schemeClr val="tx1"/>
                </a:solidFill>
                <a:latin typeface="Candara" pitchFamily="34" charset="0"/>
              </a:rPr>
              <a:t>изделия:</a:t>
            </a:r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dirty="0"/>
          </a:p>
        </p:txBody>
      </p:sp>
      <p:pic>
        <p:nvPicPr>
          <p:cNvPr id="5122" name="Picture 2" descr="E:\Урок\IMG_20180819_213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293096"/>
            <a:ext cx="2053584" cy="2304256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3" name="Picture 3" descr="E:\Урок\IMG_20180819_2144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262791"/>
            <a:ext cx="1944216" cy="2334561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E:\Урок\98393301_dekorativnuye_pugovicuy_iz_polimernoy_glinuy__11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060848"/>
            <a:ext cx="2025831" cy="1944215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E:\Урок\IMG_20180819_2128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22762" y="1771778"/>
            <a:ext cx="3473574" cy="2233286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10"/>
    </mc:Choice>
    <mc:Fallback>
      <p:transition spd="slow" advTm="801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4016"/>
            <a:ext cx="8568952" cy="6237312"/>
          </a:xfrm>
        </p:spPr>
        <p:txBody>
          <a:bodyPr>
            <a:normAutofit fontScale="70000" lnSpcReduction="20000"/>
          </a:bodyPr>
          <a:lstStyle/>
          <a:p>
            <a:pPr algn="l"/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6. Раскатываем 2-ой пласт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 (по размеру немного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меньше 1-го) и по шаблону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вырезаем карман:</a:t>
            </a:r>
          </a:p>
          <a:p>
            <a:pPr algn="l"/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7. Соединяем полученные части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 (на месте стыков 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процарапываем 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сетку,  затем 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промазываем  </a:t>
            </a:r>
          </a:p>
          <a:p>
            <a:pPr algn="l"/>
            <a:r>
              <a:rPr lang="ru-RU" sz="3000" dirty="0" err="1" smtClean="0">
                <a:solidFill>
                  <a:schemeClr val="tx1"/>
                </a:solidFill>
                <a:latin typeface="Candara" pitchFamily="34" charset="0"/>
              </a:rPr>
              <a:t>шликером</a:t>
            </a:r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 (жидкой глиной) и 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соединяем с  умеренным 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давлением):</a:t>
            </a:r>
          </a:p>
          <a:p>
            <a:pPr algn="l"/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l"/>
            <a:endParaRPr lang="ru-RU" dirty="0"/>
          </a:p>
        </p:txBody>
      </p:sp>
      <p:pic>
        <p:nvPicPr>
          <p:cNvPr id="5125" name="Picture 5" descr="E:\Урок\IMG_20180819_215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58096"/>
            <a:ext cx="2936326" cy="217881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 descr="E:\Урок\IMG_20180819_2202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573016"/>
            <a:ext cx="2355557" cy="2520280"/>
          </a:xfrm>
          <a:prstGeom prst="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3" descr="E:\Урок\IMG_20180819_2203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7" y="3573017"/>
            <a:ext cx="2628292" cy="2232248"/>
          </a:xfrm>
          <a:prstGeom prst="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90"/>
    </mc:Choice>
    <mc:Fallback>
      <p:transition spd="slow" advTm="839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40960" cy="6264696"/>
          </a:xfrm>
        </p:spPr>
        <p:txBody>
          <a:bodyPr>
            <a:normAutofit/>
          </a:bodyPr>
          <a:lstStyle/>
          <a:p>
            <a:pPr marL="514350" indent="-514350"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8.   Образовавшиеся щели</a:t>
            </a:r>
          </a:p>
          <a:p>
            <a:pPr marL="514350" indent="-514350"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 между частями прокладываем</a:t>
            </a:r>
          </a:p>
          <a:p>
            <a:pPr marL="514350" indent="-514350"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 жгутиками  из глины и </a:t>
            </a:r>
          </a:p>
          <a:p>
            <a:pPr marL="514350" indent="-514350"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затираем:</a:t>
            </a:r>
          </a:p>
          <a:p>
            <a:pPr marL="514350" indent="-514350" algn="l"/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9.    Добавляем детали, их</a:t>
            </a:r>
          </a:p>
          <a:p>
            <a:pPr marL="514350" indent="-514350"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можно   выполнить   с</a:t>
            </a:r>
          </a:p>
          <a:p>
            <a:pPr marL="514350" indent="-514350"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помощью   </a:t>
            </a:r>
            <a:r>
              <a:rPr lang="ru-RU" sz="3000" dirty="0" err="1" smtClean="0">
                <a:solidFill>
                  <a:schemeClr val="tx1"/>
                </a:solidFill>
                <a:latin typeface="Candara" pitchFamily="34" charset="0"/>
              </a:rPr>
              <a:t>налепов</a:t>
            </a:r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   или</a:t>
            </a:r>
          </a:p>
          <a:p>
            <a:pPr marL="514350" indent="-514350"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штампов.  Делаем отверстия</a:t>
            </a:r>
          </a:p>
          <a:p>
            <a:pPr marL="514350" indent="-514350" algn="l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 для крепежа.</a:t>
            </a:r>
            <a:endParaRPr lang="ru-RU" sz="3000" dirty="0" smtClean="0"/>
          </a:p>
          <a:p>
            <a:pPr marL="514350" indent="-514350" algn="l"/>
            <a:endParaRPr lang="ru-RU" dirty="0"/>
          </a:p>
        </p:txBody>
      </p:sp>
      <p:pic>
        <p:nvPicPr>
          <p:cNvPr id="6148" name="Picture 4" descr="E:\Урок\IMG_20180819_221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60648"/>
            <a:ext cx="2232248" cy="2519774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 descr="E:\Урок\IMG_20180820_201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068960"/>
            <a:ext cx="2448272" cy="3547987"/>
          </a:xfrm>
          <a:prstGeom prst="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702"/>
    </mc:Choice>
    <mc:Fallback>
      <p:transition spd="slow" advTm="8702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48680"/>
            <a:ext cx="8640960" cy="5760640"/>
          </a:xfrm>
        </p:spPr>
        <p:txBody>
          <a:bodyPr>
            <a:normAutofit/>
          </a:bodyPr>
          <a:lstStyle/>
          <a:p>
            <a:pPr marL="514350" indent="-514350" algn="just"/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10. </a:t>
            </a:r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Процесс сушки (3-7 дней в зависимости от величины работы) должен  проходить  равномерно,  нельзя ставить    изделие  на  солнце, ветер, сквозняк,  к  батареям.</a:t>
            </a:r>
          </a:p>
          <a:p>
            <a:pPr marL="514350" indent="-514350" algn="just"/>
            <a:endParaRPr lang="ru-RU" sz="3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11. </a:t>
            </a:r>
            <a:r>
              <a:rPr lang="ru-RU" sz="3000" dirty="0" err="1" smtClean="0">
                <a:solidFill>
                  <a:schemeClr val="tx1"/>
                </a:solidFill>
                <a:latin typeface="Candara" pitchFamily="34" charset="0"/>
              </a:rPr>
              <a:t>Утельный</a:t>
            </a:r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 обжиг в </a:t>
            </a:r>
          </a:p>
          <a:p>
            <a:pPr marL="514350" indent="-514350" algn="just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муфельной печи </a:t>
            </a:r>
          </a:p>
          <a:p>
            <a:pPr marL="514350" indent="-514350" algn="just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(с нем. </a:t>
            </a:r>
            <a:r>
              <a:rPr lang="en-US" sz="3000" dirty="0" err="1" smtClean="0">
                <a:solidFill>
                  <a:schemeClr val="tx1"/>
                </a:solidFill>
                <a:latin typeface="Candara" pitchFamily="34" charset="0"/>
              </a:rPr>
              <a:t>Muffel</a:t>
            </a:r>
            <a:r>
              <a:rPr lang="en-US" sz="3000" dirty="0" smtClean="0">
                <a:solidFill>
                  <a:schemeClr val="tx1"/>
                </a:solidFill>
                <a:latin typeface="Candara" pitchFamily="34" charset="0"/>
              </a:rPr>
              <a:t> – </a:t>
            </a:r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морда) </a:t>
            </a:r>
          </a:p>
          <a:p>
            <a:pPr marL="514350" indent="-514350" algn="just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– первый обжиг </a:t>
            </a:r>
          </a:p>
          <a:p>
            <a:pPr marL="514350" indent="-514350" algn="just"/>
            <a:r>
              <a:rPr lang="ru-RU" sz="3000" dirty="0" smtClean="0">
                <a:solidFill>
                  <a:schemeClr val="tx1"/>
                </a:solidFill>
                <a:latin typeface="Candara" pitchFamily="34" charset="0"/>
              </a:rPr>
              <a:t>керамических изделий.</a:t>
            </a:r>
            <a:endParaRPr lang="ru-RU" sz="3000" dirty="0"/>
          </a:p>
        </p:txBody>
      </p:sp>
      <p:pic>
        <p:nvPicPr>
          <p:cNvPr id="4098" name="Picture 2" descr="C:\Documents and Settings\Admin\Рабочий стол\ЛГУ\proizvodstvannaya_120-1300_s-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1" y="3140968"/>
            <a:ext cx="3639987" cy="3168352"/>
          </a:xfrm>
          <a:prstGeom prst="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85"/>
    </mc:Choice>
    <mc:Fallback>
      <p:transition spd="slow" advTm="7085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Урок\IMG_20170414_1514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88640"/>
            <a:ext cx="2520280" cy="307176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3" descr="E:\Урок\IMG_20170414_1513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356991"/>
            <a:ext cx="5904656" cy="3321369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C:\Documents and Settings\Admin\Рабочий стол\Даше\IMG_8894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95953"/>
            <a:ext cx="2088232" cy="3026305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64"/>
    </mc:Choice>
    <mc:Fallback>
      <p:transition spd="slow" advTm="536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Урок\gDkeJ7oN2j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546" y="418427"/>
            <a:ext cx="1494606" cy="2650533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E:\Урок\fTuPb0QT_r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12871"/>
            <a:ext cx="7776864" cy="3356489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E:\Урок\XikwEA8Oek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32722"/>
            <a:ext cx="4190462" cy="270824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E:\Урок\куроч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404664"/>
            <a:ext cx="2934280" cy="2681325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15"/>
    </mc:Choice>
    <mc:Fallback>
      <p:transition spd="slow" advTm="451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7647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1475656" y="4941168"/>
            <a:ext cx="576832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205172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940400"/>
            <a:ext cx="576064" cy="576832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320384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377991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435597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0" name="Багетная рамка 9"/>
          <p:cNvSpPr/>
          <p:nvPr/>
        </p:nvSpPr>
        <p:spPr>
          <a:xfrm>
            <a:off x="493204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</a:p>
        </p:txBody>
      </p:sp>
      <p:sp>
        <p:nvSpPr>
          <p:cNvPr id="11" name="Багетная рамка 10"/>
          <p:cNvSpPr/>
          <p:nvPr/>
        </p:nvSpPr>
        <p:spPr>
          <a:xfrm>
            <a:off x="5508104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608416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13" name="Багетная рамка 12"/>
          <p:cNvSpPr/>
          <p:nvPr/>
        </p:nvSpPr>
        <p:spPr>
          <a:xfrm>
            <a:off x="666023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4" name="Багетная рамка 13"/>
          <p:cNvSpPr/>
          <p:nvPr/>
        </p:nvSpPr>
        <p:spPr>
          <a:xfrm>
            <a:off x="723629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111561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169168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226774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20" name="Багетная рамка 19"/>
          <p:cNvSpPr/>
          <p:nvPr/>
        </p:nvSpPr>
        <p:spPr>
          <a:xfrm>
            <a:off x="284380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341987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399593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514806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72412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26" name="Багетная рамка 25"/>
          <p:cNvSpPr/>
          <p:nvPr/>
        </p:nvSpPr>
        <p:spPr>
          <a:xfrm>
            <a:off x="630019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687625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745232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69168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226774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84380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341987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9593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Ъ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57200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514806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572412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</a:t>
            </a:r>
          </a:p>
        </p:txBody>
      </p:sp>
      <p:sp>
        <p:nvSpPr>
          <p:cNvPr id="37" name="Багетная рамка 36"/>
          <p:cNvSpPr/>
          <p:nvPr/>
        </p:nvSpPr>
        <p:spPr>
          <a:xfrm>
            <a:off x="630019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19872" y="11247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19872" y="1484784"/>
            <a:ext cx="36004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419872" y="184482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19872" y="220486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19872" y="25649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19872" y="29249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419872" y="3284984"/>
            <a:ext cx="381000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7799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1399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8600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2007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801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3001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0598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799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49999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8600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2007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801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9401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1967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97971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33975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69979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5983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598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7991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13995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49999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8600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22007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6003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49999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13995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77991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69979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13995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77991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05983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9401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801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22007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86003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49999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1399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7799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22007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8600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49999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13995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77991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30598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5" name="Блок-схема: задержка 94"/>
          <p:cNvSpPr/>
          <p:nvPr/>
        </p:nvSpPr>
        <p:spPr>
          <a:xfrm>
            <a:off x="539552" y="3861048"/>
            <a:ext cx="8352928" cy="936104"/>
          </a:xfrm>
          <a:prstGeom prst="flowChartDelay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300" dirty="0" smtClean="0">
                <a:solidFill>
                  <a:schemeClr val="tx1"/>
                </a:solidFill>
                <a:latin typeface="Candara" pitchFamily="34" charset="0"/>
              </a:rPr>
              <a:t>В старину на Руси так называли гончара, </a:t>
            </a:r>
            <a:r>
              <a:rPr lang="ru-RU" sz="2300" dirty="0" err="1" smtClean="0">
                <a:solidFill>
                  <a:schemeClr val="tx1"/>
                </a:solidFill>
                <a:latin typeface="Candara" pitchFamily="34" charset="0"/>
              </a:rPr>
              <a:t>черепичника</a:t>
            </a:r>
            <a:r>
              <a:rPr lang="ru-RU" sz="2300" dirty="0" smtClean="0">
                <a:solidFill>
                  <a:schemeClr val="tx1"/>
                </a:solidFill>
                <a:latin typeface="Candara" pitchFamily="34" charset="0"/>
              </a:rPr>
              <a:t>, мастера, делающего вещи из глины.</a:t>
            </a:r>
            <a:endParaRPr lang="ru-RU" sz="230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057427" y="764704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  <a:t>С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198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85192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876256" y="116632"/>
            <a:ext cx="2016224" cy="523220"/>
          </a:xfrm>
          <a:prstGeom prst="rect">
            <a:avLst/>
          </a:prstGeom>
          <a:solidFill>
            <a:srgbClr val="FF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Candara" pitchFamily="34" charset="0"/>
              </a:rPr>
              <a:t>Кроссворд</a:t>
            </a:r>
            <a:endParaRPr lang="ru-RU" sz="2800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699792" y="764704"/>
            <a:ext cx="28803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1</a:t>
            </a:r>
            <a:endParaRPr lang="ru-RU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13995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Д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49999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86003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2200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58011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94015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30019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84"/>
    </mc:Choice>
    <mc:Fallback>
      <p:transition spd="slow" advTm="4284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6" grpId="0"/>
      <p:bldP spid="9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7647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1475656" y="4941168"/>
            <a:ext cx="576832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205172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940400"/>
            <a:ext cx="576064" cy="576832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320384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377991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435597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0" name="Багетная рамка 9"/>
          <p:cNvSpPr/>
          <p:nvPr/>
        </p:nvSpPr>
        <p:spPr>
          <a:xfrm>
            <a:off x="493204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</a:p>
        </p:txBody>
      </p:sp>
      <p:sp>
        <p:nvSpPr>
          <p:cNvPr id="11" name="Багетная рамка 10"/>
          <p:cNvSpPr/>
          <p:nvPr/>
        </p:nvSpPr>
        <p:spPr>
          <a:xfrm>
            <a:off x="5508104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608416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13" name="Багетная рамка 12"/>
          <p:cNvSpPr/>
          <p:nvPr/>
        </p:nvSpPr>
        <p:spPr>
          <a:xfrm>
            <a:off x="666023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4" name="Багетная рамка 13"/>
          <p:cNvSpPr/>
          <p:nvPr/>
        </p:nvSpPr>
        <p:spPr>
          <a:xfrm>
            <a:off x="723629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111561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169168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226774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20" name="Багетная рамка 19"/>
          <p:cNvSpPr/>
          <p:nvPr/>
        </p:nvSpPr>
        <p:spPr>
          <a:xfrm>
            <a:off x="284380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341987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399593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514806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72412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26" name="Багетная рамка 25"/>
          <p:cNvSpPr/>
          <p:nvPr/>
        </p:nvSpPr>
        <p:spPr>
          <a:xfrm>
            <a:off x="630019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687625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745232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69168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226774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84380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341987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9593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Ъ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57200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514806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572412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</a:t>
            </a:r>
          </a:p>
        </p:txBody>
      </p:sp>
      <p:sp>
        <p:nvSpPr>
          <p:cNvPr id="37" name="Багетная рамка 36"/>
          <p:cNvSpPr/>
          <p:nvPr/>
        </p:nvSpPr>
        <p:spPr>
          <a:xfrm>
            <a:off x="630019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19872" y="11247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19872" y="1484784"/>
            <a:ext cx="36004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419872" y="184482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19872" y="220486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19872" y="25649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19872" y="29249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419872" y="3284984"/>
            <a:ext cx="381000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7799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1399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8600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2007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801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3001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0598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799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49999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8600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2007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801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9401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1967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97971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33975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69979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5983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598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7991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13995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49999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8600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22007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6003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49999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13995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77991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69979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13995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77991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05983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9401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801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22007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86003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49999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1399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7799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22007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8600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49999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13995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77991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30598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5" name="Блок-схема: задержка 94"/>
          <p:cNvSpPr/>
          <p:nvPr/>
        </p:nvSpPr>
        <p:spPr>
          <a:xfrm>
            <a:off x="539552" y="3861048"/>
            <a:ext cx="8352928" cy="936104"/>
          </a:xfrm>
          <a:prstGeom prst="flowChartDelay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300" dirty="0" smtClean="0">
                <a:solidFill>
                  <a:schemeClr val="tx1"/>
                </a:solidFill>
                <a:latin typeface="Candara" pitchFamily="34" charset="0"/>
              </a:rPr>
              <a:t>Изделия из обожженной красной неглазурованной глины, от лат. «обожженная земля».</a:t>
            </a:r>
            <a:endParaRPr lang="ru-RU" sz="230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057427" y="764704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  <a:t>С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198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85192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21196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Д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499992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86003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200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58011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4015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0019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0598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4198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7799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1399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49999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8600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200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801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9401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699792" y="1052736"/>
            <a:ext cx="28803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2</a:t>
            </a:r>
            <a:endParaRPr lang="ru-RU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256584"/>
            <a:ext cx="8640960" cy="213285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Органайзер для канцелярии – это приспособление для организации  и хранения ручек, кистей, карандашей, ножниц и прочих мелочей. 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Настенный органайзер поможет освободить стол от подобных предметов, тем самым увеличив рабочее пространство.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 </a:t>
            </a:r>
            <a:endParaRPr 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pic>
        <p:nvPicPr>
          <p:cNvPr id="1026" name="Picture 2" descr="E:\Урок\nastennyy-organayzer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8"/>
            <a:ext cx="3168352" cy="4707731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" descr="C:\Documents and Settings\Admin\Рабочий стол\кера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55053"/>
            <a:ext cx="3530708" cy="4713325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46"/>
    </mc:Choice>
    <mc:Fallback>
      <p:transition spd="slow" advTm="9246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7647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1475656" y="4941168"/>
            <a:ext cx="576832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205172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940400"/>
            <a:ext cx="576064" cy="576832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320384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377991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435597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0" name="Багетная рамка 9"/>
          <p:cNvSpPr/>
          <p:nvPr/>
        </p:nvSpPr>
        <p:spPr>
          <a:xfrm>
            <a:off x="493204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</a:p>
        </p:txBody>
      </p:sp>
      <p:sp>
        <p:nvSpPr>
          <p:cNvPr id="11" name="Багетная рамка 10"/>
          <p:cNvSpPr/>
          <p:nvPr/>
        </p:nvSpPr>
        <p:spPr>
          <a:xfrm>
            <a:off x="5508104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608416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13" name="Багетная рамка 12"/>
          <p:cNvSpPr/>
          <p:nvPr/>
        </p:nvSpPr>
        <p:spPr>
          <a:xfrm>
            <a:off x="666023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4" name="Багетная рамка 13"/>
          <p:cNvSpPr/>
          <p:nvPr/>
        </p:nvSpPr>
        <p:spPr>
          <a:xfrm>
            <a:off x="723629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111561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169168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226774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20" name="Багетная рамка 19"/>
          <p:cNvSpPr/>
          <p:nvPr/>
        </p:nvSpPr>
        <p:spPr>
          <a:xfrm>
            <a:off x="284380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341987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399593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514806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72412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26" name="Багетная рамка 25"/>
          <p:cNvSpPr/>
          <p:nvPr/>
        </p:nvSpPr>
        <p:spPr>
          <a:xfrm>
            <a:off x="630019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687625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745232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69168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226774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84380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341987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9593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Ъ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57200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514806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572412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</a:t>
            </a:r>
          </a:p>
        </p:txBody>
      </p:sp>
      <p:sp>
        <p:nvSpPr>
          <p:cNvPr id="37" name="Багетная рамка 36"/>
          <p:cNvSpPr/>
          <p:nvPr/>
        </p:nvSpPr>
        <p:spPr>
          <a:xfrm>
            <a:off x="630019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19872" y="11247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19872" y="1484784"/>
            <a:ext cx="36004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419872" y="184482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19872" y="220486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19872" y="25649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19872" y="29249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419872" y="3284984"/>
            <a:ext cx="381000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7799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1399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8600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2007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801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3001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0598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799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49999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8600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2007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801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9401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1967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97971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33975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69979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5983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598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7991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13995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49999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8600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22007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6003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49999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13995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77991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69979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13995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77991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05983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9401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801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22007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86003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49999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1399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7799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22007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8600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49999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13995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77991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30598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5" name="Блок-схема: задержка 94"/>
          <p:cNvSpPr/>
          <p:nvPr/>
        </p:nvSpPr>
        <p:spPr>
          <a:xfrm>
            <a:off x="539552" y="3861048"/>
            <a:ext cx="8352928" cy="936104"/>
          </a:xfrm>
          <a:prstGeom prst="flowChartDelay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Жидкая суспензия глиняной массы,  которая  заливается в гипсовые                              формы для получения тонкостенных керамических изделий в серийном производстве. Используется  как клеящее вещество при склейке отдельных деталей изделия в сыром состоянии.</a:t>
            </a:r>
            <a:endParaRPr lang="ru-RU" sz="150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057427" y="764704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  <a:t>С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198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85192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21196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Д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499992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86003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200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58011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4015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0019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0598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4198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7799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1399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49999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8600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200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801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9401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6196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97971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33975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69979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05983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4198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259632" y="1484784"/>
            <a:ext cx="28803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3</a:t>
            </a:r>
            <a:endParaRPr lang="ru-RU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7647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1475656" y="4941168"/>
            <a:ext cx="576832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205172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940400"/>
            <a:ext cx="576064" cy="576832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320384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377991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435597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0" name="Багетная рамка 9"/>
          <p:cNvSpPr/>
          <p:nvPr/>
        </p:nvSpPr>
        <p:spPr>
          <a:xfrm>
            <a:off x="493204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</a:p>
        </p:txBody>
      </p:sp>
      <p:sp>
        <p:nvSpPr>
          <p:cNvPr id="11" name="Багетная рамка 10"/>
          <p:cNvSpPr/>
          <p:nvPr/>
        </p:nvSpPr>
        <p:spPr>
          <a:xfrm>
            <a:off x="5508104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608416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13" name="Багетная рамка 12"/>
          <p:cNvSpPr/>
          <p:nvPr/>
        </p:nvSpPr>
        <p:spPr>
          <a:xfrm>
            <a:off x="666023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4" name="Багетная рамка 13"/>
          <p:cNvSpPr/>
          <p:nvPr/>
        </p:nvSpPr>
        <p:spPr>
          <a:xfrm>
            <a:off x="723629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111561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169168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226774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20" name="Багетная рамка 19"/>
          <p:cNvSpPr/>
          <p:nvPr/>
        </p:nvSpPr>
        <p:spPr>
          <a:xfrm>
            <a:off x="284380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341987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399593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514806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72412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26" name="Багетная рамка 25"/>
          <p:cNvSpPr/>
          <p:nvPr/>
        </p:nvSpPr>
        <p:spPr>
          <a:xfrm>
            <a:off x="630019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687625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745232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69168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226774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84380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341987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9593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Ъ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57200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514806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572412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</a:t>
            </a:r>
          </a:p>
        </p:txBody>
      </p:sp>
      <p:sp>
        <p:nvSpPr>
          <p:cNvPr id="37" name="Багетная рамка 36"/>
          <p:cNvSpPr/>
          <p:nvPr/>
        </p:nvSpPr>
        <p:spPr>
          <a:xfrm>
            <a:off x="630019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19872" y="11247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19872" y="1484784"/>
            <a:ext cx="36004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419872" y="184482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19872" y="220486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19872" y="25649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19872" y="29249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419872" y="3284984"/>
            <a:ext cx="381000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7799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1399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8600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2007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801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3001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0598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799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49999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8600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2007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801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9401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1967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97971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33975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69979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5983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598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7991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13995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49999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8600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22007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6003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49999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13995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77991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69979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13995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77991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05983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9401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801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22007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86003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49999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1399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7799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22007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8600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49999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13995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77991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30598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5" name="Блок-схема: задержка 94"/>
          <p:cNvSpPr/>
          <p:nvPr/>
        </p:nvSpPr>
        <p:spPr>
          <a:xfrm>
            <a:off x="539552" y="3861048"/>
            <a:ext cx="8352928" cy="936104"/>
          </a:xfrm>
          <a:prstGeom prst="flowChartDelay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Приспособление для проверки правильности и точного повторения форм. В керамике используется для тиражирования на станке форм изделий одного профиля; для вырезания из глиняного пласта нужных заготовок.</a:t>
            </a:r>
            <a:endParaRPr lang="ru-RU" sz="150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057427" y="764704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  <a:t>С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198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85192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21196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Д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499992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86003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200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58011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4015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0019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0598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4198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7799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1399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49999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8600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200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801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9401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6196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97971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33975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69979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05983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4198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5983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41987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77991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Б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13995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49999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86003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699792" y="1844824"/>
            <a:ext cx="28803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4</a:t>
            </a:r>
            <a:endParaRPr lang="ru-RU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7647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1475656" y="4941168"/>
            <a:ext cx="576832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205172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940400"/>
            <a:ext cx="576064" cy="576832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320384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377991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435597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0" name="Багетная рамка 9"/>
          <p:cNvSpPr/>
          <p:nvPr/>
        </p:nvSpPr>
        <p:spPr>
          <a:xfrm>
            <a:off x="493204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</a:p>
        </p:txBody>
      </p:sp>
      <p:sp>
        <p:nvSpPr>
          <p:cNvPr id="11" name="Багетная рамка 10"/>
          <p:cNvSpPr/>
          <p:nvPr/>
        </p:nvSpPr>
        <p:spPr>
          <a:xfrm>
            <a:off x="5508104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608416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13" name="Багетная рамка 12"/>
          <p:cNvSpPr/>
          <p:nvPr/>
        </p:nvSpPr>
        <p:spPr>
          <a:xfrm>
            <a:off x="666023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4" name="Багетная рамка 13"/>
          <p:cNvSpPr/>
          <p:nvPr/>
        </p:nvSpPr>
        <p:spPr>
          <a:xfrm>
            <a:off x="723629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111561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169168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226774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20" name="Багетная рамка 19"/>
          <p:cNvSpPr/>
          <p:nvPr/>
        </p:nvSpPr>
        <p:spPr>
          <a:xfrm>
            <a:off x="284380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341987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399593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514806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72412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26" name="Багетная рамка 25"/>
          <p:cNvSpPr/>
          <p:nvPr/>
        </p:nvSpPr>
        <p:spPr>
          <a:xfrm>
            <a:off x="630019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687625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745232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69168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226774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84380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341987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9593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Ъ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57200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514806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572412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</a:t>
            </a:r>
          </a:p>
        </p:txBody>
      </p:sp>
      <p:sp>
        <p:nvSpPr>
          <p:cNvPr id="37" name="Багетная рамка 36"/>
          <p:cNvSpPr/>
          <p:nvPr/>
        </p:nvSpPr>
        <p:spPr>
          <a:xfrm>
            <a:off x="630019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19872" y="11247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19872" y="1484784"/>
            <a:ext cx="36004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419872" y="184482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19872" y="220486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19872" y="25649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19872" y="29249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419872" y="3284984"/>
            <a:ext cx="381000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7799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1399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8600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2007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801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3001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0598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799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49999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8600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2007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801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9401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1967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97971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33975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69979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5983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598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7991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13995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49999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8600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22007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6003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49999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13995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77991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69979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13995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77991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05983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9401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801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22007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86003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49999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1399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7799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22007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8600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49999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13995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77991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30598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5" name="Блок-схема: задержка 94"/>
          <p:cNvSpPr/>
          <p:nvPr/>
        </p:nvSpPr>
        <p:spPr>
          <a:xfrm>
            <a:off x="539552" y="3861048"/>
            <a:ext cx="8352928" cy="936104"/>
          </a:xfrm>
          <a:prstGeom prst="flowChartDelay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Закрытая камера для обжига керамических изделий с целью предохранения их от доступа открытого огня и воздействия продуктов горения.</a:t>
            </a:r>
            <a:endParaRPr 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057427" y="764704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  <a:t>С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198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85192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21196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Д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499992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86003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200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58011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4015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0019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0598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4198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7799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1399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49999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8600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200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801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9401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6196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97971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33975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69979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05983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4198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5983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41987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77991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Б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13995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49999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86003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41987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М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77991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13995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Ф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49999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86003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22007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627784" y="2132856"/>
            <a:ext cx="28803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5</a:t>
            </a:r>
            <a:endParaRPr lang="ru-RU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7647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1475656" y="4941168"/>
            <a:ext cx="576832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205172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940400"/>
            <a:ext cx="576064" cy="576832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320384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377991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435597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0" name="Багетная рамка 9"/>
          <p:cNvSpPr/>
          <p:nvPr/>
        </p:nvSpPr>
        <p:spPr>
          <a:xfrm>
            <a:off x="493204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</a:p>
        </p:txBody>
      </p:sp>
      <p:sp>
        <p:nvSpPr>
          <p:cNvPr id="11" name="Багетная рамка 10"/>
          <p:cNvSpPr/>
          <p:nvPr/>
        </p:nvSpPr>
        <p:spPr>
          <a:xfrm>
            <a:off x="5508104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608416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13" name="Багетная рамка 12"/>
          <p:cNvSpPr/>
          <p:nvPr/>
        </p:nvSpPr>
        <p:spPr>
          <a:xfrm>
            <a:off x="666023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4" name="Багетная рамка 13"/>
          <p:cNvSpPr/>
          <p:nvPr/>
        </p:nvSpPr>
        <p:spPr>
          <a:xfrm>
            <a:off x="723629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111561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169168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226774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20" name="Багетная рамка 19"/>
          <p:cNvSpPr/>
          <p:nvPr/>
        </p:nvSpPr>
        <p:spPr>
          <a:xfrm>
            <a:off x="284380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341987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399593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514806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72412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26" name="Багетная рамка 25"/>
          <p:cNvSpPr/>
          <p:nvPr/>
        </p:nvSpPr>
        <p:spPr>
          <a:xfrm>
            <a:off x="630019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687625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745232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69168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226774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84380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341987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9593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Ъ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57200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514806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572412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</a:t>
            </a:r>
          </a:p>
        </p:txBody>
      </p:sp>
      <p:sp>
        <p:nvSpPr>
          <p:cNvPr id="37" name="Багетная рамка 36"/>
          <p:cNvSpPr/>
          <p:nvPr/>
        </p:nvSpPr>
        <p:spPr>
          <a:xfrm>
            <a:off x="630019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19872" y="11247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19872" y="1484784"/>
            <a:ext cx="36004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419872" y="184482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19872" y="220486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19872" y="25649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19872" y="29249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419872" y="3284984"/>
            <a:ext cx="381000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7799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1399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8600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2007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801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3001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0598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799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49999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8600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2007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801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9401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1967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97971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33975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69979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5983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598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7991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13995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49999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8600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22007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6003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49999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13995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77991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13995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77991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05983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269979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9401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801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22007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86003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49999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1399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7799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22007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8600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49999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13995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77991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30598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5" name="Блок-схема: задержка 94"/>
          <p:cNvSpPr/>
          <p:nvPr/>
        </p:nvSpPr>
        <p:spPr>
          <a:xfrm>
            <a:off x="539552" y="3861048"/>
            <a:ext cx="8352928" cy="936104"/>
          </a:xfrm>
          <a:prstGeom prst="flowChartDelay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Землистое вещество, измельченная осадочная горная порода, состоящая из каолинита, органических веществ, окислов металлов и др. примесей; при взаимодействии с водой, превращается в пластическую массу.</a:t>
            </a:r>
            <a:endParaRPr lang="ru-RU" sz="150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057427" y="764704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  <a:t>С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198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85192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21196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Д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499992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86003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200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58011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4015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0019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0598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4198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7799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1399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49999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8600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200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801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9401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6196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97971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33975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69979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05983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4198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5983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41987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77991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Б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13995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49999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86003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41987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М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77991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13995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Ф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49999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86003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22007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69979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Г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305983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341987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77991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13995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267744" y="2564904"/>
            <a:ext cx="28803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6</a:t>
            </a:r>
            <a:endParaRPr lang="ru-RU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7647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1475656" y="4941168"/>
            <a:ext cx="576832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205172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940400"/>
            <a:ext cx="576064" cy="576832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320384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377991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435597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0" name="Багетная рамка 9"/>
          <p:cNvSpPr/>
          <p:nvPr/>
        </p:nvSpPr>
        <p:spPr>
          <a:xfrm>
            <a:off x="493204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</a:p>
        </p:txBody>
      </p:sp>
      <p:sp>
        <p:nvSpPr>
          <p:cNvPr id="11" name="Багетная рамка 10"/>
          <p:cNvSpPr/>
          <p:nvPr/>
        </p:nvSpPr>
        <p:spPr>
          <a:xfrm>
            <a:off x="5508104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608416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13" name="Багетная рамка 12"/>
          <p:cNvSpPr/>
          <p:nvPr/>
        </p:nvSpPr>
        <p:spPr>
          <a:xfrm>
            <a:off x="666023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4" name="Багетная рамка 13"/>
          <p:cNvSpPr/>
          <p:nvPr/>
        </p:nvSpPr>
        <p:spPr>
          <a:xfrm>
            <a:off x="723629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111561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169168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226774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20" name="Багетная рамка 19"/>
          <p:cNvSpPr/>
          <p:nvPr/>
        </p:nvSpPr>
        <p:spPr>
          <a:xfrm>
            <a:off x="284380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341987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399593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514806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72412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26" name="Багетная рамка 25"/>
          <p:cNvSpPr/>
          <p:nvPr/>
        </p:nvSpPr>
        <p:spPr>
          <a:xfrm>
            <a:off x="630019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687625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745232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69168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226774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84380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341987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9593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Ъ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57200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514806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572412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</a:t>
            </a:r>
          </a:p>
        </p:txBody>
      </p:sp>
      <p:sp>
        <p:nvSpPr>
          <p:cNvPr id="37" name="Багетная рамка 36"/>
          <p:cNvSpPr/>
          <p:nvPr/>
        </p:nvSpPr>
        <p:spPr>
          <a:xfrm>
            <a:off x="630019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19872" y="11247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19872" y="1484784"/>
            <a:ext cx="36004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419872" y="184482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19872" y="220486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19872" y="25649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19872" y="29249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419872" y="3284984"/>
            <a:ext cx="381000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7799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1399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8600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2007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801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3001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0598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799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49999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8600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2007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801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9401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1967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97971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33975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69979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5983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598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7991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13995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49999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8600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22007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6003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49999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13995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77991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305983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13995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77991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269979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9401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801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22007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86003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49999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1399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7799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22007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8600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49999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13995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77991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30598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5" name="Блок-схема: задержка 94"/>
          <p:cNvSpPr/>
          <p:nvPr/>
        </p:nvSpPr>
        <p:spPr>
          <a:xfrm>
            <a:off x="539552" y="3861048"/>
            <a:ext cx="8352928" cy="936104"/>
          </a:xfrm>
          <a:prstGeom prst="flowChartDelay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dirty="0" smtClean="0">
                <a:solidFill>
                  <a:schemeClr val="tx1"/>
                </a:solidFill>
                <a:latin typeface="Candara" pitchFamily="34" charset="0"/>
              </a:rPr>
              <a:t>Минерал белого цвета, основной компонент глины.</a:t>
            </a:r>
            <a:endParaRPr lang="ru-RU" sz="230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057427" y="764704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  <a:t>С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198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85192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21196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Д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499992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86003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200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58011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4015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0019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0598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4198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7799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1399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49999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8600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200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801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9401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6196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97971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33975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69979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05983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4198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5983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41987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77991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Б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13995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49999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86003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41987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М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77991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13995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Ф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49999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86003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22007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69979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Г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305983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341987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77991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13995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341987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77991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413995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449999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486003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522007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58011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594015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3131840" y="2924944"/>
            <a:ext cx="28803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7</a:t>
            </a:r>
            <a:endParaRPr lang="ru-RU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7647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1475656" y="4941168"/>
            <a:ext cx="576832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205172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940400"/>
            <a:ext cx="576064" cy="576832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320384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377991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435597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0" name="Багетная рамка 9"/>
          <p:cNvSpPr/>
          <p:nvPr/>
        </p:nvSpPr>
        <p:spPr>
          <a:xfrm>
            <a:off x="4932040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</a:p>
        </p:txBody>
      </p:sp>
      <p:sp>
        <p:nvSpPr>
          <p:cNvPr id="11" name="Багетная рамка 10"/>
          <p:cNvSpPr/>
          <p:nvPr/>
        </p:nvSpPr>
        <p:spPr>
          <a:xfrm>
            <a:off x="5508104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6084168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13" name="Багетная рамка 12"/>
          <p:cNvSpPr/>
          <p:nvPr/>
        </p:nvSpPr>
        <p:spPr>
          <a:xfrm>
            <a:off x="6660232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4" name="Багетная рамка 13"/>
          <p:cNvSpPr/>
          <p:nvPr/>
        </p:nvSpPr>
        <p:spPr>
          <a:xfrm>
            <a:off x="7236296" y="4941168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111561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169168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226774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20" name="Багетная рамка 19"/>
          <p:cNvSpPr/>
          <p:nvPr/>
        </p:nvSpPr>
        <p:spPr>
          <a:xfrm>
            <a:off x="284380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341987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399593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5148064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5724128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26" name="Багетная рамка 25"/>
          <p:cNvSpPr/>
          <p:nvPr/>
        </p:nvSpPr>
        <p:spPr>
          <a:xfrm>
            <a:off x="6300192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6876256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7452320" y="5517232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169168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226774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284380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341987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399593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Ъ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4572000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5148064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5724128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</a:t>
            </a:r>
          </a:p>
        </p:txBody>
      </p:sp>
      <p:sp>
        <p:nvSpPr>
          <p:cNvPr id="37" name="Багетная рамка 36"/>
          <p:cNvSpPr/>
          <p:nvPr/>
        </p:nvSpPr>
        <p:spPr>
          <a:xfrm>
            <a:off x="6300192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Ю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6093296"/>
            <a:ext cx="576064" cy="576064"/>
          </a:xfrm>
          <a:prstGeom prst="beve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419872" y="11247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19872" y="1484784"/>
            <a:ext cx="36004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419872" y="184482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19872" y="220486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19872" y="256490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19872" y="2924944"/>
            <a:ext cx="381000" cy="381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419872" y="3284984"/>
            <a:ext cx="381000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7799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1399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86003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2007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8011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300192" y="7647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0598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799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49999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86003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2007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8011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940152" y="11247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61967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97971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33975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69979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59832" y="14847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0598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7991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13995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49999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860032" y="184482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22007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6003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49999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413995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779912" y="220486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13995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77991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05983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2699792" y="256490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9401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5801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522007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86003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49999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13995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779912" y="292494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22007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8600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49999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13995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77991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305983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5" name="Блок-схема: задержка 94"/>
          <p:cNvSpPr/>
          <p:nvPr/>
        </p:nvSpPr>
        <p:spPr>
          <a:xfrm>
            <a:off x="395536" y="3861048"/>
            <a:ext cx="8352928" cy="936104"/>
          </a:xfrm>
          <a:prstGeom prst="flowChartDelay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ru-RU" sz="2300" dirty="0" smtClean="0">
                <a:solidFill>
                  <a:schemeClr val="tx1"/>
                </a:solidFill>
                <a:latin typeface="Candara" pitchFamily="34" charset="0"/>
              </a:rPr>
              <a:t>Техника изготовления глиняных изделий из   пластин,  также называется  текстильной.</a:t>
            </a:r>
            <a:endParaRPr lang="ru-RU" sz="230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057427" y="764704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  <a:t>С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198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85192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211960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Д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499992" y="76470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86003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2007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58011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4015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00192" y="7647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0598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4198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7799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1399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49999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86003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2007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58011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940152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6196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97971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33975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69979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05983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419872" y="14847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Р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5983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Ш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41987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77991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Б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13995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49999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860032" y="184482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41987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М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77991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У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13995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Ф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49999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Е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86003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220072" y="220486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Ь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771800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Г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305983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341987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77991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139952" y="25649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341987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К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77991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413995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449999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486003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522007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Н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58011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5940152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3059832" y="32849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Л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419872" y="32849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3779912" y="32849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С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4139952" y="32849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4499992" y="32849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О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4860032" y="32849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В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220072" y="32849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А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2339752" y="3275692"/>
            <a:ext cx="28803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8</a:t>
            </a:r>
            <a:endParaRPr lang="ru-RU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558011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2699792" y="3284984"/>
            <a:ext cx="360040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2699792" y="32849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П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5580112" y="32849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Я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8" grpId="0"/>
      <p:bldP spid="1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496944" cy="1470025"/>
          </a:xfrm>
        </p:spPr>
        <p:txBody>
          <a:bodyPr>
            <a:noAutofit/>
          </a:bodyPr>
          <a:lstStyle/>
          <a:p>
            <a:r>
              <a:rPr lang="ru-RU" sz="6500" b="1" dirty="0" smtClean="0">
                <a:solidFill>
                  <a:schemeClr val="tx2"/>
                </a:solidFill>
                <a:latin typeface="Candara" pitchFamily="34" charset="0"/>
              </a:rPr>
              <a:t>Спасибо за внимание!</a:t>
            </a:r>
            <a:endParaRPr lang="ru-RU" sz="6500" b="1" dirty="0">
              <a:solidFill>
                <a:schemeClr val="tx2"/>
              </a:solidFill>
              <a:latin typeface="Candara" pitchFamily="34" charset="0"/>
            </a:endParaRPr>
          </a:p>
        </p:txBody>
      </p:sp>
      <p:pic>
        <p:nvPicPr>
          <p:cNvPr id="2050" name="Picture 2" descr="E:\Урок\gonchar-animatsionnaya-kartinka-003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1" y="3082292"/>
            <a:ext cx="2448273" cy="3083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-171400"/>
            <a:ext cx="7772400" cy="118199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andara" pitchFamily="34" charset="0"/>
              </a:rPr>
              <a:t>Список используемых источников:</a:t>
            </a:r>
            <a:endParaRPr lang="ru-RU" sz="3600" b="1" dirty="0">
              <a:latin typeface="Candar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052736"/>
            <a:ext cx="7992888" cy="5805264"/>
          </a:xfrm>
        </p:spPr>
        <p:txBody>
          <a:bodyPr>
            <a:normAutofit fontScale="70000" lnSpcReduction="20000"/>
          </a:bodyPr>
          <a:lstStyle/>
          <a:p>
            <a:pPr marL="514350" indent="-514350" algn="just"/>
            <a:r>
              <a:rPr lang="ru-RU" sz="1600" dirty="0" smtClean="0">
                <a:solidFill>
                  <a:schemeClr val="tx1"/>
                </a:solidFill>
              </a:rPr>
              <a:t>1</a:t>
            </a:r>
            <a:r>
              <a:rPr lang="ru-RU" sz="1800" dirty="0" smtClean="0">
                <a:solidFill>
                  <a:schemeClr val="tx1"/>
                </a:solidFill>
              </a:rPr>
              <a:t>. </a:t>
            </a:r>
            <a:r>
              <a:rPr lang="ru-RU" sz="1800" dirty="0" err="1" smtClean="0">
                <a:solidFill>
                  <a:schemeClr val="tx1"/>
                </a:solidFill>
                <a:latin typeface="Candara" pitchFamily="34" charset="0"/>
              </a:rPr>
              <a:t>Некрасова-Каратеева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О.Л. Учимся лепить.  СПб.: Нестор-История,  2012 – 236с</a:t>
            </a: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2. «Основные навыки работы с глиной. Техники лепки»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2"/>
              </a:rPr>
              <a:t>http://leonardo-master.com/?page=23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3. </a:t>
            </a:r>
            <a:r>
              <a:rPr lang="ru-RU" sz="1800" dirty="0" err="1" smtClean="0">
                <a:solidFill>
                  <a:schemeClr val="tx1"/>
                </a:solidFill>
                <a:latin typeface="Candara" pitchFamily="34" charset="0"/>
              </a:rPr>
              <a:t>Миклашевский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А.И. «Технология художественной керамики»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3"/>
              </a:rPr>
              <a:t>http://bookree.org/reader?file=481200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4. Джеки Эткин «Керамика для начинающих». – М.: </a:t>
            </a:r>
            <a:r>
              <a:rPr lang="ru-RU" sz="1800" dirty="0" err="1" smtClean="0">
                <a:solidFill>
                  <a:schemeClr val="tx1"/>
                </a:solidFill>
                <a:latin typeface="Candara" pitchFamily="34" charset="0"/>
              </a:rPr>
              <a:t>Арт-родник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, 2005. – 128с.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4"/>
              </a:rPr>
              <a:t>https://yadi.sk/d/8oR2ubXAT85rz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5. Федотов Г.Я . «Глина и керамика» . – М.: Изд-во </a:t>
            </a:r>
            <a:r>
              <a:rPr lang="ru-RU" sz="1800" dirty="0" err="1" smtClean="0">
                <a:solidFill>
                  <a:schemeClr val="tx1"/>
                </a:solidFill>
                <a:latin typeface="Candara" pitchFamily="34" charset="0"/>
              </a:rPr>
              <a:t>ЭКСМО-Пресс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, 2002 – 160с.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5"/>
              </a:rPr>
              <a:t>https://yadi.sk/d/il7ezoYvT85sj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6.«Стилизация в декоративно-прикладном искусстве»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6"/>
              </a:rPr>
              <a:t>http://www.baget1.ru/applied-arts/stylization-applied-arts.php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7. Статья </a:t>
            </a:r>
            <a:r>
              <a:rPr lang="ru-RU" sz="1800" dirty="0" err="1" smtClean="0">
                <a:solidFill>
                  <a:schemeClr val="tx1"/>
                </a:solidFill>
                <a:latin typeface="Candara" pitchFamily="34" charset="0"/>
              </a:rPr>
              <a:t>Википедии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«Глина»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7"/>
              </a:rPr>
              <a:t>https://ru.wikipedia.org/wiki/</a:t>
            </a:r>
            <a:r>
              <a:rPr lang="ru-RU" sz="1800" dirty="0" err="1" smtClean="0">
                <a:solidFill>
                  <a:schemeClr val="tx1"/>
                </a:solidFill>
                <a:latin typeface="Candara" pitchFamily="34" charset="0"/>
                <a:hlinkClick r:id="rId7"/>
              </a:rPr>
              <a:t>Глина#Происхождение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8. Слайд 2:  фото «Настенный органайзер»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8"/>
              </a:rPr>
              <a:t>http://secondstreet.ru/blog/mebel_iz_nichego/nastennyj-organajzer2.html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>
                <a:solidFill>
                  <a:schemeClr val="tx1"/>
                </a:solidFill>
                <a:latin typeface="Candara" pitchFamily="34" charset="0"/>
              </a:rPr>
              <a:t>фото 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керамика </a:t>
            </a:r>
            <a:r>
              <a:rPr lang="en-US" sz="1800" dirty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>
                <a:solidFill>
                  <a:schemeClr val="tx1"/>
                </a:solidFill>
                <a:latin typeface="Candara" pitchFamily="34" charset="0"/>
                <a:hlinkClick r:id="rId9"/>
              </a:rPr>
              <a:t>https://www.pinterest.ru/pin/108438303512563934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9"/>
              </a:rPr>
              <a:t>/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9.  Слайд 3:  фото «Чаша с медведем»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10"/>
              </a:rPr>
              <a:t>https://ruchnye-zveri.livejournal.com/147326.html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>
                <a:solidFill>
                  <a:schemeClr val="tx1"/>
                </a:solidFill>
                <a:latin typeface="Candara" pitchFamily="34" charset="0"/>
              </a:rPr>
              <a:t>фото 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«жбан петух» </a:t>
            </a:r>
            <a:r>
              <a:rPr lang="en-US" sz="1800" dirty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>
                <a:solidFill>
                  <a:schemeClr val="tx1"/>
                </a:solidFill>
                <a:latin typeface="Candara" pitchFamily="34" charset="0"/>
              </a:rPr>
              <a:t>http://artpoisk.info/museum/gosudarstvennaya_tret_yakovskaya_galereya/germashev_mihail_markianovich_1867/kurica/?period=1850-1899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11. Слайд 4: фото Скифский  звериный стиль.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VI 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век до н.э. 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11"/>
              </a:rPr>
              <a:t>https://www.kramola.info/vesti/letopisi-proshlogo/skifskiy-zverinyy-stil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Львица </a:t>
            </a:r>
            <a:r>
              <a:rPr lang="ru-RU" sz="1800" dirty="0" err="1" smtClean="0">
                <a:solidFill>
                  <a:schemeClr val="tx1"/>
                </a:solidFill>
                <a:latin typeface="Candara" pitchFamily="34" charset="0"/>
              </a:rPr>
              <a:t>Гуэннола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 около 3 </a:t>
            </a:r>
            <a:r>
              <a:rPr lang="ru-RU" sz="1800" dirty="0" err="1" smtClean="0">
                <a:solidFill>
                  <a:schemeClr val="tx1"/>
                </a:solidFill>
                <a:latin typeface="Candara" pitchFamily="34" charset="0"/>
              </a:rPr>
              <a:t>тыс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.лет до н.э. Месопотамия.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  <a:hlinkClick r:id="rId12"/>
              </a:rPr>
              <a:t>https://lenta.ru/articles/2007/12/06/elamite/</a:t>
            </a:r>
            <a:endParaRPr lang="ru-RU" sz="1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12. Слайд 5: фото автора,</a:t>
            </a:r>
          </a:p>
          <a:p>
            <a:pPr marL="514350" indent="-514350" algn="just"/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Фото «Лис»  </a:t>
            </a:r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8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800" dirty="0" smtClean="0">
                <a:solidFill>
                  <a:schemeClr val="tx1"/>
                </a:solidFill>
                <a:latin typeface="Candara" pitchFamily="34" charset="0"/>
              </a:rPr>
              <a:t>http://joyreactor.cc/new/139047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640960" cy="6336704"/>
          </a:xfrm>
        </p:spPr>
        <p:txBody>
          <a:bodyPr>
            <a:normAutofit fontScale="92500" lnSpcReduction="10000"/>
          </a:bodyPr>
          <a:lstStyle/>
          <a:p>
            <a:pPr marL="514350" indent="-514350" algn="just"/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13. Слайд 6: фото «каолинит» </a:t>
            </a:r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  <a:hlinkClick r:id="rId2"/>
              </a:rPr>
              <a:t>https://xlky.en.ecplaza.net/products/white-kaolin-powder-fa-01_2305528</a:t>
            </a:r>
            <a:endParaRPr lang="ru-RU" sz="15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«глины» </a:t>
            </a:r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  <a:hlinkClick r:id="rId3"/>
              </a:rPr>
              <a:t>https://ok.ru/behealthyok/topic/65399846060215</a:t>
            </a:r>
            <a:endParaRPr lang="ru-RU" sz="15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14. Слайд 7: фото  «Дама с веером», терракота   (</a:t>
            </a:r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</a:rPr>
              <a:t>III-I</a:t>
            </a:r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 в. до н.э) . </a:t>
            </a:r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  <a:hlinkClick r:id="rId4"/>
              </a:rPr>
              <a:t>http://ancientrome.ru/art/artwork/img.htm?id=1627</a:t>
            </a:r>
            <a:endParaRPr lang="ru-RU" sz="15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«Древнегреческий </a:t>
            </a:r>
            <a:r>
              <a:rPr lang="ru-RU" sz="1500" dirty="0" err="1" smtClean="0">
                <a:solidFill>
                  <a:schemeClr val="tx1"/>
                </a:solidFill>
                <a:latin typeface="Candara" pitchFamily="34" charset="0"/>
              </a:rPr>
              <a:t>ритон</a:t>
            </a:r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 в виде головы барана» (Около 480-470 </a:t>
            </a:r>
            <a:r>
              <a:rPr lang="ru-RU" sz="1500" dirty="0" err="1" smtClean="0">
                <a:solidFill>
                  <a:schemeClr val="tx1"/>
                </a:solidFill>
                <a:latin typeface="Candara" pitchFamily="34" charset="0"/>
              </a:rPr>
              <a:t>гг</a:t>
            </a:r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 до н.э.) . </a:t>
            </a:r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  <a:endParaRPr lang="en-US" sz="15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  <a:hlinkClick r:id="rId5"/>
              </a:rPr>
              <a:t>https://www.quora.com/What-are-the-highlights-of-the-Shaanxi-History-Museum</a:t>
            </a:r>
            <a:endParaRPr lang="ru-RU" sz="15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15. Слайд 8: фото «ручная лепка» </a:t>
            </a:r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5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500" dirty="0" smtClean="0">
                <a:solidFill>
                  <a:schemeClr val="tx1"/>
                </a:solidFill>
                <a:latin typeface="Candara" pitchFamily="34" charset="0"/>
                <a:hlinkClick r:id="rId6"/>
              </a:rPr>
              <a:t>https://www.livemaster.ru/topic/1821231-master-klass-posuda-iz-keramiki-svoimi-rukami</a:t>
            </a:r>
            <a:endParaRPr lang="ru-RU" sz="15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«Пластовая или текстильная техника» </a:t>
            </a:r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  <a:hlinkClick r:id="rId7"/>
              </a:rPr>
              <a:t>https://ljudmila-ant.livejournal.com/photo/album/463/?mode=view&amp;id=46420&amp;page=12</a:t>
            </a:r>
            <a:endParaRPr lang="ru-RU" sz="16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«Жгутовая техника» </a:t>
            </a:r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  <a:hlinkClick r:id="rId8"/>
              </a:rPr>
              <a:t>http://kopilca.ru/keramika-svoimi-rukami/</a:t>
            </a:r>
            <a:endParaRPr lang="ru-RU" sz="16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«</a:t>
            </a:r>
            <a:r>
              <a:rPr lang="ru-RU" sz="1600" dirty="0" err="1" smtClean="0">
                <a:solidFill>
                  <a:schemeClr val="tx1"/>
                </a:solidFill>
                <a:latin typeface="Candara" pitchFamily="34" charset="0"/>
              </a:rPr>
              <a:t>Отминка</a:t>
            </a:r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 в готовую форму» </a:t>
            </a:r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  <a:hlinkClick r:id="rId9"/>
              </a:rPr>
              <a:t>http://leonardo-master.com/index.php/nggallery/show--photocrati-nextgen_basic_thumbnails/page/lessons.php?page=23</a:t>
            </a:r>
            <a:endParaRPr lang="ru-RU" sz="16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«Отливка в гипсовую форму» </a:t>
            </a:r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  <a:hlinkClick r:id="rId10"/>
              </a:rPr>
              <a:t>http://hobby-cg.ru/catalog/keramicheskie-massyi/shliker-dlya-litya/4684.html</a:t>
            </a:r>
            <a:endParaRPr lang="ru-RU" sz="16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«Изготовление  глиняных изделий на гончарном круге» </a:t>
            </a:r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  <a:hlinkClick r:id="rId11"/>
              </a:rPr>
              <a:t>http://</a:t>
            </a:r>
            <a:r>
              <a:rPr lang="ru-RU" sz="1600" dirty="0" err="1" smtClean="0">
                <a:solidFill>
                  <a:schemeClr val="tx1"/>
                </a:solidFill>
                <a:latin typeface="Candara" pitchFamily="34" charset="0"/>
                <a:hlinkClick r:id="rId11"/>
              </a:rPr>
              <a:t>гончарныймир.рф</a:t>
            </a:r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  <a:hlinkClick r:id="rId11"/>
              </a:rPr>
              <a:t>/</a:t>
            </a:r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  <a:hlinkClick r:id="rId11"/>
              </a:rPr>
              <a:t>pages/sitemap/</a:t>
            </a:r>
            <a:endParaRPr lang="ru-RU" sz="16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16. Слайд 9: «Пластовая техника»</a:t>
            </a:r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</a:rPr>
              <a:t> URL</a:t>
            </a:r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: </a:t>
            </a:r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</a:rPr>
              <a:t>http://www.lakesidepottery.com/Pages/Pottery-tips/How-to-make-large-slab-form.htm</a:t>
            </a:r>
            <a:endParaRPr lang="ru-RU" sz="16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17. Слайд </a:t>
            </a:r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</a:rPr>
              <a:t>10-17</a:t>
            </a:r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: фото автора</a:t>
            </a:r>
          </a:p>
          <a:p>
            <a:pPr marL="514350" indent="-514350" algn="just"/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18. Слайд 26: «Гончары. Анимированные картинки» </a:t>
            </a:r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</a:rPr>
              <a:t>URL</a:t>
            </a:r>
            <a:r>
              <a:rPr lang="ru-RU" sz="1600" dirty="0" smtClean="0">
                <a:solidFill>
                  <a:schemeClr val="tx1"/>
                </a:solidFill>
                <a:latin typeface="Candara" pitchFamily="34" charset="0"/>
              </a:rPr>
              <a:t> :</a:t>
            </a:r>
          </a:p>
          <a:p>
            <a:pPr marL="514350" indent="-514350" algn="just"/>
            <a:r>
              <a:rPr lang="en-US" sz="1600" dirty="0" smtClean="0">
                <a:solidFill>
                  <a:schemeClr val="tx1"/>
                </a:solidFill>
                <a:latin typeface="Candara" pitchFamily="34" charset="0"/>
              </a:rPr>
              <a:t>http://www.gifki.org/cat-gonchari-1461.htm</a:t>
            </a:r>
            <a:endParaRPr lang="ru-RU" sz="16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ru-RU" sz="16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ru-RU" sz="16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ru-RU" sz="16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ru-RU" sz="15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en-US" sz="15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ru-RU" sz="2000" dirty="0" smtClean="0">
              <a:solidFill>
                <a:schemeClr val="tx1"/>
              </a:solidFill>
              <a:latin typeface="Candara" pitchFamily="34" charset="0"/>
            </a:endParaRPr>
          </a:p>
          <a:p>
            <a:pPr marL="514350" indent="-514350" algn="just"/>
            <a:endParaRPr lang="ru-RU" sz="2000" dirty="0">
              <a:solidFill>
                <a:schemeClr val="tx1"/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Урок\Чаша с медведе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815" y="260648"/>
            <a:ext cx="4312649" cy="4560627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67544" y="5085184"/>
            <a:ext cx="813690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>
                <a:latin typeface="Candara" pitchFamily="34" charset="0"/>
              </a:rPr>
              <a:t>Декоративно-прикладное искусство не стремится копировать окружающий мир, а передает только самое выразительное и характерное. Творчески перерабатывая форму необходимо учитывать материал, его возможности и  особенности технологической обработки.</a:t>
            </a:r>
            <a:endParaRPr lang="ru-RU" sz="21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80" y="1412776"/>
            <a:ext cx="3793872" cy="3408499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485"/>
    </mc:Choice>
    <mc:Fallback>
      <p:transition spd="slow" advTm="848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99392"/>
            <a:ext cx="7772400" cy="864097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Стилизация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005064"/>
            <a:ext cx="8496944" cy="288032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Candara" pitchFamily="34" charset="0"/>
              </a:rPr>
              <a:t>	Стилизация, как процесс работы представляет собой  декоративное </a:t>
            </a:r>
            <a:r>
              <a:rPr lang="en-US" sz="2800" dirty="0" smtClean="0">
                <a:solidFill>
                  <a:schemeClr val="tx1"/>
                </a:solidFill>
                <a:latin typeface="Candara" pitchFamily="34" charset="0"/>
              </a:rPr>
              <a:t>                                                  </a:t>
            </a:r>
            <a:r>
              <a:rPr lang="ru-RU" sz="2800" dirty="0" smtClean="0">
                <a:solidFill>
                  <a:schemeClr val="tx1"/>
                </a:solidFill>
                <a:latin typeface="Candara" pitchFamily="34" charset="0"/>
              </a:rPr>
              <a:t>изображаемых объектов с помощью условных приёмов изменения формы, объёмных и цветовых отношений. 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Candara" pitchFamily="34" charset="0"/>
              </a:rPr>
              <a:t>Существует два вида стилизации: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Candara" pitchFamily="34" charset="0"/>
              </a:rPr>
              <a:t>А) 	 Внешняя поверхностная – предполагает</a:t>
            </a:r>
            <a:endParaRPr lang="en-US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just"/>
            <a:endParaRPr lang="ru-RU" sz="28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Candara" pitchFamily="34" charset="0"/>
              </a:rPr>
              <a:t>Б)  	Творческая стилизация  подразумевает авторское видение и художественную переработку  явлений и объектов окружающего мира, т.е. </a:t>
            </a:r>
          </a:p>
        </p:txBody>
      </p:sp>
      <p:pic>
        <p:nvPicPr>
          <p:cNvPr id="1029" name="Picture 5" descr="D:\Мои рисунки\керамика\Органайзер\стилиз животные\v12_09-skif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0032" y="692696"/>
            <a:ext cx="3810000" cy="2824733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67544" y="3573016"/>
            <a:ext cx="432048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Candara" pitchFamily="34" charset="0"/>
              </a:rPr>
              <a:t>Скифский  звериный стиль. </a:t>
            </a:r>
            <a:r>
              <a:rPr lang="en-US" sz="1700" dirty="0" smtClean="0">
                <a:latin typeface="Candara" pitchFamily="34" charset="0"/>
              </a:rPr>
              <a:t>VI </a:t>
            </a:r>
            <a:r>
              <a:rPr lang="ru-RU" sz="1700" dirty="0" smtClean="0">
                <a:latin typeface="Candara" pitchFamily="34" charset="0"/>
              </a:rPr>
              <a:t>век до н.э.</a:t>
            </a:r>
            <a:endParaRPr lang="ru-RU" sz="1700" dirty="0"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92280" y="2506251"/>
            <a:ext cx="205172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Candara" pitchFamily="34" charset="0"/>
              </a:rPr>
              <a:t>Львица </a:t>
            </a:r>
            <a:r>
              <a:rPr lang="ru-RU" sz="1700" dirty="0" err="1" smtClean="0">
                <a:latin typeface="Candara" pitchFamily="34" charset="0"/>
              </a:rPr>
              <a:t>Гуэннола</a:t>
            </a:r>
            <a:r>
              <a:rPr lang="ru-RU" sz="1700" dirty="0" smtClean="0">
                <a:latin typeface="Candara" pitchFamily="34" charset="0"/>
              </a:rPr>
              <a:t> </a:t>
            </a:r>
          </a:p>
          <a:p>
            <a:r>
              <a:rPr lang="ru-RU" sz="1700" dirty="0" smtClean="0">
                <a:latin typeface="Candara" pitchFamily="34" charset="0"/>
              </a:rPr>
              <a:t>около 3 </a:t>
            </a:r>
            <a:r>
              <a:rPr lang="ru-RU" sz="1700" dirty="0" err="1" smtClean="0">
                <a:latin typeface="Candara" pitchFamily="34" charset="0"/>
              </a:rPr>
              <a:t>тыс</a:t>
            </a:r>
            <a:r>
              <a:rPr lang="ru-RU" sz="1700" dirty="0" smtClean="0">
                <a:latin typeface="Candara" pitchFamily="34" charset="0"/>
              </a:rPr>
              <a:t> .</a:t>
            </a:r>
          </a:p>
          <a:p>
            <a:r>
              <a:rPr lang="ru-RU" sz="1700" dirty="0" smtClean="0">
                <a:latin typeface="Candara" pitchFamily="34" charset="0"/>
              </a:rPr>
              <a:t>лет до н.э.</a:t>
            </a:r>
          </a:p>
          <a:p>
            <a:r>
              <a:rPr lang="ru-RU" sz="1700" dirty="0" smtClean="0">
                <a:latin typeface="Candara" pitchFamily="34" charset="0"/>
              </a:rPr>
              <a:t>Месопотамия.</a:t>
            </a:r>
            <a:endParaRPr lang="ru-RU" sz="1700" dirty="0">
              <a:latin typeface="Candara" pitchFamily="34" charset="0"/>
            </a:endParaRPr>
          </a:p>
        </p:txBody>
      </p:sp>
      <p:pic>
        <p:nvPicPr>
          <p:cNvPr id="1026" name="Picture 2" descr="E:\Урок\14519137461250734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173759" y="692696"/>
            <a:ext cx="1806153" cy="2808312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195736" y="422108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Candara" pitchFamily="34" charset="0"/>
              </a:rPr>
              <a:t>упрощение и обобщение</a:t>
            </a:r>
            <a:endParaRPr lang="ru-RU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87624" y="558924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Candara" pitchFamily="34" charset="0"/>
              </a:rPr>
              <a:t>наличие готового образца или элементов готового стиля;</a:t>
            </a:r>
            <a:endParaRPr lang="ru-RU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6381328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Candara" pitchFamily="34" charset="0"/>
              </a:rPr>
              <a:t>отображение их с элементами новизны.</a:t>
            </a:r>
            <a:endParaRPr lang="ru-RU" b="1" i="1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232"/>
    </mc:Choice>
    <mc:Fallback>
      <p:transition spd="slow" advTm="172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275656"/>
            <a:ext cx="8229600" cy="525780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>
                <a:latin typeface="Candara" pitchFamily="34" charset="0"/>
              </a:rPr>
              <a:t>	</a:t>
            </a:r>
          </a:p>
          <a:p>
            <a:pPr algn="just">
              <a:buNone/>
            </a:pPr>
            <a:r>
              <a:rPr lang="ru-RU" b="1" dirty="0" smtClean="0">
                <a:latin typeface="Candara" pitchFamily="34" charset="0"/>
              </a:rPr>
              <a:t>        Для выполнения  творческой стилизации:</a:t>
            </a:r>
            <a:endParaRPr lang="en-US" b="1" dirty="0" smtClean="0">
              <a:latin typeface="Candara" pitchFamily="34" charset="0"/>
            </a:endParaRPr>
          </a:p>
          <a:p>
            <a:pPr marL="514350" indent="-514350" algn="just">
              <a:buAutoNum type="arabicPeriod"/>
            </a:pPr>
            <a:r>
              <a:rPr lang="ru-RU" sz="2800" b="1" i="1" dirty="0" smtClean="0">
                <a:latin typeface="Candara" pitchFamily="34" charset="0"/>
              </a:rPr>
              <a:t>Силуэт</a:t>
            </a:r>
            <a:r>
              <a:rPr lang="ru-RU" sz="2800" dirty="0" smtClean="0">
                <a:latin typeface="Candara" pitchFamily="34" charset="0"/>
              </a:rPr>
              <a:t> формы  должен быть максимально приближен  к простым </a:t>
            </a:r>
            <a:r>
              <a:rPr lang="en-US" sz="2800" dirty="0" smtClean="0">
                <a:latin typeface="Candara" pitchFamily="34" charset="0"/>
              </a:rPr>
              <a:t> </a:t>
            </a:r>
          </a:p>
          <a:p>
            <a:pPr marL="514350" indent="-514350" algn="just">
              <a:buAutoNum type="arabicPeriod" startAt="2"/>
            </a:pPr>
            <a:r>
              <a:rPr lang="ru-RU" sz="2800" dirty="0" smtClean="0">
                <a:latin typeface="Candara" pitchFamily="34" charset="0"/>
              </a:rPr>
              <a:t>Характерные </a:t>
            </a:r>
            <a:r>
              <a:rPr lang="ru-RU" sz="2800" b="1" i="1" dirty="0" smtClean="0">
                <a:latin typeface="Candara" pitchFamily="34" charset="0"/>
              </a:rPr>
              <a:t>особенности</a:t>
            </a:r>
            <a:r>
              <a:rPr lang="ru-RU" sz="2800" dirty="0" smtClean="0">
                <a:latin typeface="Candara" pitchFamily="34" charset="0"/>
              </a:rPr>
              <a:t> необходимо               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Candara" pitchFamily="34" charset="0"/>
              </a:rPr>
              <a:t>….. </a:t>
            </a:r>
          </a:p>
          <a:p>
            <a:pPr marL="514350" indent="-514350" algn="just">
              <a:buAutoNum type="arabicPeriod" startAt="3"/>
            </a:pPr>
            <a:r>
              <a:rPr lang="ru-RU" sz="2800" dirty="0" smtClean="0">
                <a:latin typeface="Candara" pitchFamily="34" charset="0"/>
              </a:rPr>
              <a:t>Возможно                                                                                    </a:t>
            </a:r>
          </a:p>
          <a:p>
            <a:pPr marL="514350" indent="-514350" algn="just">
              <a:buNone/>
            </a:pPr>
            <a:r>
              <a:rPr lang="ru-RU" sz="2800" dirty="0" smtClean="0">
                <a:latin typeface="Candara" pitchFamily="34" charset="0"/>
              </a:rPr>
              <a:t>	их </a:t>
            </a:r>
            <a:r>
              <a:rPr lang="ru-RU" sz="2800" i="1" dirty="0" smtClean="0">
                <a:latin typeface="Candara" pitchFamily="34" charset="0"/>
              </a:rPr>
              <a:t>пропорциями</a:t>
            </a:r>
            <a:r>
              <a:rPr lang="ru-RU" sz="2800" dirty="0" smtClean="0">
                <a:latin typeface="Candara" pitchFamily="34" charset="0"/>
              </a:rPr>
              <a:t>, но объект должен оставаться узнаваемым;</a:t>
            </a:r>
          </a:p>
          <a:p>
            <a:pPr marL="514350" indent="-514350" algn="just">
              <a:buNone/>
            </a:pPr>
            <a:r>
              <a:rPr lang="ru-RU" sz="2800" dirty="0" smtClean="0">
                <a:latin typeface="Candara" pitchFamily="34" charset="0"/>
              </a:rPr>
              <a:t>4.	Обобщение формы,  </a:t>
            </a:r>
          </a:p>
          <a:p>
            <a:pPr marL="514350" indent="-514350" algn="just"/>
            <a:endParaRPr lang="ru-RU" dirty="0" smtClean="0">
              <a:latin typeface="Candara" pitchFamily="34" charset="0"/>
            </a:endParaRPr>
          </a:p>
          <a:p>
            <a:pPr algn="just">
              <a:buNone/>
            </a:pPr>
            <a:r>
              <a:rPr lang="ru-RU" dirty="0" smtClean="0">
                <a:latin typeface="Candara" pitchFamily="34" charset="0"/>
              </a:rPr>
              <a:t>	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39952" y="3584629"/>
            <a:ext cx="44644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dirty="0" smtClean="0">
                <a:latin typeface="Candara" pitchFamily="34" charset="0"/>
              </a:rPr>
              <a:t>геометрическим фигурам;</a:t>
            </a:r>
            <a:endParaRPr lang="ru-RU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6166465"/>
            <a:ext cx="75608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 smtClean="0">
                <a:latin typeface="Candara" pitchFamily="34" charset="0"/>
              </a:rPr>
              <a:t>добавление</a:t>
            </a:r>
            <a:r>
              <a:rPr lang="ru-RU" sz="2500" dirty="0" smtClean="0">
                <a:latin typeface="Candara" pitchFamily="34" charset="0"/>
              </a:rPr>
              <a:t> </a:t>
            </a:r>
            <a:r>
              <a:rPr lang="ru-RU" sz="2500" b="1" i="1" dirty="0" smtClean="0">
                <a:latin typeface="Candara" pitchFamily="34" charset="0"/>
              </a:rPr>
              <a:t>деталей, отсутствующих в натуре</a:t>
            </a:r>
            <a:r>
              <a:rPr lang="ru-RU" sz="2500" dirty="0" smtClean="0">
                <a:latin typeface="Candara" pitchFamily="34" charset="0"/>
              </a:rPr>
              <a:t>.</a:t>
            </a:r>
            <a:endParaRPr lang="ru-RU" sz="2500" dirty="0"/>
          </a:p>
        </p:txBody>
      </p:sp>
      <p:sp>
        <p:nvSpPr>
          <p:cNvPr id="7" name="TextBox 6"/>
          <p:cNvSpPr txBox="1"/>
          <p:nvPr/>
        </p:nvSpPr>
        <p:spPr>
          <a:xfrm>
            <a:off x="6660232" y="4032066"/>
            <a:ext cx="23397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 smtClean="0">
                <a:latin typeface="Candara" pitchFamily="34" charset="0"/>
              </a:rPr>
              <a:t>утрировать;</a:t>
            </a:r>
            <a:endParaRPr lang="ru-RU" sz="2500" dirty="0"/>
          </a:p>
        </p:txBody>
      </p:sp>
      <p:sp>
        <p:nvSpPr>
          <p:cNvPr id="8" name="TextBox 7"/>
          <p:cNvSpPr txBox="1"/>
          <p:nvPr/>
        </p:nvSpPr>
        <p:spPr>
          <a:xfrm>
            <a:off x="2267744" y="4437112"/>
            <a:ext cx="77048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 smtClean="0">
                <a:latin typeface="Candara" pitchFamily="34" charset="0"/>
              </a:rPr>
              <a:t>свободное обращение с размерами элементов,</a:t>
            </a:r>
            <a:endParaRPr lang="ru-RU" sz="2500" dirty="0"/>
          </a:p>
        </p:txBody>
      </p:sp>
      <p:pic>
        <p:nvPicPr>
          <p:cNvPr id="1027" name="Picture 3" descr="C:\Documents and Settings\Admin\Рабочий стол\Лиса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2798" y="116632"/>
            <a:ext cx="1681050" cy="2567796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9" name="Picture 5" descr="C:\Documents and Settings\Admin\Рабочий стол\Даше\Копия Изображение 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16632"/>
            <a:ext cx="1656184" cy="2534867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Documents and Settings\Admin\Рабочий стол\Даше\Изображение 0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98214" y="116632"/>
            <a:ext cx="1674186" cy="2520280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516"/>
    </mc:Choice>
    <mc:Fallback>
      <p:transition spd="slow" advTm="185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573016"/>
            <a:ext cx="8568952" cy="3096344"/>
          </a:xfrm>
        </p:spPr>
        <p:txBody>
          <a:bodyPr>
            <a:normAutofit fontScale="92500"/>
          </a:bodyPr>
          <a:lstStyle/>
          <a:p>
            <a:pPr algn="just"/>
            <a:endParaRPr lang="en-US" sz="2500" dirty="0" smtClean="0">
              <a:solidFill>
                <a:schemeClr val="tx1"/>
              </a:solidFill>
              <a:latin typeface="Candara" pitchFamily="34" charset="0"/>
            </a:endParaRPr>
          </a:p>
          <a:p>
            <a:pPr algn="just"/>
            <a:r>
              <a:rPr lang="ru-RU" sz="2500" dirty="0" smtClean="0">
                <a:solidFill>
                  <a:schemeClr val="tx1"/>
                </a:solidFill>
                <a:latin typeface="Candara" pitchFamily="34" charset="0"/>
              </a:rPr>
              <a:t>Производство керамических изделий – самая древняя технология на Земле.  Глина </a:t>
            </a:r>
            <a:r>
              <a:rPr lang="en-US" sz="2500" dirty="0" smtClean="0">
                <a:solidFill>
                  <a:schemeClr val="tx1"/>
                </a:solidFill>
                <a:latin typeface="Candara" pitchFamily="34" charset="0"/>
              </a:rPr>
              <a:t>(</a:t>
            </a:r>
            <a:r>
              <a:rPr lang="ru-RU" sz="2500" dirty="0" smtClean="0">
                <a:solidFill>
                  <a:schemeClr val="tx1"/>
                </a:solidFill>
                <a:latin typeface="Candara" pitchFamily="34" charset="0"/>
              </a:rPr>
              <a:t>от греч. </a:t>
            </a:r>
            <a:r>
              <a:rPr lang="en-US" sz="2500" dirty="0" err="1" smtClean="0">
                <a:solidFill>
                  <a:schemeClr val="tx1"/>
                </a:solidFill>
                <a:latin typeface="Candara" pitchFamily="34" charset="0"/>
              </a:rPr>
              <a:t>glinos</a:t>
            </a:r>
            <a:r>
              <a:rPr lang="ru-RU" sz="2500" dirty="0" smtClean="0">
                <a:solidFill>
                  <a:schemeClr val="tx1"/>
                </a:solidFill>
                <a:latin typeface="Candara" pitchFamily="34" charset="0"/>
              </a:rPr>
              <a:t> – «клейкое вещество») – это осадочная горная порода, образовавшаяся в результате разрушения скальных пород в процессе выветривания. Основной компонент глины – минерал каолинит (</a:t>
            </a:r>
            <a:r>
              <a:rPr lang="ru-RU" sz="2500" dirty="0" err="1" smtClean="0">
                <a:solidFill>
                  <a:schemeClr val="tx1"/>
                </a:solidFill>
                <a:latin typeface="Candara" pitchFamily="34" charset="0"/>
              </a:rPr>
              <a:t>Каолинь</a:t>
            </a:r>
            <a:r>
              <a:rPr lang="ru-RU" sz="2500" dirty="0" smtClean="0">
                <a:solidFill>
                  <a:schemeClr val="tx1"/>
                </a:solidFill>
                <a:latin typeface="Candara" pitchFamily="34" charset="0"/>
              </a:rPr>
              <a:t> – название горного района в Китае).  Глина имеет тот окрас, который ей придают примеси.</a:t>
            </a:r>
            <a:endParaRPr lang="ru-RU" sz="2500" dirty="0">
              <a:solidFill>
                <a:schemeClr val="tx1"/>
              </a:solidFill>
              <a:latin typeface="Candara" pitchFamily="34" charset="0"/>
            </a:endParaRPr>
          </a:p>
        </p:txBody>
      </p:sp>
      <p:pic>
        <p:nvPicPr>
          <p:cNvPr id="2050" name="Picture 2" descr="E:\Урок\white-kaolin-pow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32656"/>
            <a:ext cx="4224094" cy="3168352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E:\Урок\gl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698" y="404664"/>
            <a:ext cx="4033508" cy="2808312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788024" y="357301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Candara" pitchFamily="34" charset="0"/>
              </a:rPr>
              <a:t>Каолинит</a:t>
            </a:r>
            <a:endParaRPr lang="ru-RU" i="1" dirty="0"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28498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Candara" pitchFamily="34" charset="0"/>
              </a:rPr>
              <a:t>Глины</a:t>
            </a:r>
            <a:endParaRPr lang="ru-RU" i="1" dirty="0">
              <a:latin typeface="Candar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78"/>
    </mc:Choice>
    <mc:Fallback>
      <p:transition spd="slow" advTm="11778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933056"/>
            <a:ext cx="8640960" cy="2567136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Лепка из глины составляет основу искусства керамики (от греч.</a:t>
            </a:r>
            <a:r>
              <a:rPr lang="en-US" sz="2200" dirty="0" smtClean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Candara" pitchFamily="34" charset="0"/>
              </a:rPr>
              <a:t>keramos</a:t>
            </a:r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 – «глина»). </a:t>
            </a:r>
            <a:r>
              <a:rPr lang="ru-RU" sz="2200" b="1" i="1" dirty="0" smtClean="0">
                <a:solidFill>
                  <a:schemeClr val="tx1"/>
                </a:solidFill>
                <a:latin typeface="Candara" pitchFamily="34" charset="0"/>
              </a:rPr>
              <a:t>Керамика</a:t>
            </a:r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 – общее название всех видов изделий из                                    а также вид декоративно-прикладного искусства. Изделия из красной глины, не глазурованной – терракота (от </a:t>
            </a:r>
            <a:r>
              <a:rPr lang="ru-RU" sz="2200" dirty="0" err="1" smtClean="0">
                <a:solidFill>
                  <a:schemeClr val="tx1"/>
                </a:solidFill>
                <a:latin typeface="Candara" pitchFamily="34" charset="0"/>
              </a:rPr>
              <a:t>итал</a:t>
            </a:r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. </a:t>
            </a:r>
            <a:r>
              <a:rPr lang="en-US" sz="2200" dirty="0" smtClean="0">
                <a:solidFill>
                  <a:schemeClr val="tx1"/>
                </a:solidFill>
                <a:latin typeface="Candara" pitchFamily="34" charset="0"/>
              </a:rPr>
              <a:t>terra cotta</a:t>
            </a:r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 -  «обожженная земля»).  На Руси гончаров, </a:t>
            </a:r>
            <a:r>
              <a:rPr lang="ru-RU" sz="2200" dirty="0" err="1" smtClean="0">
                <a:solidFill>
                  <a:schemeClr val="tx1"/>
                </a:solidFill>
                <a:latin typeface="Candara" pitchFamily="34" charset="0"/>
              </a:rPr>
              <a:t>черепичников</a:t>
            </a:r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, мастеров, делающих вещи из глины называли </a:t>
            </a:r>
            <a:r>
              <a:rPr lang="ru-RU" sz="2200" dirty="0" err="1" smtClean="0">
                <a:solidFill>
                  <a:schemeClr val="tx1"/>
                </a:solidFill>
                <a:latin typeface="Candara" pitchFamily="34" charset="0"/>
              </a:rPr>
              <a:t>скудельниками</a:t>
            </a:r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. </a:t>
            </a:r>
            <a:r>
              <a:rPr lang="en-US" sz="2200" dirty="0" smtClean="0">
                <a:solidFill>
                  <a:schemeClr val="tx1"/>
                </a:solidFill>
                <a:latin typeface="Candara" pitchFamily="34" charset="0"/>
              </a:rPr>
              <a:t>(</a:t>
            </a:r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Скудель (</a:t>
            </a:r>
            <a:r>
              <a:rPr lang="ru-RU" sz="2200" dirty="0" err="1" smtClean="0">
                <a:solidFill>
                  <a:schemeClr val="tx1"/>
                </a:solidFill>
                <a:latin typeface="Candara" pitchFamily="34" charset="0"/>
              </a:rPr>
              <a:t>стар.русск</a:t>
            </a:r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.</a:t>
            </a:r>
            <a:r>
              <a:rPr lang="en-US" sz="2200" dirty="0" smtClean="0">
                <a:solidFill>
                  <a:schemeClr val="tx1"/>
                </a:solidFill>
                <a:latin typeface="Candara" pitchFamily="34" charset="0"/>
              </a:rPr>
              <a:t>)</a:t>
            </a:r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 -  глина; глиняная посуда</a:t>
            </a:r>
            <a:r>
              <a:rPr lang="en-US" sz="2200" dirty="0" smtClean="0">
                <a:solidFill>
                  <a:schemeClr val="tx1"/>
                </a:solidFill>
                <a:latin typeface="Candara" pitchFamily="34" charset="0"/>
              </a:rPr>
              <a:t>)</a:t>
            </a:r>
            <a:r>
              <a:rPr lang="ru-RU" sz="2200" dirty="0" smtClean="0">
                <a:solidFill>
                  <a:schemeClr val="tx1"/>
                </a:solidFill>
                <a:latin typeface="Candara" pitchFamily="34" charset="0"/>
              </a:rPr>
              <a:t>.</a:t>
            </a:r>
            <a:endParaRPr lang="ru-RU" sz="2200" dirty="0">
              <a:solidFill>
                <a:schemeClr val="tx1"/>
              </a:solidFill>
              <a:latin typeface="Candara" pitchFamily="34" charset="0"/>
            </a:endParaRPr>
          </a:p>
        </p:txBody>
      </p:sp>
      <p:pic>
        <p:nvPicPr>
          <p:cNvPr id="1027" name="Picture 3" descr="E:\Урок\TSq_5KfAF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8640"/>
            <a:ext cx="4118722" cy="3096344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716016" y="3286725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Candara" pitchFamily="34" charset="0"/>
              </a:rPr>
              <a:t>Древнегреческий </a:t>
            </a:r>
            <a:r>
              <a:rPr lang="ru-RU" sz="1600" i="1" dirty="0" err="1" smtClean="0">
                <a:latin typeface="Candara" pitchFamily="34" charset="0"/>
              </a:rPr>
              <a:t>ритон</a:t>
            </a:r>
            <a:r>
              <a:rPr lang="ru-RU" sz="1600" i="1" dirty="0" smtClean="0">
                <a:latin typeface="Candara" pitchFamily="34" charset="0"/>
              </a:rPr>
              <a:t> в виде головы барана. (Около 480-470 </a:t>
            </a:r>
            <a:r>
              <a:rPr lang="ru-RU" sz="1600" i="1" dirty="0" err="1" smtClean="0">
                <a:latin typeface="Candara" pitchFamily="34" charset="0"/>
              </a:rPr>
              <a:t>гг</a:t>
            </a:r>
            <a:r>
              <a:rPr lang="ru-RU" sz="1600" i="1" dirty="0" smtClean="0">
                <a:latin typeface="Candara" pitchFamily="34" charset="0"/>
              </a:rPr>
              <a:t> до н.э.)</a:t>
            </a:r>
            <a:endParaRPr lang="ru-RU" sz="1600" i="1" dirty="0"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3356992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Candara" pitchFamily="34" charset="0"/>
              </a:rPr>
              <a:t>«Дама с веером», терракота </a:t>
            </a:r>
          </a:p>
          <a:p>
            <a:r>
              <a:rPr lang="ru-RU" i="1" dirty="0" smtClean="0">
                <a:latin typeface="Candara" pitchFamily="34" charset="0"/>
              </a:rPr>
              <a:t> (</a:t>
            </a:r>
            <a:r>
              <a:rPr lang="en-US" i="1" dirty="0" smtClean="0">
                <a:latin typeface="Candara" pitchFamily="34" charset="0"/>
              </a:rPr>
              <a:t>III-I</a:t>
            </a:r>
            <a:r>
              <a:rPr lang="ru-RU" i="1" dirty="0" smtClean="0">
                <a:latin typeface="Candara" pitchFamily="34" charset="0"/>
              </a:rPr>
              <a:t> в. до н.э)</a:t>
            </a:r>
            <a:endParaRPr lang="ru-RU" i="1" dirty="0">
              <a:latin typeface="Candara" pitchFamily="34" charset="0"/>
            </a:endParaRPr>
          </a:p>
        </p:txBody>
      </p:sp>
      <p:pic>
        <p:nvPicPr>
          <p:cNvPr id="1030" name="Picture 6" descr="E:\Урок\fifsc6-sc66060fpxobjiip10wid1000cell10001000cvtjpeg-image(1200x_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51916"/>
            <a:ext cx="2088232" cy="3153231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115616" y="4581128"/>
            <a:ext cx="3024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Candara" pitchFamily="34" charset="0"/>
              </a:rPr>
              <a:t>обожженной глины</a:t>
            </a:r>
            <a:r>
              <a:rPr lang="ru-RU" sz="2200" dirty="0" smtClean="0">
                <a:latin typeface="Candara" pitchFamily="34" charset="0"/>
              </a:rPr>
              <a:t>,</a:t>
            </a:r>
            <a:endParaRPr lang="ru-RU" sz="2200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458"/>
    </mc:Choice>
    <mc:Fallback>
      <p:transition spd="slow" advTm="15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509120"/>
            <a:ext cx="8496944" cy="252028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Во всём мире существует всего несколько  основных  техник лепки из глины:</a:t>
            </a:r>
          </a:p>
          <a:p>
            <a:pPr marL="457200" indent="-45720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Ручная лепка из цельного куска глины;</a:t>
            </a:r>
          </a:p>
          <a:p>
            <a:pPr marL="457200" indent="-45720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 Пластовая или текстильная техника;</a:t>
            </a:r>
          </a:p>
          <a:p>
            <a:pPr marL="457200" indent="-45720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Жгутовая техника; </a:t>
            </a:r>
          </a:p>
          <a:p>
            <a:pPr marL="457200" indent="-45720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ndara" pitchFamily="34" charset="0"/>
              </a:rPr>
              <a:t>Отминка</a:t>
            </a:r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 в готовую форму;</a:t>
            </a:r>
          </a:p>
          <a:p>
            <a:pPr marL="457200" indent="-45720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 Отливка в гипсовую форму;</a:t>
            </a:r>
          </a:p>
          <a:p>
            <a:pPr marL="457200" indent="-45720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 Изготовление  глиняных изделий на гончарном круге.</a:t>
            </a:r>
          </a:p>
          <a:p>
            <a:pPr marL="457200" indent="-457200" algn="just"/>
            <a:r>
              <a:rPr lang="ru-RU" dirty="0" smtClean="0">
                <a:solidFill>
                  <a:schemeClr val="tx1"/>
                </a:solidFill>
                <a:latin typeface="Candara" pitchFamily="34" charset="0"/>
              </a:rPr>
              <a:t>Так же можно комбинировать два и более приемов лепки.</a:t>
            </a:r>
            <a:endParaRPr lang="ru-RU" dirty="0"/>
          </a:p>
        </p:txBody>
      </p:sp>
      <p:pic>
        <p:nvPicPr>
          <p:cNvPr id="1026" name="Picture 2" descr="E:\Урок\руч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836712"/>
            <a:ext cx="2160240" cy="1620180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E:\Урок\image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599" y="2636912"/>
            <a:ext cx="1656209" cy="1656209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E:\Урок\s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1" y="836712"/>
            <a:ext cx="2304255" cy="1725761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9" name="Picture 5" descr="E:\Урок\54721a680a39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2708920"/>
            <a:ext cx="1944216" cy="1562573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E:\Урок\a270fc6e6c2c11e1bec9485b39cbefb5_c14564f0298d11e6812d1c6f65ab03b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764704"/>
            <a:ext cx="1800200" cy="1800200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1" name="Picture 7" descr="E:\Урок\s12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03912" y="2780928"/>
            <a:ext cx="2212504" cy="1475723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683568" y="-99392"/>
            <a:ext cx="7772400" cy="864097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Техники лепки из глины</a:t>
            </a:r>
            <a:endParaRPr lang="ru-RU" b="1" dirty="0">
              <a:solidFill>
                <a:schemeClr val="tx2"/>
              </a:solidFill>
              <a:latin typeface="Candara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500"/>
    </mc:Choice>
    <mc:Fallback>
      <p:transition spd="slow" advTm="17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93096"/>
            <a:ext cx="9144000" cy="27363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Candara" pitchFamily="34" charset="0"/>
              </a:rPr>
              <a:t>	</a:t>
            </a:r>
            <a:r>
              <a:rPr lang="ru-RU" sz="2700" dirty="0" smtClean="0">
                <a:latin typeface="Candara" pitchFamily="34" charset="0"/>
              </a:rPr>
              <a:t> </a:t>
            </a:r>
            <a:r>
              <a:rPr lang="ru-RU" sz="2400" dirty="0" smtClean="0">
                <a:latin typeface="Candara" pitchFamily="34" charset="0"/>
              </a:rPr>
              <a:t>В  основе пластовой техники лежит конструктивный способ лепки. Крупные части изделия вырезаются стекой из пласта, а затем собираются в задуманный образ.  Очень важно, чтобы пласт имел равномерную толщину. Соединение крупных частей работы необходимо выполнять с помощью жгута, а приклеивание деталей  производить  </a:t>
            </a:r>
            <a:r>
              <a:rPr lang="ru-RU" sz="2400" dirty="0" err="1" smtClean="0">
                <a:latin typeface="Candara" pitchFamily="34" charset="0"/>
              </a:rPr>
              <a:t>шликером</a:t>
            </a:r>
            <a:r>
              <a:rPr lang="ru-RU" sz="2400" dirty="0" smtClean="0">
                <a:latin typeface="Candara" pitchFamily="34" charset="0"/>
              </a:rPr>
              <a:t>.</a:t>
            </a: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-99392"/>
            <a:ext cx="7772400" cy="864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ndara" pitchFamily="34" charset="0"/>
                <a:ea typeface="+mj-ea"/>
                <a:cs typeface="+mj-cs"/>
              </a:rPr>
              <a:t>Пластовая техника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ndara" pitchFamily="34" charset="0"/>
              <a:ea typeface="+mj-ea"/>
              <a:cs typeface="+mj-cs"/>
            </a:endParaRPr>
          </a:p>
        </p:txBody>
      </p:sp>
      <p:pic>
        <p:nvPicPr>
          <p:cNvPr id="3077" name="Picture 5" descr="C:\Documents and Settings\Admin\Рабочий стол\ЛГУ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1843"/>
            <a:ext cx="2664296" cy="232326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8" name="Picture 6" descr="C:\Documents and Settings\Admin\Рабочий стол\ЛГУ\23-push-coil-to-joi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1772816"/>
            <a:ext cx="3101330" cy="2530685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9" name="Picture 7" descr="C:\Documents and Settings\Admin\Рабочий стол\ЛГУ\24-wood-tool-push-coi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908720"/>
            <a:ext cx="3533378" cy="287617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961"/>
    </mc:Choice>
    <mc:Fallback>
      <p:transition spd="slow" advTm="119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6|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2.7|1.9|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7|2|2.2|1.7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3|1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28736</TotalTime>
  <Words>1695</Words>
  <Application>Microsoft Office PowerPoint</Application>
  <PresentationFormat>Экран (4:3)</PresentationFormat>
  <Paragraphs>742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Candara</vt:lpstr>
      <vt:lpstr>Тема Office</vt:lpstr>
      <vt:lpstr>Создание керамического  органайзера</vt:lpstr>
      <vt:lpstr>Презентация PowerPoint</vt:lpstr>
      <vt:lpstr>Презентация PowerPoint</vt:lpstr>
      <vt:lpstr>Стилизация</vt:lpstr>
      <vt:lpstr>Презентация PowerPoint</vt:lpstr>
      <vt:lpstr>Презентация PowerPoint</vt:lpstr>
      <vt:lpstr>Презентация PowerPoint</vt:lpstr>
      <vt:lpstr>Техники лепки из глины</vt:lpstr>
      <vt:lpstr>Презентация PowerPoint</vt:lpstr>
      <vt:lpstr>Ход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Список используемых источников: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Изготовление керамического органайзера</dc:title>
  <dc:creator>Admin</dc:creator>
  <cp:lastModifiedBy>Пользователь Windows</cp:lastModifiedBy>
  <cp:revision>88</cp:revision>
  <dcterms:created xsi:type="dcterms:W3CDTF">2018-08-13T16:58:28Z</dcterms:created>
  <dcterms:modified xsi:type="dcterms:W3CDTF">2019-04-06T20:59:22Z</dcterms:modified>
</cp:coreProperties>
</file>