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83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737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2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84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54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123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60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08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1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8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6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52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7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39E0-B161-7143-ABAE-27FBF50B04C9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B4DC1-6CB2-5C46-A462-2015CFEB3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1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EB591-F7A0-574F-A748-B6BC2D965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674" y="1264809"/>
            <a:ext cx="9102318" cy="1290785"/>
          </a:xfrm>
        </p:spPr>
        <p:txBody>
          <a:bodyPr>
            <a:noAutofit/>
          </a:bodyPr>
          <a:lstStyle/>
          <a:p>
            <a:r>
              <a:rPr lang="ru-RU" sz="88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BITE SIZE LEARNING </a:t>
            </a:r>
            <a:endParaRPr lang="ru-RU" sz="88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3234B3-2230-1846-8B8F-3AB96CCB6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0930" y="411754"/>
            <a:ext cx="8673427" cy="45552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+mj-lt"/>
              </a:rPr>
              <a:t>МАОУ ДО Г. ИРКУТСКА «ДВОРЕЦ ТВОРЧЕСТВА»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25B3AA-AE73-8B49-9405-F13941216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241" y="3046013"/>
            <a:ext cx="7141294" cy="38119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E1C293-B38D-D549-8722-C3917EDD4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48" y="114117"/>
            <a:ext cx="1208691" cy="12086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E109DF-3704-EF47-A7E5-0659BD39A265}"/>
              </a:ext>
            </a:extLst>
          </p:cNvPr>
          <p:cNvSpPr txBox="1"/>
          <p:nvPr/>
        </p:nvSpPr>
        <p:spPr>
          <a:xfrm>
            <a:off x="8615607" y="5980627"/>
            <a:ext cx="33948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atin typeface="+mj-lt"/>
              </a:rPr>
              <a:t>БЕЛЬКОВА ОЛЬГА СЕРГЕЕВНА, </a:t>
            </a:r>
            <a:r>
              <a:rPr lang="ru-RU" sz="1400" b="1" dirty="0">
                <a:latin typeface="+mj-lt"/>
              </a:rPr>
              <a:t>МЕТОДИСТ ОТДЕЛОВ СОЦИАЛЬНОЙ АДАПТАЦИИ И ХОРЕОГРАФИИ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A91399-52AA-B242-8676-909501097EA1}"/>
              </a:ext>
            </a:extLst>
          </p:cNvPr>
          <p:cNvSpPr txBox="1"/>
          <p:nvPr/>
        </p:nvSpPr>
        <p:spPr>
          <a:xfrm>
            <a:off x="287757" y="6426563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+mj-lt"/>
              </a:rPr>
              <a:t>г. Иркутск, 2021 год</a:t>
            </a:r>
          </a:p>
        </p:txBody>
      </p:sp>
    </p:spTree>
    <p:extLst>
      <p:ext uri="{BB962C8B-B14F-4D97-AF65-F5344CB8AC3E}">
        <p14:creationId xmlns:p14="http://schemas.microsoft.com/office/powerpoint/2010/main" val="2703129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34CE9-9784-9A45-8D3D-A0FAE12EE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AA8E57C2-7D8E-8D4D-844D-0D57D262D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91902"/>
            <a:ext cx="5475890" cy="312274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478AC5-A965-DD4F-9A6D-CECD3D71990E}"/>
              </a:ext>
            </a:extLst>
          </p:cNvPr>
          <p:cNvSpPr txBox="1"/>
          <p:nvPr/>
        </p:nvSpPr>
        <p:spPr>
          <a:xfrm>
            <a:off x="5402317" y="646252"/>
            <a:ext cx="63272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+mj-lt"/>
              </a:rPr>
              <a:t>    </a:t>
            </a:r>
            <a:r>
              <a:rPr lang="en" sz="2800" b="1" dirty="0">
                <a:latin typeface="+mj-lt"/>
              </a:rPr>
              <a:t>BITE SIZE LEARNING </a:t>
            </a:r>
            <a:r>
              <a:rPr lang="ru-RU" sz="2800" b="1" dirty="0">
                <a:latin typeface="+mj-lt"/>
              </a:rPr>
              <a:t>(</a:t>
            </a:r>
            <a:r>
              <a:rPr lang="ru-RU" sz="2800" b="1" dirty="0" err="1">
                <a:latin typeface="+mj-lt"/>
              </a:rPr>
              <a:t>микрообучение</a:t>
            </a:r>
            <a:r>
              <a:rPr lang="ru-RU" sz="2800" b="1" dirty="0">
                <a:latin typeface="+mj-lt"/>
              </a:rPr>
              <a:t>) </a:t>
            </a:r>
            <a:r>
              <a:rPr lang="en" sz="2800" dirty="0">
                <a:latin typeface="+mj-lt"/>
              </a:rPr>
              <a:t>– </a:t>
            </a:r>
            <a:r>
              <a:rPr lang="ru-RU" sz="2800" dirty="0">
                <a:latin typeface="+mj-lt"/>
              </a:rPr>
              <a:t>это модульный формат интенсивного точечного обучения с использованием </a:t>
            </a:r>
            <a:r>
              <a:rPr lang="ru-RU" sz="2800" dirty="0" err="1">
                <a:latin typeface="+mj-lt"/>
              </a:rPr>
              <a:t>цифровизации</a:t>
            </a:r>
            <a:r>
              <a:rPr lang="ru-RU" sz="2800" dirty="0">
                <a:latin typeface="+mj-lt"/>
              </a:rPr>
              <a:t>.</a:t>
            </a:r>
          </a:p>
          <a:p>
            <a:pPr algn="just"/>
            <a:endParaRPr lang="ru-RU" sz="2800" dirty="0">
              <a:latin typeface="+mj-lt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Информация делится на короткие блоки продолжительностью от 5 до 15 минут.</a:t>
            </a:r>
          </a:p>
          <a:p>
            <a:pPr algn="just"/>
            <a:endParaRPr lang="ru-RU" sz="2800" dirty="0">
              <a:latin typeface="+mj-lt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Обучение в максимально короткие сроки, отфильтрованное от избыточной информации. 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F2DDA8-9F2B-E644-B806-B1F238126D86}"/>
              </a:ext>
            </a:extLst>
          </p:cNvPr>
          <p:cNvSpPr txBox="1"/>
          <p:nvPr/>
        </p:nvSpPr>
        <p:spPr>
          <a:xfrm>
            <a:off x="341295" y="5472671"/>
            <a:ext cx="479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5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«ОБУЧЕНИЕ МАЛЫМИ ПОРЦИЯМИ»</a:t>
            </a:r>
            <a:r>
              <a:rPr lang="ru-RU" sz="2400" b="1" dirty="0">
                <a:solidFill>
                  <a:schemeClr val="accent5"/>
                </a:solidFill>
                <a:latin typeface="+mj-lt"/>
              </a:rPr>
              <a:t>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BFC65EA-8848-9E43-94A0-40284C4CC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1799" y="5847343"/>
            <a:ext cx="872020" cy="87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3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06425-3B83-A542-B2ED-216B625F9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B8DCDA-F8F1-554A-8A51-418B90F30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234" y="284360"/>
            <a:ext cx="6442841" cy="60548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+mj-lt"/>
              </a:rPr>
              <a:t>ПРЕИМУЩЕСТВА BITE SIZE LEARNING</a:t>
            </a:r>
            <a:endParaRPr lang="ru-RU" sz="2400" dirty="0">
              <a:latin typeface="+mj-lt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 Учебный блок охватывает одну цель,  позволяет сосредоточиться на конкретном материале.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 Обучение не только с десктопа, но и с мобильных гаджетов. 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 Лёгкость усвоения и проверки информации.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 Каждый учебный модуль — это логически законченный материал.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 Обучение в удобное для Вас время.</a:t>
            </a:r>
          </a:p>
          <a:p>
            <a:pPr algn="just"/>
            <a:endParaRPr lang="ru-RU" dirty="0">
              <a:latin typeface="+mj-lt"/>
            </a:endParaRPr>
          </a:p>
          <a:p>
            <a:pPr algn="just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40343A-C354-624F-B5A3-A588BEEAA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3518" y="5897706"/>
            <a:ext cx="882937" cy="8829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EAB0AF-8C11-EB47-988F-D19DE3E79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10" y="952050"/>
            <a:ext cx="47625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13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B219E-4BFF-B34E-8C38-361021AA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1912883"/>
            <a:ext cx="3498979" cy="28934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7F07FF-1893-B24E-AF45-256894E41B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18593"/>
            <a:ext cx="5449463" cy="279285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92962F-813E-264D-B402-0AB6BDFB2CE6}"/>
              </a:ext>
            </a:extLst>
          </p:cNvPr>
          <p:cNvSpPr txBox="1"/>
          <p:nvPr/>
        </p:nvSpPr>
        <p:spPr>
          <a:xfrm>
            <a:off x="6243145" y="798785"/>
            <a:ext cx="5486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МИНУСЫ ОБУЧЕНИЯ «МАЛЫМИ ПОРЦИЯМИ» </a:t>
            </a:r>
          </a:p>
          <a:p>
            <a:pPr algn="ctr"/>
            <a:endParaRPr lang="ru-RU" sz="2800" b="1" dirty="0">
              <a:latin typeface="+mj-lt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Привычка к адаптированному и упрощённому контенту.</a:t>
            </a:r>
          </a:p>
          <a:p>
            <a:pPr algn="just"/>
            <a:endParaRPr lang="ru-RU" sz="2800" dirty="0">
              <a:latin typeface="+mj-lt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 Риск снижения внимания и качества работы с большими объёмами информации.</a:t>
            </a:r>
          </a:p>
          <a:p>
            <a:pPr algn="just"/>
            <a:endParaRPr lang="ru-RU" sz="2400" dirty="0">
              <a:latin typeface="+mj-lt"/>
            </a:endParaRPr>
          </a:p>
          <a:p>
            <a:pPr algn="just"/>
            <a:endParaRPr lang="ru-RU" sz="2400" dirty="0">
              <a:latin typeface="+mj-lt"/>
            </a:endParaRPr>
          </a:p>
          <a:p>
            <a:pPr algn="just"/>
            <a:r>
              <a:rPr lang="ru-RU" sz="2400" b="1" dirty="0">
                <a:latin typeface="+mj-lt"/>
              </a:rPr>
              <a:t>      </a:t>
            </a:r>
            <a:endParaRPr lang="ru-RU" sz="2400" dirty="0">
              <a:latin typeface="+mj-lt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20F53E8-B41D-4845-9D05-5E9E210CA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3518" y="5897706"/>
            <a:ext cx="882937" cy="88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66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22F2-8F27-4348-8DD2-E95D5D240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80FDFB-9146-3E43-9ABB-B50353E3B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4365" y="693773"/>
            <a:ext cx="6281873" cy="52486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>
                <a:latin typeface="+mj-lt"/>
              </a:rPr>
              <a:t>    BITE-SIZE LEARNING </a:t>
            </a:r>
            <a:r>
              <a:rPr lang="ru-RU" sz="2400" b="1" dirty="0">
                <a:latin typeface="+mj-lt"/>
              </a:rPr>
              <a:t>ПРИ РЕАЛИЗАЦИИ ДОП, АДОП, РП 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 Помогает разделить одну тему на множество более маленьких.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  Помогает удержать внимание учащихся для приобретения конкретных навыков.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800" dirty="0">
                <a:latin typeface="+mj-lt"/>
              </a:rPr>
              <a:t> Серия коротких занятий запоминается лучше, чем одна большая лекция.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C87F76-9996-0144-81EB-217A09ABD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3518" y="5897706"/>
            <a:ext cx="882937" cy="8829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9FD108-269A-BC4D-869D-7493C5085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676" y="1702677"/>
            <a:ext cx="4786633" cy="351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5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CDF70-F8B2-B441-9710-8854AEE1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6702E1A-2FC1-2D4E-9C18-AE1A062FF9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83" y="1481958"/>
            <a:ext cx="5360275" cy="3100552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B10574-D2B4-4F4A-8E97-BE4825FC9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3518" y="5897706"/>
            <a:ext cx="882937" cy="8829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27569A-6BB4-CF4F-9BFA-548ECFC6F168}"/>
              </a:ext>
            </a:extLst>
          </p:cNvPr>
          <p:cNvSpPr txBox="1"/>
          <p:nvPr/>
        </p:nvSpPr>
        <p:spPr>
          <a:xfrm>
            <a:off x="5612524" y="623491"/>
            <a:ext cx="58353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РЕЗЮМЕ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Малыми порциями вы получаете только нужную и практическую информацию.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400" dirty="0">
                <a:latin typeface="+mj-lt"/>
              </a:rPr>
              <a:t>Вы легко можете учиться за чашечкой кофе, во время поездки или занятий спортом.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en" sz="2400" dirty="0">
                <a:latin typeface="+mj-lt"/>
              </a:rPr>
              <a:t>Bite size learning </a:t>
            </a:r>
            <a:r>
              <a:rPr lang="ru-RU" sz="2400" dirty="0">
                <a:latin typeface="+mj-lt"/>
              </a:rPr>
              <a:t>можно организовать в различных дистанционных форматах — быстрая игра, аудиодорожка, презентация, </a:t>
            </a:r>
            <a:r>
              <a:rPr lang="ru-RU" sz="2400" dirty="0" err="1">
                <a:latin typeface="+mj-lt"/>
              </a:rPr>
              <a:t>видеоурок</a:t>
            </a:r>
            <a:r>
              <a:rPr lang="ru-RU" sz="2400" dirty="0">
                <a:latin typeface="+mj-lt"/>
              </a:rPr>
              <a:t>. На помощь преподавателю здесь могут прийти популярные </a:t>
            </a:r>
            <a:r>
              <a:rPr lang="ru-RU" sz="2400" dirty="0" err="1">
                <a:latin typeface="+mj-lt"/>
              </a:rPr>
              <a:t>соцсети</a:t>
            </a:r>
            <a:r>
              <a:rPr lang="ru-RU" sz="2400" dirty="0">
                <a:latin typeface="+mj-lt"/>
              </a:rPr>
              <a:t>(«</a:t>
            </a:r>
            <a:r>
              <a:rPr lang="ru-RU" sz="2400" dirty="0" err="1">
                <a:latin typeface="+mj-lt"/>
              </a:rPr>
              <a:t>ТикТок</a:t>
            </a:r>
            <a:r>
              <a:rPr lang="ru-RU" sz="2400" dirty="0">
                <a:latin typeface="+mj-lt"/>
              </a:rPr>
              <a:t>» и др.).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48B84A-D20F-D54E-8FBE-5E6E0FF07976}"/>
              </a:ext>
            </a:extLst>
          </p:cNvPr>
          <p:cNvSpPr txBox="1"/>
          <p:nvPr/>
        </p:nvSpPr>
        <p:spPr>
          <a:xfrm>
            <a:off x="800747" y="5694102"/>
            <a:ext cx="92872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Calibri Light" panose="020F0302020204030204"/>
              </a:rPr>
              <a:t>А вы уже попробовали метод </a:t>
            </a:r>
            <a:r>
              <a:rPr lang="en" sz="2400" dirty="0">
                <a:solidFill>
                  <a:prstClr val="black"/>
                </a:solidFill>
                <a:latin typeface="Calibri Light" panose="020F0302020204030204"/>
              </a:rPr>
              <a:t>bite size learning </a:t>
            </a:r>
            <a:r>
              <a:rPr lang="ru-RU" sz="2400" dirty="0">
                <a:solidFill>
                  <a:prstClr val="black"/>
                </a:solidFill>
                <a:latin typeface="Calibri Light" panose="020F0302020204030204"/>
              </a:rPr>
              <a:t>или еще сомневаетесь?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157384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{34ED400B-40CD-8348-A022-FAC6B14FC4B0}tf16401369</Template>
  <TotalTime>1426</TotalTime>
  <Words>270</Words>
  <Application>Microsoft Macintosh PowerPoint</Application>
  <PresentationFormat>Широкоэкранный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Rockwell</vt:lpstr>
      <vt:lpstr>Wingdings</vt:lpstr>
      <vt:lpstr>Атлас</vt:lpstr>
      <vt:lpstr>BITE SIZE LEARNING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Бельков</dc:creator>
  <cp:lastModifiedBy>Алексей Бельков</cp:lastModifiedBy>
  <cp:revision>31</cp:revision>
  <dcterms:created xsi:type="dcterms:W3CDTF">2021-10-21T03:42:41Z</dcterms:created>
  <dcterms:modified xsi:type="dcterms:W3CDTF">2021-10-24T14:34:15Z</dcterms:modified>
</cp:coreProperties>
</file>