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2" r:id="rId3"/>
    <p:sldId id="257" r:id="rId4"/>
    <p:sldId id="263" r:id="rId5"/>
    <p:sldId id="266" r:id="rId6"/>
    <p:sldId id="267" r:id="rId7"/>
    <p:sldId id="270" r:id="rId8"/>
    <p:sldId id="260" r:id="rId9"/>
    <p:sldId id="268" r:id="rId10"/>
    <p:sldId id="259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17687-73E5-4251-B134-5E8DC43C8EDD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C6AA2-F316-47CA-A63D-4D854ADDD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973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5346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897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38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9039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178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779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9208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8450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8366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C6AA2-F316-47CA-A63D-4D854ADDDD4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918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3676-2CB1-46F9-99C4-E3011AE2D36D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9150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B07AE-F273-4319-B501-05B681FEFC90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13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4E4F8-2274-4E9A-96B4-22C4A9537401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6480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7AC1-C368-4D9E-86AD-D0D1485C3EA1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283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872-AFD7-434A-A0CD-768BFC941CF3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29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6DEE6-FDE6-40C5-9C13-63D207BB8541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29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03287-135D-4847-8E35-769DF830EAF6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334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5DCA8-3F7F-4BDF-AEEF-9969815769C0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035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353D3-B021-4029-B783-3D1ADB4BDA17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0567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868B-7433-4693-8CAE-96FF244D6734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976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D6A02-E680-4DCB-8FF4-46DB0121A5B7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090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D02A1-3A2C-4F6C-9C97-040817BF748C}" type="datetime1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84C8F-2489-4E34-8426-D6CAC85766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721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orisme.ru/by-authors/poya/?q=393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9;&#1090;&#1074;&#1077;&#1088;&#1078;&#1076;&#1077;&#1085;&#1080;&#1103;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047;&#1072;&#1087;&#1086;&#1083;&#1085;&#1080;%20&#1087;&#1088;&#1086;&#1087;&#1091;&#1089;&#1082;&#1080;.docx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64405" y="561860"/>
            <a:ext cx="7744858" cy="2280492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9042" y="612023"/>
            <a:ext cx="683166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Соотношения между сторонами и углами треугольника.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5618601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7622" y="5698754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8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Гамаюнова Л.М.</a:t>
            </a:r>
            <a:endParaRPr lang="ru-RU" sz="4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1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153" y="2330600"/>
            <a:ext cx="1924050" cy="30003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20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622" y="1492176"/>
            <a:ext cx="8328754" cy="4754387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1" y="351704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453891"/>
            <a:ext cx="633469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Дома:</a:t>
            </a:r>
            <a:endParaRPr lang="ru-RU" sz="36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10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169" y="3530601"/>
            <a:ext cx="5715000" cy="31908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204" y="112330"/>
            <a:ext cx="1228251" cy="12282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2627035"/>
            <a:ext cx="3178600" cy="18283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033" y="351704"/>
            <a:ext cx="6654185" cy="399251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317" y="3002594"/>
            <a:ext cx="1724025" cy="173355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1268726"/>
              </p:ext>
            </p:extLst>
          </p:nvPr>
        </p:nvGraphicFramePr>
        <p:xfrm>
          <a:off x="3343275" y="1949798"/>
          <a:ext cx="5324180" cy="2453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180"/>
              </a:tblGrid>
              <a:tr h="1264889">
                <a:tc>
                  <a:txBody>
                    <a:bodyPr/>
                    <a:lstStyle/>
                    <a:p>
                      <a:pPr marL="514350" indent="-5143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800" dirty="0" smtClean="0">
                          <a:effectLst/>
                          <a:latin typeface="Century Gothic" panose="020B0502020202020204" pitchFamily="34" charset="0"/>
                        </a:rPr>
                        <a:t>Повторить т. синусов и косинусов.</a:t>
                      </a:r>
                    </a:p>
                    <a:p>
                      <a:pPr marL="514350" indent="-5143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800" dirty="0" smtClean="0">
                          <a:effectLst/>
                          <a:latin typeface="Century Gothic" panose="020B0502020202020204" pitchFamily="34" charset="0"/>
                        </a:rPr>
                        <a:t>№ </a:t>
                      </a:r>
                      <a:r>
                        <a:rPr lang="ru-RU" sz="2800" dirty="0">
                          <a:effectLst/>
                          <a:latin typeface="Century Gothic" panose="020B0502020202020204" pitchFamily="34" charset="0"/>
                        </a:rPr>
                        <a:t>1031(</a:t>
                      </a:r>
                      <a:r>
                        <a:rPr lang="ru-RU" sz="2800" dirty="0" err="1">
                          <a:effectLst/>
                          <a:latin typeface="Century Gothic" panose="020B0502020202020204" pitchFamily="34" charset="0"/>
                        </a:rPr>
                        <a:t>а,б</a:t>
                      </a:r>
                      <a:r>
                        <a:rPr lang="ru-RU" sz="2800" dirty="0">
                          <a:effectLst/>
                          <a:latin typeface="Century Gothic" panose="020B0502020202020204" pitchFamily="34" charset="0"/>
                        </a:rPr>
                        <a:t>), *1029 или составить и решить свою задачу</a:t>
                      </a:r>
                      <a:endParaRPr lang="ru-RU" sz="20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656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149988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16200000">
            <a:off x="5417996" y="2307449"/>
            <a:ext cx="7101640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5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спасибо</a:t>
            </a:r>
            <a:endParaRPr lang="ru-RU" sz="115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11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44" y="2494934"/>
            <a:ext cx="2379973" cy="23799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1401" y="5266822"/>
            <a:ext cx="633469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sz="3600" dirty="0">
              <a:solidFill>
                <a:schemeClr val="accent1">
                  <a:lumMod val="20000"/>
                  <a:lumOff val="8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299" y="-31609"/>
            <a:ext cx="9258300" cy="76409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91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99153" y="1535496"/>
            <a:ext cx="8152483" cy="4292809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2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31857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sz="4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361" y="1795776"/>
            <a:ext cx="7821979" cy="3347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/>
              <a:t>Недостаточно лишь понять задачу, необходимо желание решить её. Без сильного желания решить трудную задачу невозможно, но при наличии такового возможно. Где есть желание, найдётся путь</a:t>
            </a:r>
            <a:r>
              <a:rPr lang="ru-RU" sz="3200" dirty="0" smtClean="0"/>
              <a:t>!</a:t>
            </a:r>
          </a:p>
          <a:p>
            <a:pPr algn="r">
              <a:lnSpc>
                <a:spcPct val="90000"/>
              </a:lnSpc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1100" dirty="0"/>
              <a:t>Источник: </a:t>
            </a:r>
            <a:r>
              <a:rPr lang="ru-RU" sz="1100" dirty="0">
                <a:hlinkClick r:id="rId3"/>
              </a:rPr>
              <a:t>http://www.aphorisme.ru/by-authors/poya/?q=3938</a:t>
            </a:r>
            <a:endParaRPr lang="ru-RU" sz="11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47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622" y="1492176"/>
            <a:ext cx="8328754" cy="4754387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05924" y="1832028"/>
            <a:ext cx="78219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Вопросы (работа в парах), проверка домашних задач.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Реши задачу (мозговой штурм).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Объясни решение (работа в группах).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Заполни пропуски (индивидуальная работа).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Рефлексия.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Домашняя работа.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endParaRPr lang="ru-RU" sz="32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351704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9486" y="431857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План.</a:t>
            </a:r>
            <a:endParaRPr lang="ru-RU" sz="48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3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9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892758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05494" y="3805660"/>
            <a:ext cx="633469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9600" dirty="0" smtClean="0">
                <a:solidFill>
                  <a:schemeClr val="bg1"/>
                </a:solidFill>
                <a:latin typeface="Century Gothic" panose="020B0502020202020204" pitchFamily="34" charset="0"/>
                <a:hlinkClick r:id="rId3" action="ppaction://hlinkfile"/>
              </a:rPr>
              <a:t>вопросы</a:t>
            </a:r>
            <a:endParaRPr lang="ru-RU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4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753" y="725310"/>
            <a:ext cx="3262489" cy="32624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280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99153" y="1535496"/>
            <a:ext cx="8152483" cy="4292809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5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31857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sz="4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8809" y="-170486"/>
            <a:ext cx="782197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7200" b="1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</a:rPr>
              <a:t>Проверка</a:t>
            </a:r>
            <a:endParaRPr lang="ru-RU" sz="7200" b="1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5033386"/>
              </p:ext>
            </p:extLst>
          </p:nvPr>
        </p:nvGraphicFramePr>
        <p:xfrm>
          <a:off x="985840" y="2414588"/>
          <a:ext cx="7254948" cy="3793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8457"/>
                <a:gridCol w="1208457"/>
                <a:gridCol w="1208457"/>
                <a:gridCol w="1209859"/>
                <a:gridCol w="1209859"/>
                <a:gridCol w="1209859"/>
              </a:tblGrid>
              <a:tr h="1690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Вариант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23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2 4 10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1 13 17 19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4 13 20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6571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99153" y="1535496"/>
            <a:ext cx="8152483" cy="4292809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entury Gothic" panose="020B0502020202020204" pitchFamily="34" charset="0"/>
              </a:rPr>
              <a:t>В треугольнике АВМ стороны АВ=4, ВМ=8, АМ=10. Определить является ли треугольник остроугольным, прямоугольным или тупоугольным.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6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31857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sz="4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351" y="502579"/>
            <a:ext cx="782197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Реши </a:t>
            </a:r>
            <a:r>
              <a:rPr lang="ru-RU" sz="44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задачу</a:t>
            </a:r>
            <a:endParaRPr lang="ru-RU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84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351704"/>
            <a:ext cx="9144001" cy="1183791"/>
            <a:chOff x="-1" y="351704"/>
            <a:chExt cx="9144001" cy="1183791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" y="351704"/>
              <a:ext cx="9144001" cy="837283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Равнобедренный треугольник 1"/>
            <p:cNvSpPr/>
            <p:nvPr/>
          </p:nvSpPr>
          <p:spPr>
            <a:xfrm rot="10800000">
              <a:off x="484741" y="1188986"/>
              <a:ext cx="1057620" cy="346509"/>
            </a:xfrm>
            <a:prstGeom prst="triangle">
              <a:avLst/>
            </a:prstGeom>
            <a:solidFill>
              <a:schemeClr val="lt1">
                <a:alpha val="77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629509" y="1535496"/>
                <a:ext cx="8152483" cy="4292809"/>
              </a:xfrm>
              <a:prstGeom prst="rect">
                <a:avLst/>
              </a:prstGeom>
              <a:solidFill>
                <a:schemeClr val="lt1"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742950" indent="-742950" algn="ctr">
                  <a:buAutoNum type="arabicParenR"/>
                </a:pPr>
                <a:r>
                  <a:rPr lang="ru-RU" sz="4000" dirty="0" smtClean="0">
                    <a:latin typeface="Century Gothic" panose="020B0502020202020204" pitchFamily="34" charset="0"/>
                  </a:rPr>
                  <a:t>В треугольнике АВС а=3, с=2, </a:t>
                </a:r>
                <a14:m>
                  <m:oMath xmlns:m="http://schemas.openxmlformats.org/officeDocument/2006/math">
                    <m:r>
                      <a:rPr lang="ru-RU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ru-RU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ru-RU" sz="4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ru-RU" sz="4000" b="0" i="0" smtClean="0"/>
                      <m:t>0</m:t>
                    </m:r>
                    <m:r>
                      <m:rPr>
                        <m:nor/>
                      </m:rPr>
                      <a:rPr lang="ru-RU" sz="4000" baseline="30000"/>
                      <m:t>0</m:t>
                    </m:r>
                  </m:oMath>
                </a14:m>
                <a:r>
                  <a:rPr lang="ru-RU" sz="4000" dirty="0" smtClean="0">
                    <a:latin typeface="Century Gothic" panose="020B0502020202020204" pitchFamily="34" charset="0"/>
                  </a:rPr>
                  <a:t>. Найти </a:t>
                </a:r>
                <a:endParaRPr lang="ru-RU" sz="4000" dirty="0">
                  <a:latin typeface="Century Gothic" panose="020B0502020202020204" pitchFamily="34" charset="0"/>
                </a:endParaRPr>
              </a:p>
              <a:p>
                <a:pPr algn="just"/>
                <a:r>
                  <a:rPr lang="ru-RU" sz="4000" dirty="0" smtClean="0">
                    <a:latin typeface="Century Gothic" panose="020B0502020202020204" pitchFamily="34" charset="0"/>
                  </a:rPr>
                  <a:t>а) сторону и угол </a:t>
                </a:r>
                <a:r>
                  <a:rPr lang="el-GR" sz="4000" i="1" dirty="0" smtClean="0">
                    <a:latin typeface="Century Gothic" panose="020B0502020202020204" pitchFamily="34" charset="0"/>
                  </a:rPr>
                  <a:t>β</a:t>
                </a:r>
                <a:r>
                  <a:rPr lang="ru-RU" sz="4000" i="1" dirty="0" smtClean="0">
                    <a:latin typeface="Century Gothic" panose="020B0502020202020204" pitchFamily="34" charset="0"/>
                  </a:rPr>
                  <a:t>;</a:t>
                </a:r>
              </a:p>
              <a:p>
                <a:pPr algn="just"/>
                <a:r>
                  <a:rPr lang="ru-RU" sz="4000" i="1" dirty="0">
                    <a:latin typeface="Century Gothic" panose="020B0502020202020204" pitchFamily="34" charset="0"/>
                  </a:rPr>
                  <a:t>б</a:t>
                </a:r>
                <a:r>
                  <a:rPr lang="ru-RU" sz="4000" i="1" dirty="0" smtClean="0">
                    <a:latin typeface="Century Gothic" panose="020B0502020202020204" pitchFamily="34" charset="0"/>
                  </a:rPr>
                  <a:t>)</a:t>
                </a:r>
                <a:r>
                  <a:rPr lang="ru-RU" sz="4000" dirty="0">
                    <a:latin typeface="Century Gothic" panose="020B0502020202020204" pitchFamily="34" charset="0"/>
                  </a:rPr>
                  <a:t> сторону и угол </a:t>
                </a:r>
                <a14:m>
                  <m:oMath xmlns:m="http://schemas.openxmlformats.org/officeDocument/2006/math">
                    <m:r>
                      <a:rPr lang="ru-RU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r>
                      <a:rPr lang="ru-RU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4000" b="0" dirty="0" smtClean="0">
                  <a:latin typeface="Century Gothic" panose="020B0502020202020204" pitchFamily="34" charset="0"/>
                  <a:ea typeface="Cambria Math" panose="02040503050406030204" pitchFamily="18" charset="0"/>
                </a:endParaRPr>
              </a:p>
              <a:p>
                <a:pPr algn="just"/>
                <a:r>
                  <a:rPr lang="ru-RU" sz="4000" i="1" dirty="0">
                    <a:latin typeface="Century Gothic" panose="020B0502020202020204" pitchFamily="34" charset="0"/>
                  </a:rPr>
                  <a:t>в</a:t>
                </a:r>
                <a:r>
                  <a:rPr lang="ru-RU" sz="4000" i="1" dirty="0" smtClean="0">
                    <a:latin typeface="Century Gothic" panose="020B0502020202020204" pitchFamily="34" charset="0"/>
                  </a:rPr>
                  <a:t>) углы </a:t>
                </a:r>
                <a:r>
                  <a:rPr lang="el-GR" sz="4000" i="1" dirty="0" smtClean="0">
                    <a:latin typeface="Century Gothic" panose="020B0502020202020204" pitchFamily="34" charset="0"/>
                  </a:rPr>
                  <a:t>β</a:t>
                </a:r>
                <a:r>
                  <a:rPr lang="ru-RU" sz="4000" i="1" dirty="0" smtClean="0">
                    <a:latin typeface="Century Gothic" panose="020B0502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ru-RU" sz="4000" i="1" dirty="0" smtClean="0">
                    <a:latin typeface="Century Gothic" panose="020B0502020202020204" pitchFamily="34" charset="0"/>
                  </a:rPr>
                  <a:t>.</a:t>
                </a:r>
              </a:p>
              <a:p>
                <a:pPr algn="just"/>
                <a:endParaRPr lang="ru-RU" sz="4000" i="1" dirty="0" smtClean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509" y="1535496"/>
                <a:ext cx="8152483" cy="4292809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l="-261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7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486" y="431857"/>
            <a:ext cx="633469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sz="4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351" y="502579"/>
            <a:ext cx="782197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Объясни решение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0671253"/>
              </p:ext>
            </p:extLst>
          </p:nvPr>
        </p:nvGraphicFramePr>
        <p:xfrm>
          <a:off x="629508" y="4868862"/>
          <a:ext cx="8152482" cy="2258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58747"/>
                <a:gridCol w="1358747"/>
                <a:gridCol w="1358747"/>
                <a:gridCol w="1358747"/>
                <a:gridCol w="1358747"/>
                <a:gridCol w="1358747"/>
              </a:tblGrid>
              <a:tr h="54167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Группа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6331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задание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б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191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ответ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1917291" y="5965723"/>
            <a:ext cx="1504335" cy="69317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3,4;84 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08555" y="5970641"/>
            <a:ext cx="1504335" cy="69317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3,4; 36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65407" y="5943601"/>
            <a:ext cx="1504335" cy="69317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84; 36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496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" y="351704"/>
            <a:ext cx="9144001" cy="837283"/>
          </a:xfrm>
          <a:prstGeom prst="rect">
            <a:avLst/>
          </a:prstGeom>
          <a:solidFill>
            <a:schemeClr val="lt1">
              <a:alpha val="77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053330" y="6356351"/>
            <a:ext cx="462020" cy="365125"/>
          </a:xfrm>
        </p:spPr>
        <p:txBody>
          <a:bodyPr/>
          <a:lstStyle/>
          <a:p>
            <a:fld id="{4E384C8F-2489-4E34-8426-D6CAC85766FE}" type="slidenum">
              <a:rPr lang="ru-RU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pPr/>
              <a:t>8</a:t>
            </a:fld>
            <a:endParaRPr lang="ru-RU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02941"/>
            <a:ext cx="9144000" cy="5486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087" y="2474654"/>
            <a:ext cx="2742973" cy="2742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30" y="160745"/>
            <a:ext cx="1219200" cy="1219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519" y="3828273"/>
            <a:ext cx="1428750" cy="14287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433" y="1969038"/>
            <a:ext cx="1519814" cy="15198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3948" y="3258184"/>
            <a:ext cx="5436104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b="1" dirty="0">
                <a:solidFill>
                  <a:srgbClr val="002060"/>
                </a:solidFill>
                <a:latin typeface="Century Gothic" panose="020B0502020202020204" pitchFamily="34" charset="0"/>
                <a:hlinkClick r:id="rId8" action="ppaction://hlinkfile"/>
              </a:rPr>
              <a:t>Заполни пропуски</a:t>
            </a:r>
            <a:endParaRPr lang="ru-RU" sz="44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475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Рефлексия.</a:t>
            </a: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4C8F-2489-4E34-8426-D6CAC85766F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85962" y="5592960"/>
            <a:ext cx="6000750" cy="7858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Предложение, </a:t>
            </a:r>
          </a:p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несущее </a:t>
            </a:r>
            <a:r>
              <a:rPr lang="ru-RU" sz="2400" b="1" dirty="0">
                <a:latin typeface="Century Gothic" panose="020B0502020202020204" pitchFamily="34" charset="0"/>
              </a:rPr>
              <a:t>определенный смысл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43038" y="4433091"/>
            <a:ext cx="6843712" cy="7858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entury Gothic" panose="020B0502020202020204" pitchFamily="34" charset="0"/>
              </a:rPr>
              <a:t>3</a:t>
            </a:r>
            <a:r>
              <a:rPr lang="ru-RU" sz="24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глагола, </a:t>
            </a:r>
            <a:endParaRPr lang="ru-RU" sz="24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описывающие действия </a:t>
            </a:r>
            <a:r>
              <a:rPr lang="ru-RU" sz="2400" b="1" dirty="0">
                <a:latin typeface="Century Gothic" panose="020B0502020202020204" pitchFamily="34" charset="0"/>
              </a:rPr>
              <a:t>в рамках темы.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1731" y="3243658"/>
            <a:ext cx="5129213" cy="7858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 </a:t>
            </a:r>
            <a:r>
              <a:rPr lang="ru-RU" sz="2800" b="1" dirty="0" smtClean="0">
                <a:latin typeface="Century Gothic" panose="020B0502020202020204" pitchFamily="34" charset="0"/>
              </a:rPr>
              <a:t>2 </a:t>
            </a:r>
            <a:r>
              <a:rPr lang="ru-RU" sz="2400" b="1" dirty="0">
                <a:latin typeface="Century Gothic" panose="020B0502020202020204" pitchFamily="34" charset="0"/>
              </a:rPr>
              <a:t>прилагательных, </a:t>
            </a:r>
            <a:endParaRPr lang="ru-RU" sz="24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выражающих </a:t>
            </a:r>
            <a:r>
              <a:rPr lang="ru-RU" sz="2400" b="1" dirty="0">
                <a:latin typeface="Century Gothic" panose="020B0502020202020204" pitchFamily="34" charset="0"/>
              </a:rPr>
              <a:t>главную мысль.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28938" y="2127647"/>
            <a:ext cx="4114800" cy="7858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entury Gothic" panose="020B0502020202020204" pitchFamily="34" charset="0"/>
              </a:rPr>
              <a:t>1</a:t>
            </a:r>
            <a:r>
              <a:rPr lang="ru-RU" sz="2800" b="1" dirty="0" smtClean="0">
                <a:latin typeface="Century Gothic" panose="020B0502020202020204" pitchFamily="34" charset="0"/>
              </a:rPr>
              <a:t>существительное</a:t>
            </a:r>
            <a:r>
              <a:rPr lang="ru-RU" sz="2800" b="1" dirty="0">
                <a:latin typeface="Century Gothic" panose="020B0502020202020204" pitchFamily="34" charset="0"/>
              </a:rPr>
              <a:t>, выражающее </a:t>
            </a:r>
            <a:r>
              <a:rPr lang="ru-RU" sz="2800" b="1" dirty="0" smtClean="0">
                <a:latin typeface="Century Gothic" panose="020B0502020202020204" pitchFamily="34" charset="0"/>
              </a:rPr>
              <a:t>тему</a:t>
            </a:r>
            <a:endParaRPr lang="ru-RU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53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</TotalTime>
  <Words>213</Words>
  <Application>Microsoft Office PowerPoint</Application>
  <PresentationFormat>Экран (4:3)</PresentationFormat>
  <Paragraphs>79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Рефлексия.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 Шарташская</dc:creator>
  <cp:lastModifiedBy>User</cp:lastModifiedBy>
  <cp:revision>25</cp:revision>
  <dcterms:created xsi:type="dcterms:W3CDTF">2014-09-10T04:53:24Z</dcterms:created>
  <dcterms:modified xsi:type="dcterms:W3CDTF">2019-01-14T14:57:53Z</dcterms:modified>
</cp:coreProperties>
</file>