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57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5" r:id="rId14"/>
    <p:sldId id="297" r:id="rId15"/>
    <p:sldId id="298" r:id="rId16"/>
    <p:sldId id="286" r:id="rId17"/>
    <p:sldId id="281" r:id="rId18"/>
    <p:sldId id="285" r:id="rId19"/>
    <p:sldId id="283" r:id="rId20"/>
    <p:sldId id="284" r:id="rId21"/>
    <p:sldId id="282" r:id="rId22"/>
    <p:sldId id="299" r:id="rId23"/>
    <p:sldId id="300" r:id="rId24"/>
    <p:sldId id="296" r:id="rId2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6144" autoAdjust="0"/>
  </p:normalViewPr>
  <p:slideViewPr>
    <p:cSldViewPr snapToGrid="0">
      <p:cViewPr varScale="1">
        <p:scale>
          <a:sx n="42" d="100"/>
          <a:sy n="42" d="100"/>
        </p:scale>
        <p:origin x="924" y="5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7C47B4-A208-42A5-B7B4-3380CB2E9E32}" type="datetimeFigureOut">
              <a:rPr lang="ru-RU" smtClean="0"/>
              <a:pPr/>
              <a:t>23.03.2021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78A637-AFD9-44C3-9B52-68E8741E0F0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85469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250BFC-EC2A-4F14-A416-3E5C1B4530A1}" type="datetimeFigureOut">
              <a:rPr lang="ru-RU" smtClean="0"/>
              <a:pPr/>
              <a:t>23.03.2021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A0817-65B2-4990-8067-B10A0037B1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12386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250BFC-EC2A-4F14-A416-3E5C1B4530A1}" type="datetimeFigureOut">
              <a:rPr lang="ru-RU" smtClean="0"/>
              <a:pPr/>
              <a:t>23.03.2021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A0817-65B2-4990-8067-B10A0037B1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93895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250BFC-EC2A-4F14-A416-3E5C1B4530A1}" type="datetimeFigureOut">
              <a:rPr lang="ru-RU" smtClean="0"/>
              <a:pPr/>
              <a:t>23.03.2021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A0817-65B2-4990-8067-B10A0037B1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33459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250BFC-EC2A-4F14-A416-3E5C1B4530A1}" type="datetimeFigureOut">
              <a:rPr lang="ru-RU" smtClean="0"/>
              <a:pPr/>
              <a:t>23.03.2021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A0817-65B2-4990-8067-B10A0037B1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60994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250BFC-EC2A-4F14-A416-3E5C1B4530A1}" type="datetimeFigureOut">
              <a:rPr lang="ru-RU" smtClean="0"/>
              <a:pPr/>
              <a:t>23.03.2021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A0817-65B2-4990-8067-B10A0037B1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94231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250BFC-EC2A-4F14-A416-3E5C1B4530A1}" type="datetimeFigureOut">
              <a:rPr lang="ru-RU" smtClean="0"/>
              <a:pPr/>
              <a:t>23.03.2021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A0817-65B2-4990-8067-B10A0037B1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00407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250BFC-EC2A-4F14-A416-3E5C1B4530A1}" type="datetimeFigureOut">
              <a:rPr lang="ru-RU" smtClean="0"/>
              <a:pPr/>
              <a:t>23.03.2021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A0817-65B2-4990-8067-B10A0037B1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9163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250BFC-EC2A-4F14-A416-3E5C1B4530A1}" type="datetimeFigureOut">
              <a:rPr lang="ru-RU" smtClean="0"/>
              <a:pPr/>
              <a:t>23.03.2021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A0817-65B2-4990-8067-B10A0037B1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93573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250BFC-EC2A-4F14-A416-3E5C1B4530A1}" type="datetimeFigureOut">
              <a:rPr lang="ru-RU" smtClean="0"/>
              <a:pPr/>
              <a:t>23.03.2021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A0817-65B2-4990-8067-B10A0037B1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99656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250BFC-EC2A-4F14-A416-3E5C1B4530A1}" type="datetimeFigureOut">
              <a:rPr lang="ru-RU" smtClean="0"/>
              <a:pPr/>
              <a:t>23.03.2021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A0817-65B2-4990-8067-B10A0037B1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93918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250BFC-EC2A-4F14-A416-3E5C1B4530A1}" type="datetimeFigureOut">
              <a:rPr lang="ru-RU" smtClean="0"/>
              <a:pPr/>
              <a:t>23.03.2021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A0817-65B2-4990-8067-B10A0037B1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49393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250BFC-EC2A-4F14-A416-3E5C1B4530A1}" type="datetimeFigureOut">
              <a:rPr lang="ru-RU" smtClean="0"/>
              <a:pPr/>
              <a:t>23.03.2021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CA0817-65B2-4990-8067-B10A0037B1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84396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10.png"/><Relationship Id="rId7" Type="http://schemas.openxmlformats.org/officeDocument/2006/relationships/image" Target="../media/image9.emf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6" Type="http://schemas.openxmlformats.org/officeDocument/2006/relationships/package" Target="../embeddings/_________Microsoft_Office_Word11.docx"/><Relationship Id="rId5" Type="http://schemas.openxmlformats.org/officeDocument/2006/relationships/oleObject" Target="../embeddings/oleObject1.bin"/><Relationship Id="rId4" Type="http://schemas.openxmlformats.org/officeDocument/2006/relationships/image" Target="../media/image11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10.png"/><Relationship Id="rId7" Type="http://schemas.openxmlformats.org/officeDocument/2006/relationships/image" Target="../media/image13.emf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.vml"/><Relationship Id="rId6" Type="http://schemas.openxmlformats.org/officeDocument/2006/relationships/package" Target="../embeddings/_________Microsoft_Office_Word22.docx"/><Relationship Id="rId5" Type="http://schemas.openxmlformats.org/officeDocument/2006/relationships/oleObject" Target="../embeddings/oleObject2.bin"/><Relationship Id="rId4" Type="http://schemas.openxmlformats.org/officeDocument/2006/relationships/image" Target="../media/image1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6.jpeg"/><Relationship Id="rId4" Type="http://schemas.openxmlformats.org/officeDocument/2006/relationships/image" Target="../media/image15.emf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10.png"/><Relationship Id="rId7" Type="http://schemas.openxmlformats.org/officeDocument/2006/relationships/image" Target="../media/image17.emf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3.vml"/><Relationship Id="rId6" Type="http://schemas.openxmlformats.org/officeDocument/2006/relationships/package" Target="../embeddings/_________Microsoft_Office_Word33.docx"/><Relationship Id="rId5" Type="http://schemas.openxmlformats.org/officeDocument/2006/relationships/oleObject" Target="../embeddings/oleObject3.bin"/><Relationship Id="rId4" Type="http://schemas.openxmlformats.org/officeDocument/2006/relationships/image" Target="../media/image11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s://i.pinimg.com/736x/51/cf/6d/51cf6d559dee8c795d24a683cddf0871--love-wallpaper-wallpaper-fre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 descr="http://sch324.mskobr.ru/users_files/gjckeifybt/files/463/2017-2018/raznoe/%D0%A1%D0%BE%D0%B2%D1%83%D1%88%D0%BA%D0%B0.png"/>
          <p:cNvPicPr>
            <a:picLocks noGrp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00" y="0"/>
            <a:ext cx="6644641" cy="6700058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2632363" y="858982"/>
            <a:ext cx="31311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dirty="0" smtClean="0">
                <a:latin typeface="Arial Black" pitchFamily="34" charset="0"/>
              </a:rPr>
              <a:t>Девиз:</a:t>
            </a:r>
            <a:endParaRPr lang="ru-RU" sz="6000" dirty="0">
              <a:latin typeface="Arial Black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909455" y="2632363"/>
            <a:ext cx="37978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latin typeface="Arial Black" pitchFamily="34" charset="0"/>
              </a:rPr>
              <a:t>«открывай!»</a:t>
            </a:r>
            <a:endParaRPr lang="ru-RU" sz="4000" dirty="0">
              <a:latin typeface="Arial Black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867891" y="3380509"/>
            <a:ext cx="375615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 smtClean="0">
                <a:latin typeface="Arial Black" pitchFamily="34" charset="0"/>
              </a:rPr>
              <a:t>«узнавай!»</a:t>
            </a:r>
            <a:endParaRPr lang="ru-RU" sz="4400" dirty="0">
              <a:latin typeface="Arial Black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881745" y="4239491"/>
            <a:ext cx="291297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 smtClean="0">
                <a:latin typeface="Arial Black" pitchFamily="34" charset="0"/>
              </a:rPr>
              <a:t>«твори!»</a:t>
            </a:r>
            <a:endParaRPr lang="ru-RU" sz="4400" dirty="0"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134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048000" y="2828836"/>
            <a:ext cx="6096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base"/>
            <a:endParaRPr lang="ru-RU" sz="3200" b="1" dirty="0" smtClean="0">
              <a:latin typeface="Georgia" panose="02040502050405020303" pitchFamily="18" charset="0"/>
            </a:endParaRPr>
          </a:p>
          <a:p>
            <a:pPr algn="ctr" fontAlgn="base"/>
            <a:r>
              <a:rPr lang="ru-RU" sz="3200" b="1" dirty="0" smtClean="0">
                <a:latin typeface="Georgia" panose="02040502050405020303" pitchFamily="18" charset="0"/>
              </a:rPr>
              <a:t>У кого из сказочных героев 3 головы</a:t>
            </a:r>
            <a:endParaRPr lang="ru-RU" sz="3200" b="1" dirty="0">
              <a:latin typeface="Georgia" panose="02040502050405020303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3900258"/>
              </p:ext>
            </p:extLst>
          </p:nvPr>
        </p:nvGraphicFramePr>
        <p:xfrm>
          <a:off x="3048000" y="4788131"/>
          <a:ext cx="6096000" cy="152954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6000">
                  <a:extLst>
                    <a:ext uri="{9D8B030D-6E8A-4147-A177-3AD203B41FA5}">
                      <a16:colId xmlns="" xmlns:a16="http://schemas.microsoft.com/office/drawing/2014/main" val="3252145881"/>
                    </a:ext>
                  </a:extLst>
                </a:gridCol>
              </a:tblGrid>
              <a:tr h="1529541">
                <a:tc>
                  <a:txBody>
                    <a:bodyPr/>
                    <a:lstStyle/>
                    <a:p>
                      <a:pPr algn="ctr"/>
                      <a:r>
                        <a:rPr lang="ru-RU" sz="6000" dirty="0" smtClean="0">
                          <a:solidFill>
                            <a:srgbClr val="002060"/>
                          </a:solidFill>
                        </a:rPr>
                        <a:t>ЗМЕЙ-ГОРЫНЫЧ</a:t>
                      </a:r>
                      <a:endParaRPr lang="ru-RU" sz="600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60356921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938688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415057" y="-195369"/>
            <a:ext cx="12193057" cy="685859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048000" y="3105835"/>
            <a:ext cx="6096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base"/>
            <a:r>
              <a:rPr lang="ru-RU" sz="3200" b="1" dirty="0" smtClean="0">
                <a:latin typeface="Georgia" panose="02040502050405020303" pitchFamily="18" charset="0"/>
              </a:rPr>
              <a:t> </a:t>
            </a:r>
          </a:p>
          <a:p>
            <a:pPr algn="ctr" fontAlgn="base"/>
            <a:r>
              <a:rPr lang="ru-RU" sz="3200" b="1" dirty="0" smtClean="0">
                <a:latin typeface="Georgia" panose="02040502050405020303" pitchFamily="18" charset="0"/>
              </a:rPr>
              <a:t>Соседи числа 6 </a:t>
            </a:r>
            <a:br>
              <a:rPr lang="ru-RU" sz="3200" b="1" dirty="0" smtClean="0">
                <a:latin typeface="Georgia" panose="02040502050405020303" pitchFamily="18" charset="0"/>
              </a:rPr>
            </a:br>
            <a:endParaRPr lang="ru-RU" sz="3200" dirty="0">
              <a:latin typeface="Georgia" panose="02040502050405020303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9857483"/>
              </p:ext>
            </p:extLst>
          </p:nvPr>
        </p:nvGraphicFramePr>
        <p:xfrm>
          <a:off x="4455622" y="4675495"/>
          <a:ext cx="3690851" cy="17585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90851">
                  <a:extLst>
                    <a:ext uri="{9D8B030D-6E8A-4147-A177-3AD203B41FA5}">
                      <a16:colId xmlns="" xmlns:a16="http://schemas.microsoft.com/office/drawing/2014/main" val="4080771413"/>
                    </a:ext>
                  </a:extLst>
                </a:gridCol>
              </a:tblGrid>
              <a:tr h="1758555">
                <a:tc>
                  <a:txBody>
                    <a:bodyPr/>
                    <a:lstStyle/>
                    <a:p>
                      <a:pPr algn="ctr"/>
                      <a:r>
                        <a:rPr lang="ru-RU" sz="6000" dirty="0" smtClean="0">
                          <a:solidFill>
                            <a:srgbClr val="002060"/>
                          </a:solidFill>
                        </a:rPr>
                        <a:t>5 и 7</a:t>
                      </a:r>
                      <a:endParaRPr lang="ru-RU" sz="600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2404631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607367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527069" y="3244334"/>
            <a:ext cx="778819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ru-RU" sz="3200" b="1" dirty="0" smtClean="0">
                <a:latin typeface="Georgia" panose="02040502050405020303" pitchFamily="18" charset="0"/>
              </a:rPr>
              <a:t> Как называется наш город? </a:t>
            </a:r>
            <a:endParaRPr lang="ru-RU" sz="3200" b="1" dirty="0">
              <a:latin typeface="Georgia" panose="02040502050405020303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2106220"/>
              </p:ext>
            </p:extLst>
          </p:nvPr>
        </p:nvGraphicFramePr>
        <p:xfrm>
          <a:off x="4073236" y="4671754"/>
          <a:ext cx="3790604" cy="11637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90604">
                  <a:extLst>
                    <a:ext uri="{9D8B030D-6E8A-4147-A177-3AD203B41FA5}">
                      <a16:colId xmlns="" xmlns:a16="http://schemas.microsoft.com/office/drawing/2014/main" val="2536211494"/>
                    </a:ext>
                  </a:extLst>
                </a:gridCol>
              </a:tblGrid>
              <a:tr h="1163782">
                <a:tc>
                  <a:txBody>
                    <a:bodyPr/>
                    <a:lstStyle/>
                    <a:p>
                      <a:pPr algn="ctr"/>
                      <a:r>
                        <a:rPr lang="ru-RU" sz="5400" dirty="0" smtClean="0">
                          <a:solidFill>
                            <a:srgbClr val="002060"/>
                          </a:solidFill>
                        </a:rPr>
                        <a:t>РЕВДА</a:t>
                      </a:r>
                      <a:endParaRPr lang="ru-RU" sz="540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273723729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72642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52800" y="3474720"/>
            <a:ext cx="6364224" cy="2097024"/>
          </a:xfrm>
        </p:spPr>
        <p:txBody>
          <a:bodyPr>
            <a:normAutofit/>
          </a:bodyPr>
          <a:lstStyle/>
          <a:p>
            <a:pPr algn="ctr"/>
            <a:endParaRPr lang="ru-RU" sz="8800" b="1" dirty="0">
              <a:solidFill>
                <a:srgbClr val="002060"/>
              </a:solidFill>
              <a:latin typeface="Century" panose="020406040505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2981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 descr="F:\Копия 5162072c0ac5d-570x57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14469" y="428604"/>
            <a:ext cx="9048763" cy="58626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400" b="1" dirty="0" smtClean="0">
                <a:latin typeface="Arial Black" pitchFamily="34" charset="0"/>
              </a:rPr>
              <a:t>Ответы на ребусы:</a:t>
            </a:r>
            <a:endParaRPr lang="ru-RU" sz="4400" b="1" dirty="0">
              <a:latin typeface="Arial Black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38216" y="1357299"/>
            <a:ext cx="8191557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Тротуар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Бордюр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Столб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Борода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Ножницы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Кисточка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Лосьон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Волосы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Косынка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Ребусы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Марка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Посылка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Журнал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Штемпель</a:t>
            </a:r>
            <a:endParaRPr lang="ru-RU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80110"/>
            <a:ext cx="10515600" cy="443346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err="1" smtClean="0"/>
              <a:t>Отдыхалочка</a:t>
            </a:r>
            <a:endParaRPr lang="ru-RU" sz="3600" b="1" dirty="0"/>
          </a:p>
        </p:txBody>
      </p:sp>
      <p:pic>
        <p:nvPicPr>
          <p:cNvPr id="10" name="Рисунок 9" descr="http://900igr.net/up/datai/257406/0019-023-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51164"/>
            <a:ext cx="12191999" cy="620683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72690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://img1.liveinternet.ru/images/attach/c/3/77/597/77597391_large_CAP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192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60816" y="2211184"/>
            <a:ext cx="7448202" cy="1961804"/>
          </a:xfrm>
        </p:spPr>
        <p:txBody>
          <a:bodyPr>
            <a:normAutofit/>
          </a:bodyPr>
          <a:lstStyle/>
          <a:p>
            <a:pPr algn="ctr"/>
            <a:r>
              <a:rPr lang="ru-RU" sz="88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ШИФРОВКА</a:t>
            </a:r>
            <a:endParaRPr lang="ru-RU" sz="8800" b="1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3253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Picture 4" descr="http://3.bp.blogspot.com/-JxUbdthIkOA/UCy6emtUFRI/AAAAAAAAD1M/z0WikXVuB1k/s1600/pencils+and+crayons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2192000" cy="69826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Газета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34" r="14786" b="45494"/>
          <a:stretch/>
        </p:blipFill>
        <p:spPr bwMode="auto">
          <a:xfrm>
            <a:off x="1762297" y="686781"/>
            <a:ext cx="8927869" cy="35917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5" name="Объект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23280840"/>
              </p:ext>
            </p:extLst>
          </p:nvPr>
        </p:nvGraphicFramePr>
        <p:xfrm>
          <a:off x="838200" y="4278514"/>
          <a:ext cx="11680767" cy="30258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8" name="Документ" r:id="rId6" imgW="5954934" imgH="1003261" progId="Word.Document.12">
                  <p:embed/>
                </p:oleObj>
              </mc:Choice>
              <mc:Fallback>
                <p:oleObj name="Документ" r:id="rId6" imgW="5954934" imgH="1003261" progId="Word.Document.12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8200" y="4278514"/>
                        <a:ext cx="11680767" cy="302583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" name="Picture 8" descr="http://900igr.net/up/datai/232328/0003-010-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9724" y="4506304"/>
            <a:ext cx="2344190" cy="17581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364384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Picture 4" descr="http://3.bp.blogspot.com/-JxUbdthIkOA/UCy6emtUFRI/AAAAAAAAD1M/z0WikXVuB1k/s1600/pencils+and+crayons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Газета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34" r="14786" b="45494"/>
          <a:stretch/>
        </p:blipFill>
        <p:spPr bwMode="auto">
          <a:xfrm>
            <a:off x="1197033" y="620278"/>
            <a:ext cx="9626138" cy="39683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2" name="Объект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48006979"/>
              </p:ext>
            </p:extLst>
          </p:nvPr>
        </p:nvGraphicFramePr>
        <p:xfrm>
          <a:off x="1512917" y="4497185"/>
          <a:ext cx="12784973" cy="24522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48" name="Документ" r:id="rId6" imgW="5954934" imgH="1107370" progId="Word.Document.12">
                  <p:embed/>
                </p:oleObj>
              </mc:Choice>
              <mc:Fallback>
                <p:oleObj name="Документ" r:id="rId6" imgW="5954934" imgH="1107370" progId="Word.Document.12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12917" y="4497185"/>
                        <a:ext cx="12784973" cy="245225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3" name="Рисунок 12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7448205" y="4630561"/>
            <a:ext cx="2377440" cy="1557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4296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77184" y="3364992"/>
            <a:ext cx="5242560" cy="2157984"/>
          </a:xfrm>
        </p:spPr>
        <p:txBody>
          <a:bodyPr>
            <a:normAutofit/>
          </a:bodyPr>
          <a:lstStyle/>
          <a:p>
            <a:pPr algn="ctr"/>
            <a:r>
              <a:rPr lang="ru-RU" sz="8800" b="1" dirty="0" smtClean="0">
                <a:solidFill>
                  <a:srgbClr val="002060"/>
                </a:solidFill>
                <a:latin typeface="Georgia" panose="02040502050405020303" pitchFamily="18" charset="0"/>
              </a:rPr>
              <a:t>БЛИЦ</a:t>
            </a:r>
            <a:endParaRPr lang="ru-RU" sz="8800" b="1" dirty="0">
              <a:solidFill>
                <a:srgbClr val="002060"/>
              </a:solidFill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3540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Picture 4" descr="http://3.bp.blogspot.com/-JxUbdthIkOA/UCy6emtUFRI/AAAAAAAAD1M/z0WikXVuB1k/s1600/pencils+and+crayons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2192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Газета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34" r="14786" b="45494"/>
          <a:stretch/>
        </p:blipFill>
        <p:spPr bwMode="auto">
          <a:xfrm>
            <a:off x="1346662" y="636904"/>
            <a:ext cx="9410007" cy="3935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64276" y="3973484"/>
            <a:ext cx="14547273" cy="2427315"/>
          </a:xfrm>
          <a:prstGeom prst="rect">
            <a:avLst/>
          </a:prstGeom>
        </p:spPr>
      </p:pic>
      <p:pic>
        <p:nvPicPr>
          <p:cNvPr id="8" name="Picture 6" descr="http://900igr.net/datas/tsvet-i-forma/Figury-5.files/0003-003-Prjamaja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62604" y="4444041"/>
            <a:ext cx="2394065" cy="1795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35848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 descr="http://3.bp.blogspot.com/-JxUbdthIkOA/UCy6emtUFRI/AAAAAAAAD1M/z0WikXVuB1k/s1600/pencils+and+crayons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71607" y="33338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Газета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34" r="14786" b="45494"/>
          <a:stretch/>
        </p:blipFill>
        <p:spPr bwMode="auto">
          <a:xfrm>
            <a:off x="1032856" y="625400"/>
            <a:ext cx="9326880" cy="37793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2" name="Объект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80218184"/>
              </p:ext>
            </p:extLst>
          </p:nvPr>
        </p:nvGraphicFramePr>
        <p:xfrm>
          <a:off x="1423943" y="4200234"/>
          <a:ext cx="17401915" cy="291810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85" name="Документ" r:id="rId6" imgW="5954934" imgH="998939" progId="Word.Document.12">
                  <p:embed/>
                </p:oleObj>
              </mc:Choice>
              <mc:Fallback>
                <p:oleObj name="Документ" r:id="rId6" imgW="5954934" imgH="998939" progId="Word.Document.12">
                  <p:embed/>
                  <p:pic>
                    <p:nvPicPr>
                      <p:cNvPr id="0" name="Picture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23943" y="4200234"/>
                        <a:ext cx="17401915" cy="2918101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1276" name="Picture 12" descr="http://900igr.net/datas/tsvet-i-forma/Linii-2.files/0014-014-Luch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422" b="18571"/>
          <a:stretch/>
        </p:blipFill>
        <p:spPr bwMode="auto">
          <a:xfrm>
            <a:off x="6983817" y="4423505"/>
            <a:ext cx="2592444" cy="18106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29097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1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47493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57346" name="Picture 2" descr="http://2.bp.blogspot.com/-QlTw-Cltd7g/ViFCivWIwGI/AAAAAAAAAbk/A3XbERQD5B8/s1600-r/%25D0%2594%25D0%259E%25D0%259C%25D0%2598%25D0%25A1%25D0%259E%25D0%259B%25D0%25AC%25D0%259A%25D0%259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374073" y="2895600"/>
            <a:ext cx="1657826" cy="39703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latin typeface="Arial Black" pitchFamily="34" charset="0"/>
              </a:rPr>
              <a:t>ДО</a:t>
            </a:r>
          </a:p>
          <a:p>
            <a:r>
              <a:rPr lang="ru-RU" sz="3600" dirty="0" smtClean="0">
                <a:latin typeface="Arial Black" pitchFamily="34" charset="0"/>
              </a:rPr>
              <a:t>РЕ</a:t>
            </a:r>
          </a:p>
          <a:p>
            <a:r>
              <a:rPr lang="ru-RU" sz="3600" dirty="0" smtClean="0">
                <a:latin typeface="Arial Black" pitchFamily="34" charset="0"/>
              </a:rPr>
              <a:t>МИ</a:t>
            </a:r>
          </a:p>
          <a:p>
            <a:r>
              <a:rPr lang="ru-RU" sz="3600" dirty="0" smtClean="0">
                <a:latin typeface="Arial Black" pitchFamily="34" charset="0"/>
              </a:rPr>
              <a:t>ФА</a:t>
            </a:r>
          </a:p>
          <a:p>
            <a:r>
              <a:rPr lang="ru-RU" sz="3600" dirty="0" smtClean="0">
                <a:latin typeface="Arial Black" pitchFamily="34" charset="0"/>
              </a:rPr>
              <a:t>СОЛЬ</a:t>
            </a:r>
          </a:p>
          <a:p>
            <a:r>
              <a:rPr lang="ru-RU" sz="3600" dirty="0" smtClean="0">
                <a:latin typeface="Arial Black" pitchFamily="34" charset="0"/>
              </a:rPr>
              <a:t>ЛЯ</a:t>
            </a:r>
          </a:p>
          <a:p>
            <a:r>
              <a:rPr lang="ru-RU" sz="3600" dirty="0" smtClean="0">
                <a:latin typeface="Arial Black" pitchFamily="34" charset="0"/>
              </a:rPr>
              <a:t>СИ</a:t>
            </a:r>
            <a:endParaRPr lang="ru-RU" sz="3600" dirty="0">
              <a:latin typeface="Arial Black" pitchFamily="34" charset="0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AutoShape 2" descr="https://thumbs.dreamstime.com/b/%D0%B4%D0%B5%D1%82%D0%B8-%D0%B2%D0%B5%D0%BA%D1%82%D0%BE%D1%80%D0%B0-%D1%81%D1%87%D0%B0%D1%81%D1%82-%D0%B8%D0%B2%D1%8B%D0%B5-%D0%B7%D0%B0%D1%81%D0%B0%D0%B6%D0%B8%D0%B2%D0%B0%D1%8F-%D0%B5%D1%80%D0%B5%D0%B2%D0%BE-55625668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7588" name="AutoShape 4" descr="https://thumbs.dreamstime.com/b/%D0%B4%D0%B5%D1%82%D0%B8-%D0%B2%D0%B5%D0%BA%D1%82%D0%BE%D1%80%D0%B0-%D1%81%D1%87%D0%B0%D1%81%D1%82-%D0%B8%D0%B2%D1%8B%D0%B5-%D0%B7%D0%B0%D1%81%D0%B0%D0%B6%D0%B8%D0%B2%D0%B0%D1%8F-%D0%B5%D1%80%D0%B5%D0%B2%D0%BE-55625668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7590" name="AutoShape 6" descr="https://thumbs.dreamstime.com/b/%D0%B4%D0%B5%D1%82%D0%B8-%D0%B2%D0%B5%D0%BA%D1%82%D0%BE%D1%80%D0%B0-%D1%81%D1%87%D0%B0%D1%81%D1%82-%D0%B8%D0%B2%D1%8B%D0%B5-%D0%B7%D0%B0%D1%81%D0%B0%D0%B6%D0%B8%D0%B2%D0%B0%D1%8F-%D0%B5%D1%80%D0%B5%D0%B2%D0%BE-55625668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7592" name="AutoShape 8" descr="https://thumbs.dreamstime.com/b/%D0%B4%D0%BE%D0%B1%D1%80%D0%BE%D0%B2%D0%BE-%D1%8C%D0%BD%D1%8B%D0%B5-%D0%B5%D1%82%D0%B8-3053741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7594" name="AutoShape 10" descr="https://img.lovepik.com/element/40095/3978.png_860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7596" name="AutoShape 12" descr="https://img.lovepik.com/element/40095/3978.png_860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7597" name="Picture 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01091" y="0"/>
            <a:ext cx="831272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TextBox 9"/>
          <p:cNvSpPr txBox="1"/>
          <p:nvPr/>
        </p:nvSpPr>
        <p:spPr>
          <a:xfrm>
            <a:off x="3103418" y="720436"/>
            <a:ext cx="540244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dirty="0" smtClean="0">
                <a:latin typeface="Arial Black" pitchFamily="34" charset="0"/>
              </a:rPr>
              <a:t>Посади дерево</a:t>
            </a:r>
            <a:endParaRPr lang="ru-RU" sz="4800" dirty="0">
              <a:latin typeface="Arial Black" pitchFamily="34" charset="0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390" name="Picture 6" descr="https://i.gifer.com/QBkT.gif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79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67283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" y="-1"/>
            <a:ext cx="12192001" cy="6858001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776451" y="3208713"/>
            <a:ext cx="6783186" cy="1911928"/>
          </a:xfrm>
        </p:spPr>
        <p:txBody>
          <a:bodyPr>
            <a:normAutofit fontScale="85000" lnSpcReduction="20000"/>
          </a:bodyPr>
          <a:lstStyle/>
          <a:p>
            <a:pPr marL="0" indent="0" fontAlgn="base">
              <a:buNone/>
            </a:pPr>
            <a:endParaRPr lang="ru-RU" dirty="0" smtClean="0">
              <a:latin typeface="Georgia" panose="02040502050405020303" pitchFamily="18" charset="0"/>
            </a:endParaRPr>
          </a:p>
          <a:p>
            <a:pPr marL="0" indent="0" fontAlgn="base">
              <a:buNone/>
            </a:pPr>
            <a:endParaRPr lang="ru-RU" dirty="0">
              <a:latin typeface="Georgia" panose="02040502050405020303" pitchFamily="18" charset="0"/>
            </a:endParaRPr>
          </a:p>
          <a:p>
            <a:pPr marL="0" indent="0" fontAlgn="base">
              <a:buNone/>
            </a:pPr>
            <a:r>
              <a:rPr lang="ru-RU" b="1" dirty="0" smtClean="0">
                <a:latin typeface="Georgia" panose="02040502050405020303" pitchFamily="18" charset="0"/>
              </a:rPr>
              <a:t> </a:t>
            </a:r>
            <a:r>
              <a:rPr lang="ru-RU" sz="4800" b="1" dirty="0">
                <a:latin typeface="Georgia" panose="02040502050405020303" pitchFamily="18" charset="0"/>
              </a:rPr>
              <a:t>Сколько дней в неделе </a:t>
            </a:r>
            <a:br>
              <a:rPr lang="ru-RU" sz="4800" b="1" dirty="0">
                <a:latin typeface="Georgia" panose="02040502050405020303" pitchFamily="18" charset="0"/>
              </a:rPr>
            </a:br>
            <a:endParaRPr lang="ru-RU" sz="4800" b="1" dirty="0">
              <a:latin typeface="Georgia" panose="02040502050405020303" pitchFamily="18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88413220"/>
              </p:ext>
            </p:extLst>
          </p:nvPr>
        </p:nvGraphicFramePr>
        <p:xfrm>
          <a:off x="4771505" y="4538749"/>
          <a:ext cx="2493819" cy="133003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93819">
                  <a:extLst>
                    <a:ext uri="{9D8B030D-6E8A-4147-A177-3AD203B41FA5}">
                      <a16:colId xmlns="" xmlns:a16="http://schemas.microsoft.com/office/drawing/2014/main" val="4286708666"/>
                    </a:ext>
                  </a:extLst>
                </a:gridCol>
              </a:tblGrid>
              <a:tr h="1330036">
                <a:tc>
                  <a:txBody>
                    <a:bodyPr/>
                    <a:lstStyle/>
                    <a:p>
                      <a:r>
                        <a:rPr lang="ru-RU" sz="6000" dirty="0" smtClean="0">
                          <a:solidFill>
                            <a:srgbClr val="002060"/>
                          </a:solidFill>
                        </a:rPr>
                        <a:t>     7</a:t>
                      </a:r>
                      <a:endParaRPr lang="ru-RU" sz="600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228607297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55914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057" y="-594"/>
            <a:ext cx="12193057" cy="685859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71366145"/>
              </p:ext>
            </p:extLst>
          </p:nvPr>
        </p:nvGraphicFramePr>
        <p:xfrm>
          <a:off x="3923606" y="5653879"/>
          <a:ext cx="4937761" cy="1005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37761">
                  <a:extLst>
                    <a:ext uri="{9D8B030D-6E8A-4147-A177-3AD203B41FA5}">
                      <a16:colId xmlns="" xmlns:a16="http://schemas.microsoft.com/office/drawing/2014/main" val="1460450536"/>
                    </a:ext>
                  </a:extLst>
                </a:gridCol>
              </a:tblGrid>
              <a:tr h="979676">
                <a:tc>
                  <a:txBody>
                    <a:bodyPr/>
                    <a:lstStyle/>
                    <a:p>
                      <a:pPr algn="ctr"/>
                      <a:r>
                        <a:rPr lang="ru-RU" sz="6000" dirty="0" smtClean="0">
                          <a:solidFill>
                            <a:srgbClr val="002060"/>
                          </a:solidFill>
                        </a:rPr>
                        <a:t>УТЁНОК</a:t>
                      </a:r>
                      <a:endParaRPr lang="ru-RU" sz="600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24344185"/>
                  </a:ext>
                </a:extLst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2726576" y="1825624"/>
            <a:ext cx="6417424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endParaRPr lang="ru-RU" dirty="0" smtClean="0">
              <a:latin typeface="Georgia" panose="02040502050405020303" pitchFamily="18" charset="0"/>
            </a:endParaRPr>
          </a:p>
          <a:p>
            <a:pPr fontAlgn="base"/>
            <a:endParaRPr lang="ru-RU" dirty="0">
              <a:latin typeface="Georgia" panose="02040502050405020303" pitchFamily="18" charset="0"/>
            </a:endParaRPr>
          </a:p>
          <a:p>
            <a:pPr fontAlgn="base"/>
            <a:endParaRPr lang="ru-RU" dirty="0" smtClean="0">
              <a:latin typeface="Georgia" panose="02040502050405020303" pitchFamily="18" charset="0"/>
            </a:endParaRPr>
          </a:p>
          <a:p>
            <a:pPr fontAlgn="base"/>
            <a:endParaRPr lang="ru-RU" dirty="0">
              <a:latin typeface="Georgia" panose="02040502050405020303" pitchFamily="18" charset="0"/>
            </a:endParaRPr>
          </a:p>
          <a:p>
            <a:pPr fontAlgn="base"/>
            <a:endParaRPr lang="ru-RU" dirty="0" smtClean="0">
              <a:latin typeface="Georgia" panose="02040502050405020303" pitchFamily="18" charset="0"/>
            </a:endParaRPr>
          </a:p>
          <a:p>
            <a:pPr fontAlgn="base"/>
            <a:endParaRPr lang="ru-RU" dirty="0">
              <a:latin typeface="Georgia" panose="02040502050405020303" pitchFamily="18" charset="0"/>
            </a:endParaRPr>
          </a:p>
          <a:p>
            <a:pPr fontAlgn="base"/>
            <a:endParaRPr lang="ru-RU" dirty="0" smtClean="0">
              <a:latin typeface="Georgia" panose="02040502050405020303" pitchFamily="18" charset="0"/>
            </a:endParaRPr>
          </a:p>
          <a:p>
            <a:pPr algn="ctr" fontAlgn="base"/>
            <a:r>
              <a:rPr lang="ru-RU" sz="3600" b="1" dirty="0" smtClean="0">
                <a:latin typeface="Georgia" panose="02040502050405020303" pitchFamily="18" charset="0"/>
              </a:rPr>
              <a:t>Кто быстрее плавает – утенок или цыпленок </a:t>
            </a:r>
            <a:br>
              <a:rPr lang="ru-RU" sz="3600" b="1" dirty="0" smtClean="0">
                <a:latin typeface="Georgia" panose="02040502050405020303" pitchFamily="18" charset="0"/>
              </a:rPr>
            </a:br>
            <a:endParaRPr lang="ru-RU" sz="3600" b="1" dirty="0"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62802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048000" y="1997839"/>
            <a:ext cx="6096000" cy="3416320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base"/>
            <a:endParaRPr lang="ru-RU" dirty="0" smtClean="0">
              <a:latin typeface="Georgia" panose="02040502050405020303" pitchFamily="18" charset="0"/>
            </a:endParaRPr>
          </a:p>
          <a:p>
            <a:pPr fontAlgn="base"/>
            <a:endParaRPr lang="ru-RU" dirty="0" smtClean="0">
              <a:latin typeface="Georgia" panose="02040502050405020303" pitchFamily="18" charset="0"/>
            </a:endParaRPr>
          </a:p>
          <a:p>
            <a:pPr fontAlgn="base"/>
            <a:endParaRPr lang="ru-RU" dirty="0">
              <a:latin typeface="Georgia" panose="02040502050405020303" pitchFamily="18" charset="0"/>
            </a:endParaRPr>
          </a:p>
          <a:p>
            <a:pPr fontAlgn="base"/>
            <a:endParaRPr lang="ru-RU" dirty="0" smtClean="0">
              <a:latin typeface="Georgia" panose="02040502050405020303" pitchFamily="18" charset="0"/>
            </a:endParaRPr>
          </a:p>
          <a:p>
            <a:pPr fontAlgn="base"/>
            <a:endParaRPr lang="ru-RU" dirty="0">
              <a:latin typeface="Georgia" panose="02040502050405020303" pitchFamily="18" charset="0"/>
            </a:endParaRPr>
          </a:p>
          <a:p>
            <a:pPr fontAlgn="base"/>
            <a:endParaRPr lang="ru-RU" dirty="0" smtClean="0">
              <a:latin typeface="Georgia" panose="02040502050405020303" pitchFamily="18" charset="0"/>
            </a:endParaRPr>
          </a:p>
          <a:p>
            <a:pPr algn="ctr" fontAlgn="base"/>
            <a:r>
              <a:rPr lang="ru-RU" sz="3600" b="1" dirty="0" smtClean="0">
                <a:latin typeface="Georgia" panose="02040502050405020303" pitchFamily="18" charset="0"/>
              </a:rPr>
              <a:t> Какое число следует за числом 5 </a:t>
            </a:r>
            <a:br>
              <a:rPr lang="ru-RU" sz="3600" b="1" dirty="0" smtClean="0">
                <a:latin typeface="Georgia" panose="02040502050405020303" pitchFamily="18" charset="0"/>
              </a:rPr>
            </a:br>
            <a:endParaRPr lang="ru-RU" sz="3600" b="1" dirty="0">
              <a:latin typeface="Georgia" panose="02040502050405020303" pitchFamily="18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8343648"/>
              </p:ext>
            </p:extLst>
          </p:nvPr>
        </p:nvGraphicFramePr>
        <p:xfrm>
          <a:off x="4971011" y="5087389"/>
          <a:ext cx="2477194" cy="159604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77194">
                  <a:extLst>
                    <a:ext uri="{9D8B030D-6E8A-4147-A177-3AD203B41FA5}">
                      <a16:colId xmlns="" xmlns:a16="http://schemas.microsoft.com/office/drawing/2014/main" val="3037082828"/>
                    </a:ext>
                  </a:extLst>
                </a:gridCol>
              </a:tblGrid>
              <a:tr h="1596043">
                <a:tc>
                  <a:txBody>
                    <a:bodyPr/>
                    <a:lstStyle/>
                    <a:p>
                      <a:pPr algn="ctr"/>
                      <a:r>
                        <a:rPr lang="ru-RU" sz="6600" dirty="0" smtClean="0">
                          <a:solidFill>
                            <a:srgbClr val="002060"/>
                          </a:solidFill>
                        </a:rPr>
                        <a:t>6</a:t>
                      </a:r>
                      <a:endParaRPr lang="ru-RU" sz="660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208234897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60230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048000" y="2136339"/>
            <a:ext cx="6096000" cy="2954655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base"/>
            <a:endParaRPr lang="ru-RU" dirty="0" smtClean="0">
              <a:latin typeface="Georgia" panose="02040502050405020303" pitchFamily="18" charset="0"/>
            </a:endParaRPr>
          </a:p>
          <a:p>
            <a:pPr fontAlgn="base"/>
            <a:endParaRPr lang="ru-RU" dirty="0">
              <a:latin typeface="Georgia" panose="02040502050405020303" pitchFamily="18" charset="0"/>
            </a:endParaRPr>
          </a:p>
          <a:p>
            <a:pPr fontAlgn="base"/>
            <a:endParaRPr lang="ru-RU" dirty="0" smtClean="0">
              <a:latin typeface="Georgia" panose="02040502050405020303" pitchFamily="18" charset="0"/>
            </a:endParaRPr>
          </a:p>
          <a:p>
            <a:pPr fontAlgn="base"/>
            <a:endParaRPr lang="ru-RU" dirty="0">
              <a:latin typeface="Georgia" panose="02040502050405020303" pitchFamily="18" charset="0"/>
            </a:endParaRPr>
          </a:p>
          <a:p>
            <a:pPr fontAlgn="base"/>
            <a:endParaRPr lang="ru-RU" dirty="0" smtClean="0">
              <a:latin typeface="Georgia" panose="02040502050405020303" pitchFamily="18" charset="0"/>
            </a:endParaRPr>
          </a:p>
          <a:p>
            <a:pPr algn="ctr" fontAlgn="base"/>
            <a:r>
              <a:rPr lang="ru-RU" sz="3200" b="1" dirty="0" smtClean="0">
                <a:latin typeface="Georgia" panose="02040502050405020303" pitchFamily="18" charset="0"/>
              </a:rPr>
              <a:t> Какое число стоит перед числом 8 </a:t>
            </a:r>
            <a:br>
              <a:rPr lang="ru-RU" sz="3200" b="1" dirty="0" smtClean="0">
                <a:latin typeface="Georgia" panose="02040502050405020303" pitchFamily="18" charset="0"/>
              </a:rPr>
            </a:br>
            <a:endParaRPr lang="ru-RU" sz="3200" b="1" dirty="0">
              <a:latin typeface="Georgia" panose="02040502050405020303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6391818"/>
              </p:ext>
            </p:extLst>
          </p:nvPr>
        </p:nvGraphicFramePr>
        <p:xfrm>
          <a:off x="4705004" y="4854633"/>
          <a:ext cx="3408218" cy="13300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08218">
                  <a:extLst>
                    <a:ext uri="{9D8B030D-6E8A-4147-A177-3AD203B41FA5}">
                      <a16:colId xmlns="" xmlns:a16="http://schemas.microsoft.com/office/drawing/2014/main" val="2259732614"/>
                    </a:ext>
                  </a:extLst>
                </a:gridCol>
              </a:tblGrid>
              <a:tr h="1330035">
                <a:tc>
                  <a:txBody>
                    <a:bodyPr/>
                    <a:lstStyle/>
                    <a:p>
                      <a:pPr algn="ctr"/>
                      <a:r>
                        <a:rPr lang="ru-RU" sz="6600" dirty="0" smtClean="0"/>
                        <a:t>7</a:t>
                      </a:r>
                      <a:r>
                        <a:rPr lang="ru-RU" sz="6600" dirty="0" smtClean="0">
                          <a:solidFill>
                            <a:srgbClr val="002060"/>
                          </a:solidFill>
                        </a:rPr>
                        <a:t>7</a:t>
                      </a:r>
                      <a:endParaRPr lang="ru-RU" sz="6600" dirty="0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794074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3574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048000" y="2274838"/>
            <a:ext cx="6096000" cy="2739211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base"/>
            <a:endParaRPr lang="ru-RU" dirty="0" smtClean="0">
              <a:latin typeface="Georgia" panose="02040502050405020303" pitchFamily="18" charset="0"/>
            </a:endParaRPr>
          </a:p>
          <a:p>
            <a:pPr fontAlgn="base"/>
            <a:endParaRPr lang="ru-RU" dirty="0">
              <a:latin typeface="Georgia" panose="02040502050405020303" pitchFamily="18" charset="0"/>
            </a:endParaRPr>
          </a:p>
          <a:p>
            <a:pPr fontAlgn="base"/>
            <a:endParaRPr lang="ru-RU" dirty="0" smtClean="0">
              <a:latin typeface="Georgia" panose="02040502050405020303" pitchFamily="18" charset="0"/>
            </a:endParaRPr>
          </a:p>
          <a:p>
            <a:pPr fontAlgn="base"/>
            <a:endParaRPr lang="ru-RU" dirty="0">
              <a:latin typeface="Georgia" panose="02040502050405020303" pitchFamily="18" charset="0"/>
            </a:endParaRPr>
          </a:p>
          <a:p>
            <a:pPr fontAlgn="base"/>
            <a:endParaRPr lang="ru-RU" dirty="0" smtClean="0">
              <a:latin typeface="Georgia" panose="02040502050405020303" pitchFamily="18" charset="0"/>
            </a:endParaRPr>
          </a:p>
          <a:p>
            <a:pPr fontAlgn="base"/>
            <a:endParaRPr lang="ru-RU" dirty="0">
              <a:latin typeface="Georgia" panose="02040502050405020303" pitchFamily="18" charset="0"/>
            </a:endParaRPr>
          </a:p>
          <a:p>
            <a:pPr algn="ctr" fontAlgn="base"/>
            <a:r>
              <a:rPr lang="ru-RU" sz="3200" b="1" dirty="0" smtClean="0">
                <a:latin typeface="Georgia" panose="02040502050405020303" pitchFamily="18" charset="0"/>
              </a:rPr>
              <a:t>Назовите осенние месяцы </a:t>
            </a:r>
            <a:br>
              <a:rPr lang="ru-RU" sz="3200" b="1" dirty="0" smtClean="0">
                <a:latin typeface="Georgia" panose="02040502050405020303" pitchFamily="18" charset="0"/>
              </a:rPr>
            </a:br>
            <a:endParaRPr lang="ru-RU" sz="3200" b="1" dirty="0">
              <a:latin typeface="Georgia" panose="02040502050405020303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67047706"/>
              </p:ext>
            </p:extLst>
          </p:nvPr>
        </p:nvGraphicFramePr>
        <p:xfrm>
          <a:off x="2610196" y="4721628"/>
          <a:ext cx="6666808" cy="18121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666808">
                  <a:extLst>
                    <a:ext uri="{9D8B030D-6E8A-4147-A177-3AD203B41FA5}">
                      <a16:colId xmlns="" xmlns:a16="http://schemas.microsoft.com/office/drawing/2014/main" val="2418167005"/>
                    </a:ext>
                  </a:extLst>
                </a:gridCol>
              </a:tblGrid>
              <a:tr h="1812175"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solidFill>
                            <a:srgbClr val="002060"/>
                          </a:solidFill>
                        </a:rPr>
                        <a:t>СЕНТЯБРЬ, ОКТЯБРЬ, НОЯБРЬ</a:t>
                      </a:r>
                      <a:endParaRPr lang="ru-RU" sz="400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250026297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12531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048000" y="2551837"/>
            <a:ext cx="6096000" cy="2677656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base"/>
            <a:endParaRPr lang="ru-RU" dirty="0" smtClean="0">
              <a:latin typeface="Georgia" panose="02040502050405020303" pitchFamily="18" charset="0"/>
            </a:endParaRPr>
          </a:p>
          <a:p>
            <a:pPr fontAlgn="base"/>
            <a:endParaRPr lang="ru-RU" dirty="0">
              <a:latin typeface="Georgia" panose="02040502050405020303" pitchFamily="18" charset="0"/>
            </a:endParaRPr>
          </a:p>
          <a:p>
            <a:pPr fontAlgn="base"/>
            <a:endParaRPr lang="ru-RU" dirty="0" smtClean="0">
              <a:latin typeface="Georgia" panose="02040502050405020303" pitchFamily="18" charset="0"/>
            </a:endParaRPr>
          </a:p>
          <a:p>
            <a:pPr fontAlgn="base"/>
            <a:endParaRPr lang="ru-RU" dirty="0">
              <a:latin typeface="Georgia" panose="02040502050405020303" pitchFamily="18" charset="0"/>
            </a:endParaRPr>
          </a:p>
          <a:p>
            <a:pPr algn="ctr" fontAlgn="base"/>
            <a:r>
              <a:rPr lang="ru-RU" sz="3200" b="1" dirty="0" smtClean="0">
                <a:latin typeface="Georgia" panose="02040502050405020303" pitchFamily="18" charset="0"/>
              </a:rPr>
              <a:t>Прибор для измерения времени </a:t>
            </a:r>
            <a:br>
              <a:rPr lang="ru-RU" sz="3200" b="1" dirty="0" smtClean="0">
                <a:latin typeface="Georgia" panose="02040502050405020303" pitchFamily="18" charset="0"/>
              </a:rPr>
            </a:br>
            <a:endParaRPr lang="ru-RU" sz="3200" b="1" dirty="0">
              <a:latin typeface="Georgia" panose="02040502050405020303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7209571"/>
              </p:ext>
            </p:extLst>
          </p:nvPr>
        </p:nvGraphicFramePr>
        <p:xfrm>
          <a:off x="4688378" y="5229493"/>
          <a:ext cx="3258589" cy="12378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58589">
                  <a:extLst>
                    <a:ext uri="{9D8B030D-6E8A-4147-A177-3AD203B41FA5}">
                      <a16:colId xmlns="" xmlns:a16="http://schemas.microsoft.com/office/drawing/2014/main" val="2509268859"/>
                    </a:ext>
                  </a:extLst>
                </a:gridCol>
              </a:tblGrid>
              <a:tr h="1237808">
                <a:tc>
                  <a:txBody>
                    <a:bodyPr/>
                    <a:lstStyle/>
                    <a:p>
                      <a:pPr algn="ctr"/>
                      <a:r>
                        <a:rPr lang="ru-RU" sz="6000" dirty="0" smtClean="0">
                          <a:solidFill>
                            <a:srgbClr val="002060"/>
                          </a:solidFill>
                        </a:rPr>
                        <a:t>ЧАСЫ</a:t>
                      </a:r>
                      <a:endParaRPr lang="ru-RU" sz="600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87928205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48311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048000" y="2690336"/>
            <a:ext cx="6096000" cy="2677656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base"/>
            <a:endParaRPr lang="ru-RU" dirty="0" smtClean="0">
              <a:latin typeface="Georgia" panose="02040502050405020303" pitchFamily="18" charset="0"/>
            </a:endParaRPr>
          </a:p>
          <a:p>
            <a:pPr fontAlgn="base"/>
            <a:endParaRPr lang="ru-RU" dirty="0">
              <a:latin typeface="Georgia" panose="02040502050405020303" pitchFamily="18" charset="0"/>
            </a:endParaRPr>
          </a:p>
          <a:p>
            <a:pPr fontAlgn="base"/>
            <a:endParaRPr lang="ru-RU" dirty="0">
              <a:latin typeface="Georgia" panose="02040502050405020303" pitchFamily="18" charset="0"/>
            </a:endParaRPr>
          </a:p>
          <a:p>
            <a:pPr fontAlgn="base"/>
            <a:endParaRPr lang="ru-RU" dirty="0" smtClean="0">
              <a:latin typeface="Georgia" panose="02040502050405020303" pitchFamily="18" charset="0"/>
            </a:endParaRPr>
          </a:p>
          <a:p>
            <a:pPr algn="ctr" fontAlgn="base"/>
            <a:r>
              <a:rPr lang="ru-RU" sz="3200" b="1" dirty="0" smtClean="0">
                <a:latin typeface="Georgia" panose="02040502050405020303" pitchFamily="18" charset="0"/>
              </a:rPr>
              <a:t> Какое число больше </a:t>
            </a:r>
          </a:p>
          <a:p>
            <a:pPr algn="ctr" fontAlgn="base"/>
            <a:r>
              <a:rPr lang="ru-RU" sz="3200" b="1" dirty="0" smtClean="0">
                <a:latin typeface="Georgia" panose="02040502050405020303" pitchFamily="18" charset="0"/>
              </a:rPr>
              <a:t>4 или 8 </a:t>
            </a:r>
            <a:br>
              <a:rPr lang="ru-RU" sz="3200" b="1" dirty="0" smtClean="0">
                <a:latin typeface="Georgia" panose="02040502050405020303" pitchFamily="18" charset="0"/>
              </a:rPr>
            </a:br>
            <a:endParaRPr lang="ru-RU" sz="3200" b="1" dirty="0">
              <a:latin typeface="Georgia" panose="02040502050405020303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4464549"/>
              </p:ext>
            </p:extLst>
          </p:nvPr>
        </p:nvGraphicFramePr>
        <p:xfrm>
          <a:off x="5220393" y="5037512"/>
          <a:ext cx="1845426" cy="16126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45426">
                  <a:extLst>
                    <a:ext uri="{9D8B030D-6E8A-4147-A177-3AD203B41FA5}">
                      <a16:colId xmlns="" xmlns:a16="http://schemas.microsoft.com/office/drawing/2014/main" val="3949548505"/>
                    </a:ext>
                  </a:extLst>
                </a:gridCol>
              </a:tblGrid>
              <a:tr h="1612669">
                <a:tc>
                  <a:txBody>
                    <a:bodyPr/>
                    <a:lstStyle/>
                    <a:p>
                      <a:pPr algn="ctr"/>
                      <a:r>
                        <a:rPr lang="ru-RU" sz="6600" dirty="0" smtClean="0">
                          <a:solidFill>
                            <a:srgbClr val="002060"/>
                          </a:solidFill>
                        </a:rPr>
                        <a:t>8</a:t>
                      </a:r>
                      <a:endParaRPr lang="ru-RU" sz="660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50272079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767295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625</TotalTime>
  <Words>115</Words>
  <Application>Microsoft Office PowerPoint</Application>
  <PresentationFormat>Широкоэкранный</PresentationFormat>
  <Paragraphs>87</Paragraphs>
  <Slides>24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33" baseType="lpstr">
      <vt:lpstr>Arial</vt:lpstr>
      <vt:lpstr>Arial Black</vt:lpstr>
      <vt:lpstr>Calibri</vt:lpstr>
      <vt:lpstr>Calibri Light</vt:lpstr>
      <vt:lpstr>Century</vt:lpstr>
      <vt:lpstr>Georgia</vt:lpstr>
      <vt:lpstr>Times New Roman</vt:lpstr>
      <vt:lpstr>Тема Office</vt:lpstr>
      <vt:lpstr>Документ</vt:lpstr>
      <vt:lpstr>Презентация PowerPoint</vt:lpstr>
      <vt:lpstr>БЛИЦ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Ответы на ребусы:</vt:lpstr>
      <vt:lpstr>Отдыхалочка</vt:lpstr>
      <vt:lpstr>ШИФРОВКА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1</dc:creator>
  <cp:lastModifiedBy>Я</cp:lastModifiedBy>
  <cp:revision>56</cp:revision>
  <dcterms:created xsi:type="dcterms:W3CDTF">2019-02-14T17:12:20Z</dcterms:created>
  <dcterms:modified xsi:type="dcterms:W3CDTF">2021-03-23T01:11:37Z</dcterms:modified>
</cp:coreProperties>
</file>