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0515600" cy="5907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96" y="16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F1C67-9F64-43CD-AB69-873FE8687DD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3000"/>
            <a:ext cx="5492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DE1FA-7916-4EA7-B327-DB1E9A5694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645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ADE1FA-7916-4EA7-B327-DB1E9A5694A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779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t>Роли в группе: читатель, секретарь, докладчик, хранитель времени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3196" y="2165933"/>
            <a:ext cx="7689532" cy="1949030"/>
          </a:xfrm>
        </p:spPr>
        <p:txBody>
          <a:bodyPr anchor="b">
            <a:normAutofit/>
          </a:bodyPr>
          <a:lstStyle>
            <a:lvl1pPr>
              <a:defRPr sz="465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33196" y="4114961"/>
            <a:ext cx="7689532" cy="970116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93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7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81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75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68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62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56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50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3724282"/>
            <a:ext cx="1504762" cy="670632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8688" y="3901486"/>
            <a:ext cx="672549" cy="314498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1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3196" y="525074"/>
            <a:ext cx="7689532" cy="2684840"/>
          </a:xfrm>
        </p:spPr>
        <p:txBody>
          <a:bodyPr anchor="ctr">
            <a:normAutofit/>
          </a:bodyPr>
          <a:lstStyle>
            <a:lvl1pPr algn="l">
              <a:defRPr sz="4134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3196" y="3750326"/>
            <a:ext cx="7689532" cy="1340132"/>
          </a:xfrm>
        </p:spPr>
        <p:txBody>
          <a:bodyPr anchor="ctr">
            <a:normAutofit/>
          </a:bodyPr>
          <a:lstStyle>
            <a:lvl1pPr marL="0" indent="0" algn="l">
              <a:buNone/>
              <a:defRPr sz="15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93786" indent="0">
              <a:buNone/>
              <a:defRPr sz="1550">
                <a:solidFill>
                  <a:schemeClr val="tx1">
                    <a:tint val="75000"/>
                  </a:schemeClr>
                </a:solidFill>
              </a:defRPr>
            </a:lvl2pPr>
            <a:lvl3pPr marL="787573" indent="0">
              <a:buNone/>
              <a:defRPr sz="1378">
                <a:solidFill>
                  <a:schemeClr val="tx1">
                    <a:tint val="75000"/>
                  </a:schemeClr>
                </a:solidFill>
              </a:defRPr>
            </a:lvl3pPr>
            <a:lvl4pPr marL="1181359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4pPr>
            <a:lvl5pPr marL="1575145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5pPr>
            <a:lvl6pPr marL="1968932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6pPr>
            <a:lvl7pPr marL="2362718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7pPr>
            <a:lvl8pPr marL="2756505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8pPr>
            <a:lvl9pPr marL="3150291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613" y="2737498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8688" y="2794316"/>
            <a:ext cx="672549" cy="314498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04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8081" y="525074"/>
            <a:ext cx="7239761" cy="2494104"/>
          </a:xfrm>
        </p:spPr>
        <p:txBody>
          <a:bodyPr anchor="ctr">
            <a:normAutofit/>
          </a:bodyPr>
          <a:lstStyle>
            <a:lvl1pPr algn="l">
              <a:defRPr sz="4134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24698" y="3019178"/>
            <a:ext cx="6500278" cy="328172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378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93786" indent="0">
              <a:buFontTx/>
              <a:buNone/>
              <a:defRPr/>
            </a:lvl2pPr>
            <a:lvl3pPr marL="787573" indent="0">
              <a:buFontTx/>
              <a:buNone/>
              <a:defRPr/>
            </a:lvl3pPr>
            <a:lvl4pPr marL="1181359" indent="0">
              <a:buFontTx/>
              <a:buNone/>
              <a:defRPr/>
            </a:lvl4pPr>
            <a:lvl5pPr marL="1575145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3196" y="3750326"/>
            <a:ext cx="7689532" cy="1340132"/>
          </a:xfrm>
        </p:spPr>
        <p:txBody>
          <a:bodyPr anchor="ctr">
            <a:normAutofit/>
          </a:bodyPr>
          <a:lstStyle>
            <a:lvl1pPr marL="0" indent="0" algn="l">
              <a:buNone/>
              <a:defRPr sz="15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93786" indent="0">
              <a:buNone/>
              <a:defRPr sz="1550">
                <a:solidFill>
                  <a:schemeClr val="tx1">
                    <a:tint val="75000"/>
                  </a:schemeClr>
                </a:solidFill>
              </a:defRPr>
            </a:lvl2pPr>
            <a:lvl3pPr marL="787573" indent="0">
              <a:buNone/>
              <a:defRPr sz="1378">
                <a:solidFill>
                  <a:schemeClr val="tx1">
                    <a:tint val="75000"/>
                  </a:schemeClr>
                </a:solidFill>
              </a:defRPr>
            </a:lvl3pPr>
            <a:lvl4pPr marL="1181359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4pPr>
            <a:lvl5pPr marL="1575145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5pPr>
            <a:lvl6pPr marL="1968932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6pPr>
            <a:lvl7pPr marL="2362718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7pPr>
            <a:lvl8pPr marL="2756505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8pPr>
            <a:lvl9pPr marL="3150291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613" y="2737498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8688" y="2794316"/>
            <a:ext cx="672549" cy="314498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128350" y="558154"/>
            <a:ext cx="525780" cy="503693"/>
          </a:xfrm>
          <a:prstGeom prst="rect">
            <a:avLst/>
          </a:prstGeom>
        </p:spPr>
        <p:txBody>
          <a:bodyPr vert="horz" lIns="78761" tIns="39381" rIns="78761" bIns="39381" rtlCol="0" anchor="ctr">
            <a:noAutofit/>
          </a:bodyPr>
          <a:lstStyle/>
          <a:p>
            <a:pPr lvl="0"/>
            <a:r>
              <a:rPr lang="en-US" sz="689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586560" y="2502464"/>
            <a:ext cx="525780" cy="503693"/>
          </a:xfrm>
          <a:prstGeom prst="rect">
            <a:avLst/>
          </a:prstGeom>
        </p:spPr>
        <p:txBody>
          <a:bodyPr vert="horz" lIns="78761" tIns="39381" rIns="78761" bIns="39381" rtlCol="0" anchor="ctr">
            <a:noAutofit/>
          </a:bodyPr>
          <a:lstStyle/>
          <a:p>
            <a:pPr lvl="0"/>
            <a:r>
              <a:rPr lang="en-US" sz="689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3823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3196" y="2100299"/>
            <a:ext cx="7689533" cy="2347025"/>
          </a:xfrm>
        </p:spPr>
        <p:txBody>
          <a:bodyPr anchor="b">
            <a:normAutofit/>
          </a:bodyPr>
          <a:lstStyle>
            <a:lvl1pPr algn="l">
              <a:defRPr sz="413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3196" y="4463133"/>
            <a:ext cx="7689533" cy="628455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613" y="4230679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8688" y="4292146"/>
            <a:ext cx="672549" cy="314498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48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458081" y="525074"/>
            <a:ext cx="7239761" cy="2494104"/>
          </a:xfrm>
        </p:spPr>
        <p:txBody>
          <a:bodyPr anchor="ctr">
            <a:normAutofit/>
          </a:bodyPr>
          <a:lstStyle>
            <a:lvl1pPr algn="l">
              <a:defRPr sz="4134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233195" y="3741156"/>
            <a:ext cx="7689533" cy="72197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067">
                <a:solidFill>
                  <a:schemeClr val="accent1"/>
                </a:solidFill>
              </a:defRPr>
            </a:lvl1pPr>
            <a:lvl2pPr marL="393786" indent="0">
              <a:buFontTx/>
              <a:buNone/>
              <a:defRPr/>
            </a:lvl2pPr>
            <a:lvl3pPr marL="787573" indent="0">
              <a:buFontTx/>
              <a:buNone/>
              <a:defRPr/>
            </a:lvl3pPr>
            <a:lvl4pPr marL="1181359" indent="0">
              <a:buFontTx/>
              <a:buNone/>
              <a:defRPr/>
            </a:lvl4pPr>
            <a:lvl5pPr marL="1575145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3196" y="4463133"/>
            <a:ext cx="7689533" cy="628455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3613" y="4230679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8688" y="4292146"/>
            <a:ext cx="672549" cy="314498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128350" y="558154"/>
            <a:ext cx="525780" cy="503693"/>
          </a:xfrm>
          <a:prstGeom prst="rect">
            <a:avLst/>
          </a:prstGeom>
        </p:spPr>
        <p:txBody>
          <a:bodyPr vert="horz" lIns="78761" tIns="39381" rIns="78761" bIns="39381" rtlCol="0" anchor="ctr">
            <a:noAutofit/>
          </a:bodyPr>
          <a:lstStyle/>
          <a:p>
            <a:pPr lvl="0"/>
            <a:r>
              <a:rPr lang="en-US" sz="689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586560" y="2502464"/>
            <a:ext cx="525780" cy="503693"/>
          </a:xfrm>
          <a:prstGeom prst="rect">
            <a:avLst/>
          </a:prstGeom>
        </p:spPr>
        <p:txBody>
          <a:bodyPr vert="horz" lIns="78761" tIns="39381" rIns="78761" bIns="39381" rtlCol="0" anchor="ctr">
            <a:noAutofit/>
          </a:bodyPr>
          <a:lstStyle/>
          <a:p>
            <a:pPr lvl="0"/>
            <a:r>
              <a:rPr lang="en-US" sz="689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6386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3196" y="540412"/>
            <a:ext cx="7689532" cy="2480684"/>
          </a:xfrm>
        </p:spPr>
        <p:txBody>
          <a:bodyPr anchor="ctr">
            <a:normAutofit/>
          </a:bodyPr>
          <a:lstStyle>
            <a:lvl1pPr algn="l">
              <a:defRPr sz="413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233195" y="3741156"/>
            <a:ext cx="7689533" cy="72197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067">
                <a:solidFill>
                  <a:schemeClr val="accent1"/>
                </a:solidFill>
              </a:defRPr>
            </a:lvl1pPr>
            <a:lvl2pPr marL="393786" indent="0">
              <a:buFontTx/>
              <a:buNone/>
              <a:defRPr/>
            </a:lvl2pPr>
            <a:lvl3pPr marL="787573" indent="0">
              <a:buFontTx/>
              <a:buNone/>
              <a:defRPr/>
            </a:lvl3pPr>
            <a:lvl4pPr marL="1181359" indent="0">
              <a:buFontTx/>
              <a:buNone/>
              <a:defRPr/>
            </a:lvl4pPr>
            <a:lvl5pPr marL="1575145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3196" y="4463133"/>
            <a:ext cx="7689533" cy="628455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613" y="4230679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8688" y="4292146"/>
            <a:ext cx="672549" cy="314498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2801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613" y="615322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93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16776" y="540411"/>
            <a:ext cx="1904056" cy="455117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3195" y="540411"/>
            <a:ext cx="5586413" cy="455117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613" y="615322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03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6398" y="537573"/>
            <a:ext cx="7686330" cy="110328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3195" y="1837761"/>
            <a:ext cx="7689533" cy="325382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613" y="615322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9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3196" y="1773289"/>
            <a:ext cx="7689532" cy="1265140"/>
          </a:xfrm>
        </p:spPr>
        <p:txBody>
          <a:bodyPr anchor="b"/>
          <a:lstStyle>
            <a:lvl1pPr algn="l">
              <a:defRPr sz="3445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3196" y="3040651"/>
            <a:ext cx="7689532" cy="741099"/>
          </a:xfrm>
        </p:spPr>
        <p:txBody>
          <a:bodyPr anchor="t"/>
          <a:lstStyle>
            <a:lvl1pPr marL="0" indent="0" algn="l">
              <a:buNone/>
              <a:defRPr sz="172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93786" indent="0">
              <a:buNone/>
              <a:defRPr sz="1550">
                <a:solidFill>
                  <a:schemeClr val="tx1">
                    <a:tint val="75000"/>
                  </a:schemeClr>
                </a:solidFill>
              </a:defRPr>
            </a:lvl2pPr>
            <a:lvl3pPr marL="787573" indent="0">
              <a:buNone/>
              <a:defRPr sz="1378">
                <a:solidFill>
                  <a:schemeClr val="tx1">
                    <a:tint val="75000"/>
                  </a:schemeClr>
                </a:solidFill>
              </a:defRPr>
            </a:lvl3pPr>
            <a:lvl4pPr marL="1181359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4pPr>
            <a:lvl5pPr marL="1575145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5pPr>
            <a:lvl6pPr marL="1968932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6pPr>
            <a:lvl7pPr marL="2362718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7pPr>
            <a:lvl8pPr marL="2756505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8pPr>
            <a:lvl9pPr marL="3150291" indent="0">
              <a:buNone/>
              <a:defRPr sz="12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613" y="2737498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8688" y="2794316"/>
            <a:ext cx="672549" cy="314498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98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33195" y="1837761"/>
            <a:ext cx="3720708" cy="325382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019" y="1831406"/>
            <a:ext cx="3720708" cy="325382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3613" y="615322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8688" y="678551"/>
            <a:ext cx="672549" cy="314498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97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35209" y="1699173"/>
            <a:ext cx="3443731" cy="496359"/>
          </a:xfrm>
        </p:spPr>
        <p:txBody>
          <a:bodyPr anchor="b">
            <a:noAutofit/>
          </a:bodyPr>
          <a:lstStyle>
            <a:lvl1pPr marL="0" indent="0">
              <a:buNone/>
              <a:defRPr sz="2067" b="0"/>
            </a:lvl1pPr>
            <a:lvl2pPr marL="393786" indent="0">
              <a:buNone/>
              <a:defRPr sz="1723" b="1"/>
            </a:lvl2pPr>
            <a:lvl3pPr marL="787573" indent="0">
              <a:buNone/>
              <a:defRPr sz="1550" b="1"/>
            </a:lvl3pPr>
            <a:lvl4pPr marL="1181359" indent="0">
              <a:buNone/>
              <a:defRPr sz="1378" b="1"/>
            </a:lvl4pPr>
            <a:lvl5pPr marL="1575145" indent="0">
              <a:buNone/>
              <a:defRPr sz="1378" b="1"/>
            </a:lvl5pPr>
            <a:lvl6pPr marL="1968932" indent="0">
              <a:buNone/>
              <a:defRPr sz="1378" b="1"/>
            </a:lvl6pPr>
            <a:lvl7pPr marL="2362718" indent="0">
              <a:buNone/>
              <a:defRPr sz="1378" b="1"/>
            </a:lvl7pPr>
            <a:lvl8pPr marL="2756505" indent="0">
              <a:buNone/>
              <a:defRPr sz="1378" b="1"/>
            </a:lvl8pPr>
            <a:lvl9pPr marL="3150291" indent="0">
              <a:buNone/>
              <a:defRPr sz="137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3196" y="2195533"/>
            <a:ext cx="3745745" cy="288899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4468" y="1696393"/>
            <a:ext cx="3449138" cy="496359"/>
          </a:xfrm>
        </p:spPr>
        <p:txBody>
          <a:bodyPr anchor="b">
            <a:noAutofit/>
          </a:bodyPr>
          <a:lstStyle>
            <a:lvl1pPr marL="0" indent="0">
              <a:buNone/>
              <a:defRPr sz="2067" b="0"/>
            </a:lvl1pPr>
            <a:lvl2pPr marL="393786" indent="0">
              <a:buNone/>
              <a:defRPr sz="1723" b="1"/>
            </a:lvl2pPr>
            <a:lvl3pPr marL="787573" indent="0">
              <a:buNone/>
              <a:defRPr sz="1550" b="1"/>
            </a:lvl3pPr>
            <a:lvl4pPr marL="1181359" indent="0">
              <a:buNone/>
              <a:defRPr sz="1378" b="1"/>
            </a:lvl4pPr>
            <a:lvl5pPr marL="1575145" indent="0">
              <a:buNone/>
              <a:defRPr sz="1378" b="1"/>
            </a:lvl5pPr>
            <a:lvl6pPr marL="1968932" indent="0">
              <a:buNone/>
              <a:defRPr sz="1378" b="1"/>
            </a:lvl6pPr>
            <a:lvl7pPr marL="2362718" indent="0">
              <a:buNone/>
              <a:defRPr sz="1378" b="1"/>
            </a:lvl7pPr>
            <a:lvl8pPr marL="2756505" indent="0">
              <a:buNone/>
              <a:defRPr sz="1378" b="1"/>
            </a:lvl8pPr>
            <a:lvl9pPr marL="3150291" indent="0">
              <a:buNone/>
              <a:defRPr sz="137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1501" y="2192753"/>
            <a:ext cx="3742106" cy="288899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3613" y="615322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8688" y="678551"/>
            <a:ext cx="672549" cy="314498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484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613" y="615322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0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3613" y="615322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06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3196" y="384235"/>
            <a:ext cx="3023234" cy="840939"/>
          </a:xfrm>
        </p:spPr>
        <p:txBody>
          <a:bodyPr anchor="b"/>
          <a:lstStyle>
            <a:lvl1pPr algn="l">
              <a:defRPr sz="1723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3598" y="384235"/>
            <a:ext cx="4469130" cy="4664139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3196" y="1376954"/>
            <a:ext cx="3023234" cy="3671418"/>
          </a:xfrm>
        </p:spPr>
        <p:txBody>
          <a:bodyPr/>
          <a:lstStyle>
            <a:lvl1pPr marL="0" indent="0">
              <a:buNone/>
              <a:defRPr sz="1206"/>
            </a:lvl1pPr>
            <a:lvl2pPr marL="393786" indent="0">
              <a:buNone/>
              <a:defRPr sz="1034"/>
            </a:lvl2pPr>
            <a:lvl3pPr marL="787573" indent="0">
              <a:buNone/>
              <a:defRPr sz="861"/>
            </a:lvl3pPr>
            <a:lvl4pPr marL="1181359" indent="0">
              <a:buNone/>
              <a:defRPr sz="775"/>
            </a:lvl4pPr>
            <a:lvl5pPr marL="1575145" indent="0">
              <a:buNone/>
              <a:defRPr sz="775"/>
            </a:lvl5pPr>
            <a:lvl6pPr marL="1968932" indent="0">
              <a:buNone/>
              <a:defRPr sz="775"/>
            </a:lvl6pPr>
            <a:lvl7pPr marL="2362718" indent="0">
              <a:buNone/>
              <a:defRPr sz="775"/>
            </a:lvl7pPr>
            <a:lvl8pPr marL="2756505" indent="0">
              <a:buNone/>
              <a:defRPr sz="775"/>
            </a:lvl8pPr>
            <a:lvl9pPr marL="3150291" indent="0">
              <a:buNone/>
              <a:defRPr sz="7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613" y="615322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24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3196" y="4134961"/>
            <a:ext cx="7689533" cy="488156"/>
          </a:xfrm>
        </p:spPr>
        <p:txBody>
          <a:bodyPr anchor="b">
            <a:normAutofit/>
          </a:bodyPr>
          <a:lstStyle>
            <a:lvl1pPr algn="l">
              <a:defRPr sz="2067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33195" y="546923"/>
            <a:ext cx="7689533" cy="3320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378"/>
            </a:lvl1pPr>
            <a:lvl2pPr marL="393786" indent="0">
              <a:buNone/>
              <a:defRPr sz="1378"/>
            </a:lvl2pPr>
            <a:lvl3pPr marL="787573" indent="0">
              <a:buNone/>
              <a:defRPr sz="1378"/>
            </a:lvl3pPr>
            <a:lvl4pPr marL="1181359" indent="0">
              <a:buNone/>
              <a:defRPr sz="1378"/>
            </a:lvl4pPr>
            <a:lvl5pPr marL="1575145" indent="0">
              <a:buNone/>
              <a:defRPr sz="1378"/>
            </a:lvl5pPr>
            <a:lvl6pPr marL="1968932" indent="0">
              <a:buNone/>
              <a:defRPr sz="1378"/>
            </a:lvl6pPr>
            <a:lvl7pPr marL="2362718" indent="0">
              <a:buNone/>
              <a:defRPr sz="1378"/>
            </a:lvl7pPr>
            <a:lvl8pPr marL="2756505" indent="0">
              <a:buNone/>
              <a:defRPr sz="1378"/>
            </a:lvl8pPr>
            <a:lvl9pPr marL="3150291" indent="0">
              <a:buNone/>
              <a:defRPr sz="1378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3196" y="4623117"/>
            <a:ext cx="7689533" cy="425255"/>
          </a:xfrm>
        </p:spPr>
        <p:txBody>
          <a:bodyPr>
            <a:normAutofit/>
          </a:bodyPr>
          <a:lstStyle>
            <a:lvl1pPr marL="0" indent="0">
              <a:buNone/>
              <a:defRPr sz="1034"/>
            </a:lvl1pPr>
            <a:lvl2pPr marL="393786" indent="0">
              <a:buNone/>
              <a:defRPr sz="1034"/>
            </a:lvl2pPr>
            <a:lvl3pPr marL="787573" indent="0">
              <a:buNone/>
              <a:defRPr sz="861"/>
            </a:lvl3pPr>
            <a:lvl4pPr marL="1181359" indent="0">
              <a:buNone/>
              <a:defRPr sz="775"/>
            </a:lvl4pPr>
            <a:lvl5pPr marL="1575145" indent="0">
              <a:buNone/>
              <a:defRPr sz="775"/>
            </a:lvl5pPr>
            <a:lvl6pPr marL="1968932" indent="0">
              <a:buNone/>
              <a:defRPr sz="775"/>
            </a:lvl6pPr>
            <a:lvl7pPr marL="2362718" indent="0">
              <a:buNone/>
              <a:defRPr sz="775"/>
            </a:lvl7pPr>
            <a:lvl8pPr marL="2756505" indent="0">
              <a:buNone/>
              <a:defRPr sz="775"/>
            </a:lvl8pPr>
            <a:lvl9pPr marL="3150291" indent="0">
              <a:buNone/>
              <a:defRPr sz="7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3613" y="4230679"/>
            <a:ext cx="1370105" cy="43695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8688" y="4292146"/>
            <a:ext cx="672549" cy="314498"/>
          </a:xfrm>
        </p:spPr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57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196903"/>
            <a:ext cx="2459433" cy="5718134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3478" y="-676"/>
            <a:ext cx="2032631" cy="5903676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57734" cy="59070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6397" y="537573"/>
            <a:ext cx="7686330" cy="110328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3195" y="1837761"/>
            <a:ext cx="7689533" cy="3347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6891" y="5280407"/>
            <a:ext cx="988669" cy="3190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33196" y="5285034"/>
            <a:ext cx="6572249" cy="3144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458688" y="678551"/>
            <a:ext cx="672549" cy="3144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23">
                <a:solidFill>
                  <a:srgbClr val="FEFFFF"/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78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393786" rtl="0" eaLnBrk="1" latinLnBrk="0" hangingPunct="1">
        <a:spcBef>
          <a:spcPct val="0"/>
        </a:spcBef>
        <a:buNone/>
        <a:defRPr sz="3101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95340" indent="-295340" algn="l" defTabSz="393786" rtl="0" eaLnBrk="1" latinLnBrk="0" hangingPunct="1">
        <a:spcBef>
          <a:spcPts val="861"/>
        </a:spcBef>
        <a:spcAft>
          <a:spcPts val="0"/>
        </a:spcAft>
        <a:buClr>
          <a:schemeClr val="accent1"/>
        </a:buClr>
        <a:buFont typeface="Wingdings 3" charset="2"/>
        <a:buChar char=""/>
        <a:defRPr sz="15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9903" indent="-246116" algn="l" defTabSz="393786" rtl="0" eaLnBrk="1" latinLnBrk="0" hangingPunct="1">
        <a:spcBef>
          <a:spcPts val="861"/>
        </a:spcBef>
        <a:spcAft>
          <a:spcPts val="0"/>
        </a:spcAft>
        <a:buClr>
          <a:schemeClr val="accent1"/>
        </a:buClr>
        <a:buFont typeface="Wingdings 3" charset="2"/>
        <a:buChar char=""/>
        <a:defRPr sz="137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84466" indent="-196893" algn="l" defTabSz="393786" rtl="0" eaLnBrk="1" latinLnBrk="0" hangingPunct="1">
        <a:spcBef>
          <a:spcPts val="861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78252" indent="-196893" algn="l" defTabSz="393786" rtl="0" eaLnBrk="1" latinLnBrk="0" hangingPunct="1">
        <a:spcBef>
          <a:spcPts val="861"/>
        </a:spcBef>
        <a:spcAft>
          <a:spcPts val="0"/>
        </a:spcAft>
        <a:buClr>
          <a:schemeClr val="accent1"/>
        </a:buClr>
        <a:buFont typeface="Wingdings 3" charset="2"/>
        <a:buChar char=""/>
        <a:defRPr sz="103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772039" indent="-196893" algn="l" defTabSz="393786" rtl="0" eaLnBrk="1" latinLnBrk="0" hangingPunct="1">
        <a:spcBef>
          <a:spcPts val="861"/>
        </a:spcBef>
        <a:spcAft>
          <a:spcPts val="0"/>
        </a:spcAft>
        <a:buClr>
          <a:schemeClr val="accent1"/>
        </a:buClr>
        <a:buFont typeface="Wingdings 3" charset="2"/>
        <a:buChar char=""/>
        <a:defRPr sz="103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165825" indent="-196893" algn="l" defTabSz="393786" rtl="0" eaLnBrk="1" latinLnBrk="0" hangingPunct="1">
        <a:spcBef>
          <a:spcPts val="861"/>
        </a:spcBef>
        <a:spcAft>
          <a:spcPts val="0"/>
        </a:spcAft>
        <a:buClr>
          <a:schemeClr val="accent1"/>
        </a:buClr>
        <a:buFont typeface="Wingdings 3" charset="2"/>
        <a:buChar char=""/>
        <a:defRPr sz="103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559611" indent="-196893" algn="l" defTabSz="393786" rtl="0" eaLnBrk="1" latinLnBrk="0" hangingPunct="1">
        <a:spcBef>
          <a:spcPts val="861"/>
        </a:spcBef>
        <a:spcAft>
          <a:spcPts val="0"/>
        </a:spcAft>
        <a:buClr>
          <a:schemeClr val="accent1"/>
        </a:buClr>
        <a:buFont typeface="Wingdings 3" charset="2"/>
        <a:buChar char=""/>
        <a:defRPr sz="103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953398" indent="-196893" algn="l" defTabSz="393786" rtl="0" eaLnBrk="1" latinLnBrk="0" hangingPunct="1">
        <a:spcBef>
          <a:spcPts val="861"/>
        </a:spcBef>
        <a:spcAft>
          <a:spcPts val="0"/>
        </a:spcAft>
        <a:buClr>
          <a:schemeClr val="accent1"/>
        </a:buClr>
        <a:buFont typeface="Wingdings 3" charset="2"/>
        <a:buChar char=""/>
        <a:defRPr sz="103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47184" indent="-196893" algn="l" defTabSz="393786" rtl="0" eaLnBrk="1" latinLnBrk="0" hangingPunct="1">
        <a:spcBef>
          <a:spcPts val="861"/>
        </a:spcBef>
        <a:spcAft>
          <a:spcPts val="0"/>
        </a:spcAft>
        <a:buClr>
          <a:schemeClr val="accent1"/>
        </a:buClr>
        <a:buFont typeface="Wingdings 3" charset="2"/>
        <a:buChar char=""/>
        <a:defRPr sz="1034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3786" rtl="0" eaLnBrk="1" latinLnBrk="0" hangingPunct="1">
        <a:defRPr sz="1550" kern="1200">
          <a:solidFill>
            <a:schemeClr val="tx1"/>
          </a:solidFill>
          <a:latin typeface="+mn-lt"/>
          <a:ea typeface="+mn-ea"/>
          <a:cs typeface="+mn-cs"/>
        </a:defRPr>
      </a:lvl1pPr>
      <a:lvl2pPr marL="393786" algn="l" defTabSz="393786" rtl="0" eaLnBrk="1" latinLnBrk="0" hangingPunct="1">
        <a:defRPr sz="1550" kern="1200">
          <a:solidFill>
            <a:schemeClr val="tx1"/>
          </a:solidFill>
          <a:latin typeface="+mn-lt"/>
          <a:ea typeface="+mn-ea"/>
          <a:cs typeface="+mn-cs"/>
        </a:defRPr>
      </a:lvl2pPr>
      <a:lvl3pPr marL="787573" algn="l" defTabSz="393786" rtl="0" eaLnBrk="1" latinLnBrk="0" hangingPunct="1">
        <a:defRPr sz="1550" kern="1200">
          <a:solidFill>
            <a:schemeClr val="tx1"/>
          </a:solidFill>
          <a:latin typeface="+mn-lt"/>
          <a:ea typeface="+mn-ea"/>
          <a:cs typeface="+mn-cs"/>
        </a:defRPr>
      </a:lvl3pPr>
      <a:lvl4pPr marL="1181359" algn="l" defTabSz="393786" rtl="0" eaLnBrk="1" latinLnBrk="0" hangingPunct="1">
        <a:defRPr sz="1550" kern="1200">
          <a:solidFill>
            <a:schemeClr val="tx1"/>
          </a:solidFill>
          <a:latin typeface="+mn-lt"/>
          <a:ea typeface="+mn-ea"/>
          <a:cs typeface="+mn-cs"/>
        </a:defRPr>
      </a:lvl4pPr>
      <a:lvl5pPr marL="1575145" algn="l" defTabSz="393786" rtl="0" eaLnBrk="1" latinLnBrk="0" hangingPunct="1">
        <a:defRPr sz="1550" kern="1200">
          <a:solidFill>
            <a:schemeClr val="tx1"/>
          </a:solidFill>
          <a:latin typeface="+mn-lt"/>
          <a:ea typeface="+mn-ea"/>
          <a:cs typeface="+mn-cs"/>
        </a:defRPr>
      </a:lvl5pPr>
      <a:lvl6pPr marL="1968932" algn="l" defTabSz="393786" rtl="0" eaLnBrk="1" latinLnBrk="0" hangingPunct="1">
        <a:defRPr sz="1550" kern="1200">
          <a:solidFill>
            <a:schemeClr val="tx1"/>
          </a:solidFill>
          <a:latin typeface="+mn-lt"/>
          <a:ea typeface="+mn-ea"/>
          <a:cs typeface="+mn-cs"/>
        </a:defRPr>
      </a:lvl6pPr>
      <a:lvl7pPr marL="2362718" algn="l" defTabSz="393786" rtl="0" eaLnBrk="1" latinLnBrk="0" hangingPunct="1">
        <a:defRPr sz="1550" kern="1200">
          <a:solidFill>
            <a:schemeClr val="tx1"/>
          </a:solidFill>
          <a:latin typeface="+mn-lt"/>
          <a:ea typeface="+mn-ea"/>
          <a:cs typeface="+mn-cs"/>
        </a:defRPr>
      </a:lvl7pPr>
      <a:lvl8pPr marL="2756505" algn="l" defTabSz="393786" rtl="0" eaLnBrk="1" latinLnBrk="0" hangingPunct="1">
        <a:defRPr sz="1550" kern="1200">
          <a:solidFill>
            <a:schemeClr val="tx1"/>
          </a:solidFill>
          <a:latin typeface="+mn-lt"/>
          <a:ea typeface="+mn-ea"/>
          <a:cs typeface="+mn-cs"/>
        </a:defRPr>
      </a:lvl8pPr>
      <a:lvl9pPr marL="3150291" algn="l" defTabSz="393786" rtl="0" eaLnBrk="1" latinLnBrk="0" hangingPunct="1">
        <a:defRPr sz="15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8929" y="1188811"/>
            <a:ext cx="8447314" cy="1470025"/>
          </a:xfrm>
        </p:spPr>
        <p:txBody>
          <a:bodyPr>
            <a:normAutofit fontScale="90000"/>
          </a:bodyPr>
          <a:lstStyle/>
          <a:p>
            <a:pPr>
              <a:defRPr sz="4000" b="1"/>
            </a:pPr>
            <a:r>
              <a:rPr dirty="0" err="1"/>
              <a:t>Как</a:t>
            </a:r>
            <a:r>
              <a:rPr dirty="0"/>
              <a:t> </a:t>
            </a:r>
            <a:r>
              <a:rPr dirty="0" err="1"/>
              <a:t>христианство</a:t>
            </a:r>
            <a:r>
              <a:rPr dirty="0"/>
              <a:t> </a:t>
            </a:r>
            <a:r>
              <a:rPr dirty="0" err="1"/>
              <a:t>пришло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Русь</a:t>
            </a:r>
            <a:endParaRPr dirty="0"/>
          </a:p>
          <a:p>
            <a:r>
              <a:rPr dirty="0" err="1"/>
              <a:t>От</a:t>
            </a:r>
            <a:r>
              <a:rPr dirty="0"/>
              <a:t> </a:t>
            </a:r>
            <a:r>
              <a:rPr dirty="0" err="1"/>
              <a:t>язычества</a:t>
            </a:r>
            <a:r>
              <a:rPr dirty="0"/>
              <a:t> к </a:t>
            </a:r>
            <a:r>
              <a:rPr dirty="0" err="1"/>
              <a:t>выбору</a:t>
            </a:r>
            <a:r>
              <a:rPr dirty="0"/>
              <a:t> </a:t>
            </a:r>
            <a:r>
              <a:rPr dirty="0" err="1"/>
              <a:t>веры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54729" y="3173186"/>
            <a:ext cx="6400800" cy="1752600"/>
          </a:xfrm>
        </p:spPr>
        <p:txBody>
          <a:bodyPr/>
          <a:lstStyle/>
          <a:p>
            <a:r>
              <a:rPr dirty="0"/>
              <a:t>ОРКСЭ </a:t>
            </a:r>
            <a:endParaRPr lang="ru-RU" dirty="0"/>
          </a:p>
          <a:p>
            <a:r>
              <a:rPr dirty="0"/>
              <a:t>(</a:t>
            </a:r>
            <a:r>
              <a:rPr dirty="0" err="1"/>
              <a:t>Основы</a:t>
            </a:r>
            <a:r>
              <a:rPr dirty="0"/>
              <a:t> </a:t>
            </a:r>
            <a:r>
              <a:rPr dirty="0" err="1"/>
              <a:t>православной</a:t>
            </a:r>
            <a:r>
              <a:rPr dirty="0"/>
              <a:t> </a:t>
            </a:r>
            <a:r>
              <a:rPr dirty="0" err="1"/>
              <a:t>культуры</a:t>
            </a:r>
            <a:r>
              <a:rPr dirty="0"/>
              <a:t>) </a:t>
            </a:r>
            <a:endParaRPr lang="ru-RU" dirty="0"/>
          </a:p>
          <a:p>
            <a:r>
              <a:rPr dirty="0"/>
              <a:t>4 </a:t>
            </a:r>
            <a:r>
              <a:rPr dirty="0" err="1"/>
              <a:t>класс</a:t>
            </a:r>
            <a:endParaRPr lang="ru-RU" dirty="0"/>
          </a:p>
          <a:p>
            <a:r>
              <a:rPr lang="ru-RU" b="1" dirty="0"/>
              <a:t>Катаева Е. В. </a:t>
            </a:r>
          </a:p>
          <a:p>
            <a:r>
              <a:rPr lang="ru-RU" dirty="0"/>
              <a:t>МБОУ «Гвардейская школа №1»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2371" y="511157"/>
            <a:ext cx="9360000" cy="540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/>
            </a:pPr>
            <a:r>
              <a:rPr dirty="0" err="1"/>
              <a:t>Византия</a:t>
            </a:r>
            <a:r>
              <a:rPr dirty="0"/>
              <a:t> — </a:t>
            </a:r>
            <a:r>
              <a:rPr dirty="0" err="1"/>
              <a:t>христианская</a:t>
            </a:r>
            <a:r>
              <a:rPr dirty="0"/>
              <a:t> </a:t>
            </a:r>
            <a:r>
              <a:rPr dirty="0" err="1"/>
              <a:t>держава</a:t>
            </a:r>
            <a:endParaRPr dirty="0"/>
          </a:p>
        </p:txBody>
      </p:sp>
      <p:pic>
        <p:nvPicPr>
          <p:cNvPr id="3" name="Picture 2" descr="06_map_byzantine_empi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403744"/>
            <a:ext cx="6480000" cy="3099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00000" y="1403744"/>
            <a:ext cx="2700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i="1"/>
            </a:pPr>
            <a:r>
              <a:rPr dirty="0"/>
              <a:t>Культурный и </a:t>
            </a:r>
            <a:r>
              <a:rPr dirty="0" err="1"/>
              <a:t>религиозный</a:t>
            </a:r>
            <a:r>
              <a:rPr dirty="0"/>
              <a:t> </a:t>
            </a:r>
            <a:r>
              <a:rPr dirty="0" err="1"/>
              <a:t>центр</a:t>
            </a:r>
            <a:r>
              <a:rPr dirty="0"/>
              <a:t> </a:t>
            </a:r>
            <a:r>
              <a:rPr dirty="0" err="1"/>
              <a:t>Востока</a:t>
            </a:r>
            <a:endParaRPr dirty="0"/>
          </a:p>
          <a:p>
            <a:pPr>
              <a:defRPr sz="2000"/>
            </a:pPr>
            <a:r>
              <a:rPr dirty="0"/>
              <a:t>С </a:t>
            </a:r>
            <a:r>
              <a:rPr dirty="0" err="1"/>
              <a:t>Византией</a:t>
            </a:r>
            <a:r>
              <a:rPr dirty="0"/>
              <a:t> </a:t>
            </a:r>
            <a:r>
              <a:rPr dirty="0" err="1"/>
              <a:t>Русь</a:t>
            </a:r>
            <a:r>
              <a:rPr dirty="0"/>
              <a:t> </a:t>
            </a:r>
            <a:r>
              <a:rPr dirty="0" err="1"/>
              <a:t>установила</a:t>
            </a:r>
            <a:r>
              <a:rPr dirty="0"/>
              <a:t> </a:t>
            </a:r>
            <a:r>
              <a:rPr dirty="0" err="1"/>
              <a:t>связи</a:t>
            </a:r>
            <a:endParaRPr dirty="0"/>
          </a:p>
          <a:p>
            <a:pPr>
              <a:defRPr sz="2000"/>
            </a:pPr>
            <a:r>
              <a:rPr dirty="0" err="1"/>
              <a:t>Оттуда</a:t>
            </a:r>
            <a:r>
              <a:rPr dirty="0"/>
              <a:t> </a:t>
            </a:r>
            <a:r>
              <a:rPr dirty="0" err="1"/>
              <a:t>пришли</a:t>
            </a:r>
            <a:r>
              <a:rPr dirty="0"/>
              <a:t> </a:t>
            </a:r>
            <a:r>
              <a:rPr dirty="0" err="1"/>
              <a:t>священники</a:t>
            </a:r>
            <a:r>
              <a:rPr dirty="0"/>
              <a:t> и </a:t>
            </a:r>
            <a:r>
              <a:rPr dirty="0" err="1"/>
              <a:t>книги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5157" y="505544"/>
            <a:ext cx="9360000" cy="540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/>
            </a:pPr>
            <a:r>
              <a:rPr dirty="0" err="1"/>
              <a:t>Херсонес</a:t>
            </a:r>
            <a:r>
              <a:rPr dirty="0"/>
              <a:t>: </a:t>
            </a:r>
            <a:r>
              <a:rPr dirty="0" err="1"/>
              <a:t>крещение</a:t>
            </a:r>
            <a:r>
              <a:rPr dirty="0"/>
              <a:t> </a:t>
            </a:r>
            <a:r>
              <a:rPr dirty="0" err="1"/>
              <a:t>князя</a:t>
            </a:r>
            <a:r>
              <a:rPr dirty="0"/>
              <a:t> </a:t>
            </a:r>
            <a:r>
              <a:rPr dirty="0" err="1"/>
              <a:t>Владимира</a:t>
            </a:r>
            <a:endParaRPr dirty="0"/>
          </a:p>
        </p:txBody>
      </p:sp>
      <p:pic>
        <p:nvPicPr>
          <p:cNvPr id="3" name="Picture 2" descr="07_chersonesus_rui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367916"/>
            <a:ext cx="6480000" cy="36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39039" y="1428876"/>
            <a:ext cx="3129949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i="1"/>
            </a:pPr>
            <a:r>
              <a:rPr dirty="0" err="1"/>
              <a:t>Древний</a:t>
            </a:r>
            <a:r>
              <a:rPr dirty="0"/>
              <a:t> </a:t>
            </a:r>
            <a:r>
              <a:rPr dirty="0" err="1"/>
              <a:t>Херсонес</a:t>
            </a:r>
            <a:r>
              <a:rPr dirty="0"/>
              <a:t> (</a:t>
            </a:r>
            <a:r>
              <a:rPr dirty="0" err="1"/>
              <a:t>район</a:t>
            </a:r>
            <a:r>
              <a:rPr dirty="0"/>
              <a:t> </a:t>
            </a:r>
            <a:r>
              <a:rPr dirty="0" err="1"/>
              <a:t>Севастополя</a:t>
            </a:r>
            <a:r>
              <a:rPr dirty="0"/>
              <a:t>)</a:t>
            </a:r>
          </a:p>
          <a:p>
            <a:pPr>
              <a:defRPr sz="2000"/>
            </a:pPr>
            <a:r>
              <a:rPr dirty="0" err="1"/>
              <a:t>Совет</a:t>
            </a:r>
            <a:r>
              <a:rPr dirty="0"/>
              <a:t> </a:t>
            </a:r>
            <a:r>
              <a:rPr dirty="0" err="1"/>
              <a:t>Анны</a:t>
            </a:r>
            <a:r>
              <a:rPr dirty="0"/>
              <a:t> — </a:t>
            </a:r>
            <a:r>
              <a:rPr dirty="0" err="1"/>
              <a:t>сестры</a:t>
            </a:r>
            <a:r>
              <a:rPr dirty="0"/>
              <a:t> </a:t>
            </a:r>
            <a:r>
              <a:rPr dirty="0" err="1"/>
              <a:t>византийского</a:t>
            </a:r>
            <a:r>
              <a:rPr dirty="0"/>
              <a:t> </a:t>
            </a:r>
            <a:r>
              <a:rPr dirty="0" err="1"/>
              <a:t>императора</a:t>
            </a:r>
            <a:endParaRPr dirty="0"/>
          </a:p>
          <a:p>
            <a:pPr>
              <a:defRPr sz="2000"/>
            </a:pPr>
            <a:r>
              <a:rPr dirty="0" err="1"/>
              <a:t>Крещение</a:t>
            </a:r>
            <a:r>
              <a:rPr dirty="0"/>
              <a:t> </a:t>
            </a:r>
            <a:r>
              <a:rPr dirty="0" err="1"/>
              <a:t>Владимира</a:t>
            </a:r>
            <a:r>
              <a:rPr dirty="0"/>
              <a:t> в </a:t>
            </a:r>
            <a:r>
              <a:rPr dirty="0" err="1"/>
              <a:t>Херсонесе</a:t>
            </a:r>
            <a:endParaRPr dirty="0"/>
          </a:p>
          <a:p>
            <a:pPr>
              <a:defRPr sz="2000"/>
            </a:pPr>
            <a:r>
              <a:rPr dirty="0" err="1"/>
              <a:t>Крещение</a:t>
            </a:r>
            <a:r>
              <a:rPr dirty="0"/>
              <a:t> — </a:t>
            </a:r>
            <a:r>
              <a:rPr dirty="0" err="1"/>
              <a:t>присоединение</a:t>
            </a:r>
            <a:r>
              <a:rPr dirty="0"/>
              <a:t> к </a:t>
            </a:r>
            <a:r>
              <a:rPr dirty="0" err="1"/>
              <a:t>Церкви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Групповая работа (1–2)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/>
            </a:pPr>
            <a:r>
              <a:t>Группа 1: «От язычества к поиску истины» — заполнить «Было — Стало (Было)»</a:t>
            </a:r>
          </a:p>
          <a:p>
            <a:pPr>
              <a:defRPr sz="2400"/>
            </a:pPr>
            <a:r>
              <a:t>Почему одной языческой верой было трудно объединить племена?</a:t>
            </a:r>
          </a:p>
          <a:p>
            <a:pPr>
              <a:defRPr sz="2400"/>
            </a:pPr>
            <a:r>
              <a:t>Группа 2: «Кирилл и Мефодий» — кто? где? когда? что сделали? зачем?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Групповая работа (3–4)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/>
            </a:pPr>
            <a:r>
              <a:t>Группа 3: «Выбор веры князем» — лента шагов</a:t>
            </a:r>
          </a:p>
          <a:p>
            <a:pPr>
              <a:defRPr sz="2400"/>
            </a:pPr>
            <a:r>
              <a:t>Почему послы сказали: «Вкусив сладкого…»?</a:t>
            </a:r>
          </a:p>
          <a:p>
            <a:pPr>
              <a:defRPr sz="2400"/>
            </a:pPr>
            <a:r>
              <a:t>Группа 4: «Крещение князя» — Херсонес на карте; что значит «крещение»?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Термины: «Соедини верно»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/>
            </a:pPr>
            <a:r>
              <a:rPr dirty="0" err="1"/>
              <a:t>Базовый</a:t>
            </a:r>
            <a:r>
              <a:rPr dirty="0"/>
              <a:t>: </a:t>
            </a:r>
            <a:r>
              <a:rPr dirty="0" err="1"/>
              <a:t>язычество</a:t>
            </a:r>
            <a:r>
              <a:rPr dirty="0"/>
              <a:t>, </a:t>
            </a:r>
            <a:r>
              <a:rPr dirty="0" err="1"/>
              <a:t>проповедь</a:t>
            </a:r>
            <a:r>
              <a:rPr dirty="0"/>
              <a:t>, </a:t>
            </a:r>
            <a:r>
              <a:rPr dirty="0" err="1"/>
              <a:t>летопись</a:t>
            </a:r>
            <a:r>
              <a:rPr dirty="0"/>
              <a:t>, </a:t>
            </a:r>
            <a:r>
              <a:rPr dirty="0" err="1"/>
              <a:t>крещение</a:t>
            </a:r>
            <a:endParaRPr dirty="0"/>
          </a:p>
          <a:p>
            <a:pPr>
              <a:defRPr sz="2400"/>
            </a:pPr>
            <a:r>
              <a:rPr dirty="0" err="1"/>
              <a:t>Повышенный</a:t>
            </a:r>
            <a:r>
              <a:rPr dirty="0"/>
              <a:t>: </a:t>
            </a:r>
            <a:r>
              <a:rPr dirty="0" err="1"/>
              <a:t>Византия</a:t>
            </a:r>
            <a:r>
              <a:rPr dirty="0"/>
              <a:t> (</a:t>
            </a:r>
            <a:r>
              <a:rPr dirty="0" err="1"/>
              <a:t>держава</a:t>
            </a:r>
            <a:r>
              <a:rPr dirty="0"/>
              <a:t>), </a:t>
            </a:r>
            <a:r>
              <a:rPr dirty="0" err="1"/>
              <a:t>Херсонес</a:t>
            </a:r>
            <a:r>
              <a:rPr dirty="0"/>
              <a:t> (</a:t>
            </a:r>
            <a:r>
              <a:rPr dirty="0" err="1"/>
              <a:t>где</a:t>
            </a:r>
            <a:r>
              <a:rPr dirty="0"/>
              <a:t> </a:t>
            </a:r>
            <a:r>
              <a:rPr dirty="0" err="1"/>
              <a:t>крестился</a:t>
            </a:r>
            <a:r>
              <a:rPr dirty="0"/>
              <a:t> </a:t>
            </a:r>
            <a:r>
              <a:rPr dirty="0" err="1"/>
              <a:t>Владимир</a:t>
            </a:r>
            <a:r>
              <a:rPr dirty="0"/>
              <a:t>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Мини-тест (самопроверка по эталону)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 sz="2400"/>
            </a:pPr>
            <a:r>
              <a:t>862 — когда Кирилл и Мефодий пришли к славянам (вставь дату)</a:t>
            </a:r>
          </a:p>
          <a:p>
            <a:pPr>
              <a:defRPr sz="2400"/>
            </a:pPr>
            <a:r>
              <a:t>Кто такие «просветители»? (кратко)</a:t>
            </a:r>
          </a:p>
          <a:p>
            <a:pPr>
              <a:defRPr sz="2400"/>
            </a:pPr>
            <a:r>
              <a:t>Что значит «крещение»? (опред.)</a:t>
            </a:r>
          </a:p>
          <a:p>
            <a:pPr>
              <a:defRPr sz="2400"/>
            </a:pPr>
            <a:r>
              <a:t>Порядок событий: азбука → Владимир — правитель → послы</a:t>
            </a:r>
          </a:p>
          <a:p>
            <a:pPr>
              <a:defRPr sz="2400"/>
            </a:pPr>
            <a:r>
              <a:t>Почему язычество не объединяло племена? (1–2 причины)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Рефлексия «Светофор»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/>
            </a:pPr>
            <a:r>
              <a:t>Зелёный — всё понял</a:t>
            </a:r>
          </a:p>
          <a:p>
            <a:pPr>
              <a:defRPr sz="2400"/>
            </a:pPr>
            <a:r>
              <a:t>Жёлтый — есть вопросы</a:t>
            </a:r>
          </a:p>
          <a:p>
            <a:pPr>
              <a:defRPr sz="2400"/>
            </a:pPr>
            <a:r>
              <a:t>Красный — нужно повторить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Домашнее задание (выбери)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/>
            </a:pPr>
            <a:r>
              <a:t>Базовый: 2 ответа в тетради (почему выбирать веру; кто такие Кирилл и Мефодий)</a:t>
            </a:r>
          </a:p>
          <a:p>
            <a:pPr>
              <a:defRPr sz="2400"/>
            </a:pPr>
            <a:r>
              <a:t>Средний: мини-комикс «Послы докладывают князю»; 4 карточки «термин — определение»</a:t>
            </a:r>
          </a:p>
          <a:p>
            <a:pPr>
              <a:defRPr sz="2400"/>
            </a:pPr>
            <a:r>
              <a:t>Повышенный: семейное мини-интервью; опережающее — где и когда крестили киевлян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/>
              <a:t>Итог</a:t>
            </a:r>
            <a:r>
              <a:rPr dirty="0"/>
              <a:t> </a:t>
            </a:r>
            <a:r>
              <a:rPr dirty="0" err="1"/>
              <a:t>урока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/>
            </a:pPr>
            <a:r>
              <a:rPr dirty="0" err="1"/>
              <a:t>Русь</a:t>
            </a:r>
            <a:r>
              <a:rPr dirty="0"/>
              <a:t> </a:t>
            </a:r>
            <a:r>
              <a:rPr dirty="0" err="1"/>
              <a:t>готовилась</a:t>
            </a:r>
            <a:r>
              <a:rPr dirty="0"/>
              <a:t> к </a:t>
            </a:r>
            <a:r>
              <a:rPr dirty="0" err="1"/>
              <a:t>принятию</a:t>
            </a:r>
            <a:r>
              <a:rPr dirty="0"/>
              <a:t> </a:t>
            </a:r>
            <a:r>
              <a:rPr dirty="0" err="1"/>
              <a:t>христианства</a:t>
            </a:r>
            <a:r>
              <a:rPr dirty="0"/>
              <a:t>: </a:t>
            </a:r>
            <a:r>
              <a:rPr dirty="0" err="1"/>
              <a:t>азбука</a:t>
            </a:r>
            <a:r>
              <a:rPr dirty="0"/>
              <a:t>, </a:t>
            </a:r>
            <a:r>
              <a:rPr dirty="0" err="1"/>
              <a:t>книги</a:t>
            </a:r>
            <a:r>
              <a:rPr dirty="0"/>
              <a:t>, </a:t>
            </a:r>
            <a:r>
              <a:rPr dirty="0" err="1"/>
              <a:t>поиск</a:t>
            </a:r>
            <a:r>
              <a:rPr dirty="0"/>
              <a:t> </a:t>
            </a:r>
            <a:r>
              <a:rPr dirty="0" err="1"/>
              <a:t>веры</a:t>
            </a:r>
            <a:endParaRPr dirty="0"/>
          </a:p>
          <a:p>
            <a:pPr>
              <a:defRPr sz="2400"/>
            </a:pPr>
            <a:r>
              <a:rPr dirty="0" err="1"/>
              <a:t>Князь</a:t>
            </a:r>
            <a:r>
              <a:rPr dirty="0"/>
              <a:t> </a:t>
            </a:r>
            <a:r>
              <a:rPr dirty="0" err="1"/>
              <a:t>Владимир</a:t>
            </a:r>
            <a:r>
              <a:rPr dirty="0"/>
              <a:t> </a:t>
            </a:r>
            <a:r>
              <a:rPr dirty="0" err="1"/>
              <a:t>крестился</a:t>
            </a:r>
            <a:r>
              <a:rPr dirty="0"/>
              <a:t> в </a:t>
            </a:r>
            <a:r>
              <a:rPr dirty="0" err="1"/>
              <a:t>Херсонесе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Цели урока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/>
            </a:pPr>
            <a:r>
              <a:t>Узнать, кто такие Кирилл и Мефодий и зачем создали азбуку</a:t>
            </a:r>
          </a:p>
          <a:p>
            <a:pPr>
              <a:defRPr sz="2400"/>
            </a:pPr>
            <a:r>
              <a:t>Понять, почему князю Владимиру понадобилось выбирать веру</a:t>
            </a:r>
          </a:p>
          <a:p>
            <a:pPr>
              <a:defRPr sz="2400"/>
            </a:pPr>
            <a:r>
              <a:t>Познакомиться с понятиями: язычество, проповедь, летопись, Византия, крещение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Актуализация: Верно — неверно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/>
            </a:pPr>
            <a:r>
              <a:t>Древние славяне были христианами (Неверно)</a:t>
            </a:r>
          </a:p>
          <a:p>
            <a:pPr>
              <a:defRPr sz="2400"/>
            </a:pPr>
            <a:r>
              <a:t>Язычество — вера во множество богов (Верно)</a:t>
            </a:r>
          </a:p>
          <a:p>
            <a:pPr>
              <a:defRPr sz="2400"/>
            </a:pPr>
            <a:r>
              <a:t>Кирилл и Мефодий создали азбуку для славян (Верно)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Ключевые понятия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/>
            </a:pPr>
            <a:r>
              <a:t>Язычество — вера во множество богов</a:t>
            </a:r>
          </a:p>
          <a:p>
            <a:pPr>
              <a:defRPr sz="2400"/>
            </a:pPr>
            <a:r>
              <a:t>Проповедь — наставление в вере</a:t>
            </a:r>
          </a:p>
          <a:p>
            <a:pPr>
              <a:defRPr sz="2400"/>
            </a:pPr>
            <a:r>
              <a:t>Летопись — запись событий по годам</a:t>
            </a:r>
          </a:p>
          <a:p>
            <a:pPr>
              <a:defRPr sz="2400"/>
            </a:pPr>
            <a:r>
              <a:t>Византия — христианская держава (IV–XV вв.)</a:t>
            </a:r>
          </a:p>
          <a:p>
            <a:pPr>
              <a:defRPr sz="2400"/>
            </a:pPr>
            <a:r>
              <a:t>Крещение — присоединение к Церкви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9586" y="511157"/>
            <a:ext cx="9360000" cy="540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/>
            </a:pPr>
            <a:r>
              <a:rPr dirty="0" err="1"/>
              <a:t>До</a:t>
            </a:r>
            <a:r>
              <a:rPr dirty="0"/>
              <a:t> </a:t>
            </a:r>
            <a:r>
              <a:rPr dirty="0" err="1"/>
              <a:t>христианства</a:t>
            </a:r>
            <a:r>
              <a:rPr dirty="0"/>
              <a:t>: </a:t>
            </a:r>
            <a:r>
              <a:rPr dirty="0" err="1"/>
              <a:t>язычество</a:t>
            </a:r>
            <a:r>
              <a:rPr dirty="0"/>
              <a:t> у </a:t>
            </a:r>
            <a:r>
              <a:rPr dirty="0" err="1"/>
              <a:t>славян</a:t>
            </a:r>
            <a:endParaRPr dirty="0"/>
          </a:p>
        </p:txBody>
      </p:sp>
      <p:pic>
        <p:nvPicPr>
          <p:cNvPr id="3" name="Picture 2" descr="02_zbruch_id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10243"/>
            <a:ext cx="2860927" cy="432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90000" y="1372285"/>
            <a:ext cx="2700000" cy="4320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 i="1"/>
            </a:pPr>
            <a:r>
              <a:rPr dirty="0" err="1"/>
              <a:t>Образы</a:t>
            </a:r>
            <a:r>
              <a:rPr dirty="0"/>
              <a:t> и </a:t>
            </a:r>
            <a:r>
              <a:rPr dirty="0" err="1"/>
              <a:t>идолы</a:t>
            </a:r>
            <a:r>
              <a:rPr dirty="0"/>
              <a:t> </a:t>
            </a:r>
            <a:r>
              <a:rPr dirty="0" err="1"/>
              <a:t>языческих</a:t>
            </a:r>
            <a:r>
              <a:rPr dirty="0"/>
              <a:t> </a:t>
            </a:r>
            <a:r>
              <a:rPr dirty="0" err="1"/>
              <a:t>богов</a:t>
            </a:r>
            <a:endParaRPr dirty="0"/>
          </a:p>
          <a:p>
            <a:pPr>
              <a:defRPr sz="2000"/>
            </a:pPr>
            <a:r>
              <a:rPr dirty="0"/>
              <a:t>У </a:t>
            </a:r>
            <a:r>
              <a:rPr dirty="0" err="1"/>
              <a:t>разных</a:t>
            </a:r>
            <a:r>
              <a:rPr dirty="0"/>
              <a:t> </a:t>
            </a:r>
            <a:r>
              <a:rPr dirty="0" err="1"/>
              <a:t>племён</a:t>
            </a:r>
            <a:r>
              <a:rPr dirty="0"/>
              <a:t> — </a:t>
            </a:r>
            <a:r>
              <a:rPr dirty="0" err="1"/>
              <a:t>разные</a:t>
            </a:r>
            <a:r>
              <a:rPr dirty="0"/>
              <a:t> </a:t>
            </a:r>
            <a:r>
              <a:rPr dirty="0" err="1"/>
              <a:t>боги</a:t>
            </a:r>
            <a:r>
              <a:rPr dirty="0"/>
              <a:t> и </a:t>
            </a:r>
            <a:r>
              <a:rPr dirty="0" err="1"/>
              <a:t>обычаи</a:t>
            </a:r>
            <a:endParaRPr dirty="0"/>
          </a:p>
          <a:p>
            <a:pPr>
              <a:defRPr sz="2000"/>
            </a:pPr>
            <a:r>
              <a:rPr dirty="0" err="1"/>
              <a:t>Трудно</a:t>
            </a:r>
            <a:r>
              <a:rPr dirty="0"/>
              <a:t> </a:t>
            </a:r>
            <a:r>
              <a:rPr dirty="0" err="1"/>
              <a:t>объединить</a:t>
            </a:r>
            <a:r>
              <a:rPr dirty="0"/>
              <a:t> </a:t>
            </a:r>
            <a:r>
              <a:rPr dirty="0" err="1"/>
              <a:t>народ</a:t>
            </a:r>
            <a:r>
              <a:rPr dirty="0"/>
              <a:t> </a:t>
            </a:r>
            <a:r>
              <a:rPr dirty="0" err="1"/>
              <a:t>одной</a:t>
            </a:r>
            <a:r>
              <a:rPr dirty="0"/>
              <a:t> </a:t>
            </a:r>
            <a:r>
              <a:rPr dirty="0" err="1"/>
              <a:t>языческой</a:t>
            </a:r>
            <a:r>
              <a:rPr dirty="0"/>
              <a:t> </a:t>
            </a:r>
            <a:r>
              <a:rPr dirty="0" err="1"/>
              <a:t>верой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1614" y="502496"/>
            <a:ext cx="9341019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/>
            </a:pPr>
            <a:r>
              <a:rPr dirty="0" err="1"/>
              <a:t>Кирилл</a:t>
            </a:r>
            <a:r>
              <a:rPr dirty="0"/>
              <a:t> и </a:t>
            </a:r>
            <a:r>
              <a:rPr dirty="0" err="1"/>
              <a:t>Мефодий</a:t>
            </a:r>
            <a:r>
              <a:rPr dirty="0"/>
              <a:t> — </a:t>
            </a:r>
            <a:r>
              <a:rPr dirty="0" err="1"/>
              <a:t>просветители</a:t>
            </a:r>
            <a:r>
              <a:rPr dirty="0"/>
              <a:t> </a:t>
            </a:r>
            <a:r>
              <a:rPr dirty="0" err="1"/>
              <a:t>славян</a:t>
            </a:r>
            <a:endParaRPr lang="ru-RU" dirty="0"/>
          </a:p>
          <a:p>
            <a:pPr>
              <a:defRPr sz="3200" b="1"/>
            </a:pPr>
            <a:r>
              <a:rPr dirty="0"/>
              <a:t> (862 г.)</a:t>
            </a:r>
          </a:p>
        </p:txBody>
      </p:sp>
      <p:pic>
        <p:nvPicPr>
          <p:cNvPr id="3" name="Picture 2" descr="01_kirill_mefodiy_monum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659722"/>
            <a:ext cx="2931946" cy="39092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07800" y="1791635"/>
            <a:ext cx="650438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i="1"/>
            </a:pPr>
            <a:r>
              <a:rPr dirty="0" err="1"/>
              <a:t>Памятник</a:t>
            </a:r>
            <a:r>
              <a:rPr dirty="0"/>
              <a:t> </a:t>
            </a:r>
            <a:r>
              <a:rPr dirty="0" err="1"/>
              <a:t>Кириллу</a:t>
            </a:r>
            <a:r>
              <a:rPr dirty="0"/>
              <a:t> и </a:t>
            </a:r>
            <a:r>
              <a:rPr dirty="0" err="1"/>
              <a:t>Мефодию</a:t>
            </a:r>
            <a:endParaRPr dirty="0"/>
          </a:p>
          <a:p>
            <a:pPr>
              <a:defRPr sz="2000"/>
            </a:pPr>
            <a:r>
              <a:rPr dirty="0" err="1"/>
              <a:t>Пришли</a:t>
            </a:r>
            <a:r>
              <a:rPr dirty="0"/>
              <a:t> к </a:t>
            </a:r>
            <a:r>
              <a:rPr dirty="0" err="1"/>
              <a:t>славянам</a:t>
            </a:r>
            <a:r>
              <a:rPr dirty="0"/>
              <a:t> </a:t>
            </a:r>
            <a:r>
              <a:rPr dirty="0" err="1"/>
              <a:t>из</a:t>
            </a:r>
            <a:r>
              <a:rPr dirty="0"/>
              <a:t> </a:t>
            </a:r>
            <a:r>
              <a:rPr dirty="0" err="1"/>
              <a:t>Солуни</a:t>
            </a:r>
            <a:r>
              <a:rPr dirty="0"/>
              <a:t> (</a:t>
            </a:r>
            <a:r>
              <a:rPr dirty="0" err="1"/>
              <a:t>Фессалоники</a:t>
            </a:r>
            <a:r>
              <a:rPr dirty="0"/>
              <a:t>)</a:t>
            </a:r>
          </a:p>
          <a:p>
            <a:pPr>
              <a:defRPr sz="2000"/>
            </a:pPr>
            <a:r>
              <a:rPr dirty="0" err="1"/>
              <a:t>Создали</a:t>
            </a:r>
            <a:r>
              <a:rPr dirty="0"/>
              <a:t> </a:t>
            </a:r>
            <a:r>
              <a:rPr dirty="0" err="1"/>
              <a:t>азбуку</a:t>
            </a:r>
            <a:r>
              <a:rPr dirty="0"/>
              <a:t>, </a:t>
            </a:r>
            <a:r>
              <a:rPr dirty="0" err="1"/>
              <a:t>перевели</a:t>
            </a:r>
            <a:r>
              <a:rPr dirty="0"/>
              <a:t> </a:t>
            </a:r>
            <a:r>
              <a:rPr dirty="0" err="1"/>
              <a:t>книги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славянский</a:t>
            </a:r>
            <a:r>
              <a:rPr dirty="0"/>
              <a:t> </a:t>
            </a:r>
            <a:r>
              <a:rPr dirty="0" err="1"/>
              <a:t>язык</a:t>
            </a:r>
            <a:endParaRPr dirty="0"/>
          </a:p>
          <a:p>
            <a:pPr>
              <a:defRPr sz="2000"/>
            </a:pPr>
            <a:r>
              <a:rPr dirty="0" err="1"/>
              <a:t>Чтобы</a:t>
            </a:r>
            <a:r>
              <a:rPr dirty="0"/>
              <a:t> </a:t>
            </a:r>
            <a:r>
              <a:rPr dirty="0" err="1"/>
              <a:t>люди</a:t>
            </a:r>
            <a:r>
              <a:rPr dirty="0"/>
              <a:t> </a:t>
            </a:r>
            <a:r>
              <a:rPr dirty="0" err="1"/>
              <a:t>молились</a:t>
            </a:r>
            <a:r>
              <a:rPr dirty="0"/>
              <a:t> и </a:t>
            </a:r>
            <a:r>
              <a:rPr dirty="0" err="1"/>
              <a:t>читали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родном</a:t>
            </a:r>
            <a:r>
              <a:rPr dirty="0"/>
              <a:t> </a:t>
            </a:r>
            <a:r>
              <a:rPr dirty="0" err="1"/>
              <a:t>языке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4014" y="474817"/>
            <a:ext cx="9360000" cy="540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/>
            </a:pPr>
            <a:r>
              <a:rPr dirty="0" err="1"/>
              <a:t>Азбука</a:t>
            </a:r>
            <a:r>
              <a:rPr dirty="0"/>
              <a:t> и </a:t>
            </a:r>
            <a:r>
              <a:rPr dirty="0" err="1"/>
              <a:t>книжная</a:t>
            </a:r>
            <a:r>
              <a:rPr dirty="0"/>
              <a:t> </a:t>
            </a:r>
            <a:r>
              <a:rPr dirty="0" err="1"/>
              <a:t>культура</a:t>
            </a:r>
            <a:endParaRPr dirty="0"/>
          </a:p>
        </p:txBody>
      </p:sp>
      <p:pic>
        <p:nvPicPr>
          <p:cNvPr id="3" name="Picture 2" descr="03_ostromirovo_eva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67442"/>
            <a:ext cx="3510000" cy="432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13454" y="1381742"/>
            <a:ext cx="628443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i="1"/>
            </a:pPr>
            <a:r>
              <a:rPr dirty="0" err="1"/>
              <a:t>Страницы</a:t>
            </a:r>
            <a:r>
              <a:rPr dirty="0"/>
              <a:t> </a:t>
            </a:r>
            <a:r>
              <a:rPr dirty="0" err="1"/>
              <a:t>древней</a:t>
            </a:r>
            <a:r>
              <a:rPr dirty="0"/>
              <a:t> </a:t>
            </a:r>
            <a:r>
              <a:rPr dirty="0" err="1"/>
              <a:t>рукописи</a:t>
            </a:r>
            <a:r>
              <a:rPr dirty="0"/>
              <a:t> (</a:t>
            </a:r>
            <a:r>
              <a:rPr dirty="0" err="1"/>
              <a:t>Остромирово</a:t>
            </a:r>
            <a:r>
              <a:rPr dirty="0"/>
              <a:t> </a:t>
            </a:r>
            <a:r>
              <a:rPr dirty="0" err="1"/>
              <a:t>Евангелие</a:t>
            </a:r>
            <a:r>
              <a:rPr dirty="0"/>
              <a:t>)</a:t>
            </a:r>
          </a:p>
          <a:p>
            <a:pPr>
              <a:defRPr sz="2000"/>
            </a:pPr>
            <a:r>
              <a:rPr dirty="0" err="1"/>
              <a:t>Началась</a:t>
            </a:r>
            <a:r>
              <a:rPr dirty="0"/>
              <a:t> </a:t>
            </a:r>
            <a:r>
              <a:rPr dirty="0" err="1"/>
              <a:t>книжная</a:t>
            </a:r>
            <a:r>
              <a:rPr dirty="0"/>
              <a:t> </a:t>
            </a:r>
            <a:r>
              <a:rPr dirty="0" err="1"/>
              <a:t>культура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Руси</a:t>
            </a:r>
            <a:endParaRPr dirty="0"/>
          </a:p>
          <a:p>
            <a:pPr>
              <a:defRPr sz="2000"/>
            </a:pPr>
            <a:r>
              <a:rPr dirty="0" err="1"/>
              <a:t>Появилась</a:t>
            </a:r>
            <a:r>
              <a:rPr dirty="0"/>
              <a:t> </a:t>
            </a:r>
            <a:r>
              <a:rPr dirty="0" err="1"/>
              <a:t>возможность</a:t>
            </a:r>
            <a:r>
              <a:rPr dirty="0"/>
              <a:t> </a:t>
            </a:r>
            <a:r>
              <a:rPr dirty="0" err="1"/>
              <a:t>учиться</a:t>
            </a:r>
            <a:r>
              <a:rPr dirty="0"/>
              <a:t> и </a:t>
            </a:r>
            <a:r>
              <a:rPr dirty="0" err="1"/>
              <a:t>читать</a:t>
            </a:r>
            <a:r>
              <a:rPr dirty="0"/>
              <a:t> </a:t>
            </a:r>
            <a:r>
              <a:rPr dirty="0" err="1"/>
              <a:t>книги</a:t>
            </a:r>
            <a:r>
              <a:rPr dirty="0"/>
              <a:t> о </a:t>
            </a:r>
            <a:r>
              <a:rPr dirty="0" err="1"/>
              <a:t>вере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6800" y="507002"/>
            <a:ext cx="899627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3200" b="1"/>
            </a:pPr>
            <a:r>
              <a:rPr dirty="0" err="1"/>
              <a:t>Князь</a:t>
            </a:r>
            <a:r>
              <a:rPr dirty="0"/>
              <a:t> </a:t>
            </a:r>
            <a:r>
              <a:rPr dirty="0" err="1"/>
              <a:t>Владимир</a:t>
            </a:r>
            <a:r>
              <a:rPr dirty="0"/>
              <a:t> (978 г.): </a:t>
            </a:r>
            <a:r>
              <a:rPr dirty="0" err="1"/>
              <a:t>как</a:t>
            </a:r>
            <a:r>
              <a:rPr dirty="0"/>
              <a:t> </a:t>
            </a:r>
            <a:r>
              <a:rPr dirty="0" err="1"/>
              <a:t>объединить</a:t>
            </a:r>
            <a:r>
              <a:rPr dirty="0"/>
              <a:t> </a:t>
            </a:r>
            <a:r>
              <a:rPr dirty="0" err="1"/>
              <a:t>народ</a:t>
            </a:r>
            <a:r>
              <a:rPr dirty="0"/>
              <a:t>?</a:t>
            </a:r>
          </a:p>
        </p:txBody>
      </p:sp>
      <p:pic>
        <p:nvPicPr>
          <p:cNvPr id="3" name="Picture 2" descr="04_prince_vladi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1" y="1660021"/>
            <a:ext cx="3516428" cy="40622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004" y="1761456"/>
            <a:ext cx="2700000" cy="4320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600" i="1"/>
            </a:pPr>
            <a:r>
              <a:rPr dirty="0" err="1"/>
              <a:t>Князь</a:t>
            </a:r>
            <a:r>
              <a:rPr dirty="0"/>
              <a:t> </a:t>
            </a:r>
            <a:r>
              <a:rPr dirty="0" err="1"/>
              <a:t>Владимир</a:t>
            </a:r>
            <a:r>
              <a:rPr dirty="0"/>
              <a:t> </a:t>
            </a:r>
            <a:r>
              <a:rPr dirty="0" err="1"/>
              <a:t>Святославич</a:t>
            </a:r>
            <a:endParaRPr dirty="0"/>
          </a:p>
          <a:p>
            <a:pPr>
              <a:defRPr sz="2000"/>
            </a:pPr>
            <a:r>
              <a:rPr dirty="0" err="1"/>
              <a:t>Хотел</a:t>
            </a:r>
            <a:r>
              <a:rPr dirty="0"/>
              <a:t> </a:t>
            </a:r>
            <a:r>
              <a:rPr dirty="0" err="1"/>
              <a:t>объединить</a:t>
            </a:r>
            <a:r>
              <a:rPr dirty="0"/>
              <a:t> </a:t>
            </a:r>
            <a:r>
              <a:rPr dirty="0" err="1"/>
              <a:t>племена</a:t>
            </a:r>
            <a:r>
              <a:rPr dirty="0"/>
              <a:t> </a:t>
            </a:r>
            <a:r>
              <a:rPr dirty="0" err="1"/>
              <a:t>восточных</a:t>
            </a:r>
            <a:r>
              <a:rPr dirty="0"/>
              <a:t> </a:t>
            </a:r>
            <a:r>
              <a:rPr dirty="0" err="1"/>
              <a:t>славян</a:t>
            </a:r>
            <a:endParaRPr dirty="0"/>
          </a:p>
          <a:p>
            <a:pPr>
              <a:defRPr sz="2000"/>
            </a:pPr>
            <a:r>
              <a:rPr dirty="0" err="1"/>
              <a:t>Попытался</a:t>
            </a:r>
            <a:r>
              <a:rPr dirty="0"/>
              <a:t> </a:t>
            </a:r>
            <a:r>
              <a:rPr dirty="0" err="1"/>
              <a:t>укрепить</a:t>
            </a:r>
            <a:r>
              <a:rPr dirty="0"/>
              <a:t> </a:t>
            </a:r>
            <a:r>
              <a:rPr dirty="0" err="1"/>
              <a:t>язычество</a:t>
            </a:r>
            <a:r>
              <a:rPr dirty="0"/>
              <a:t> — </a:t>
            </a:r>
            <a:r>
              <a:rPr dirty="0" err="1"/>
              <a:t>не</a:t>
            </a:r>
            <a:r>
              <a:rPr dirty="0"/>
              <a:t> </a:t>
            </a:r>
            <a:r>
              <a:rPr dirty="0" err="1"/>
              <a:t>получилось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7686" y="532928"/>
            <a:ext cx="9360000" cy="540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3200" b="1"/>
            </a:pPr>
            <a:r>
              <a:rPr dirty="0" err="1"/>
              <a:t>Поиск</a:t>
            </a:r>
            <a:r>
              <a:rPr dirty="0"/>
              <a:t> </a:t>
            </a:r>
            <a:r>
              <a:rPr dirty="0" err="1"/>
              <a:t>веры</a:t>
            </a:r>
            <a:r>
              <a:rPr dirty="0"/>
              <a:t> и </a:t>
            </a:r>
            <a:r>
              <a:rPr dirty="0" err="1"/>
              <a:t>послы</a:t>
            </a:r>
            <a:r>
              <a:rPr dirty="0"/>
              <a:t> </a:t>
            </a:r>
            <a:r>
              <a:rPr dirty="0" err="1"/>
              <a:t>князя</a:t>
            </a:r>
            <a:r>
              <a:rPr dirty="0"/>
              <a:t> </a:t>
            </a:r>
            <a:r>
              <a:rPr dirty="0" err="1"/>
              <a:t>Владимира</a:t>
            </a:r>
            <a:endParaRPr dirty="0"/>
          </a:p>
        </p:txBody>
      </p:sp>
      <p:pic>
        <p:nvPicPr>
          <p:cNvPr id="3" name="Picture 2" descr="05_byzantine_mosaic_christ_pantocra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259228"/>
            <a:ext cx="6200956" cy="432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67984" y="1431024"/>
            <a:ext cx="320199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600" i="1"/>
            </a:pPr>
            <a:r>
              <a:rPr dirty="0" err="1"/>
              <a:t>Богослужение</a:t>
            </a:r>
            <a:r>
              <a:rPr dirty="0"/>
              <a:t> в </a:t>
            </a:r>
            <a:r>
              <a:rPr dirty="0" err="1"/>
              <a:t>греческом</a:t>
            </a:r>
            <a:r>
              <a:rPr dirty="0"/>
              <a:t> </a:t>
            </a:r>
            <a:r>
              <a:rPr dirty="0" err="1"/>
              <a:t>храме</a:t>
            </a:r>
            <a:r>
              <a:rPr dirty="0"/>
              <a:t> (</a:t>
            </a:r>
            <a:r>
              <a:rPr dirty="0" err="1"/>
              <a:t>Византия</a:t>
            </a:r>
            <a:r>
              <a:rPr dirty="0"/>
              <a:t>)</a:t>
            </a:r>
          </a:p>
          <a:p>
            <a:pPr>
              <a:defRPr sz="2000"/>
            </a:pPr>
            <a:r>
              <a:rPr dirty="0" err="1"/>
              <a:t>Послы</a:t>
            </a:r>
            <a:r>
              <a:rPr dirty="0"/>
              <a:t>: «</a:t>
            </a:r>
            <a:r>
              <a:rPr dirty="0" err="1"/>
              <a:t>Где</a:t>
            </a:r>
            <a:r>
              <a:rPr dirty="0"/>
              <a:t> </a:t>
            </a:r>
            <a:r>
              <a:rPr dirty="0" err="1"/>
              <a:t>мы</a:t>
            </a:r>
            <a:r>
              <a:rPr dirty="0"/>
              <a:t> —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земле</a:t>
            </a:r>
            <a:r>
              <a:rPr dirty="0"/>
              <a:t> </a:t>
            </a:r>
            <a:r>
              <a:rPr dirty="0" err="1"/>
              <a:t>или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небе</a:t>
            </a:r>
            <a:r>
              <a:rPr dirty="0"/>
              <a:t>?»</a:t>
            </a:r>
          </a:p>
          <a:p>
            <a:pPr>
              <a:defRPr sz="2000"/>
            </a:pPr>
            <a:r>
              <a:rPr dirty="0"/>
              <a:t>«Вкусив </a:t>
            </a:r>
            <a:r>
              <a:rPr dirty="0" err="1"/>
              <a:t>сладкого</a:t>
            </a:r>
            <a:r>
              <a:rPr dirty="0"/>
              <a:t>, </a:t>
            </a:r>
            <a:r>
              <a:rPr dirty="0" err="1"/>
              <a:t>не</a:t>
            </a:r>
            <a:r>
              <a:rPr dirty="0"/>
              <a:t> </a:t>
            </a:r>
            <a:r>
              <a:rPr dirty="0" err="1"/>
              <a:t>хотим</a:t>
            </a:r>
            <a:r>
              <a:rPr dirty="0"/>
              <a:t> </a:t>
            </a:r>
            <a:r>
              <a:rPr dirty="0" err="1"/>
              <a:t>больше</a:t>
            </a:r>
            <a:r>
              <a:rPr dirty="0"/>
              <a:t> </a:t>
            </a:r>
            <a:r>
              <a:rPr dirty="0" err="1"/>
              <a:t>горького</a:t>
            </a:r>
            <a:r>
              <a:rPr dirty="0"/>
              <a:t>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</TotalTime>
  <Words>593</Words>
  <Application>Microsoft Office PowerPoint</Application>
  <PresentationFormat>Произвольный</PresentationFormat>
  <Paragraphs>82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Wingdings 3</vt:lpstr>
      <vt:lpstr>Легкий дым</vt:lpstr>
      <vt:lpstr>Как христианство пришло на Русь От язычества к выбору веры</vt:lpstr>
      <vt:lpstr>Цели урока</vt:lpstr>
      <vt:lpstr>Актуализация: Верно — неверно</vt:lpstr>
      <vt:lpstr>Ключевые понятия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Групповая работа (1–2)</vt:lpstr>
      <vt:lpstr>Групповая работа (3–4)</vt:lpstr>
      <vt:lpstr>Термины: «Соедини верно»</vt:lpstr>
      <vt:lpstr>Мини-тест (самопроверка по эталону)</vt:lpstr>
      <vt:lpstr>Рефлексия «Светофор»</vt:lpstr>
      <vt:lpstr>Домашнее задание (выбери)</vt:lpstr>
      <vt:lpstr>Итог урока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scime</cp:lastModifiedBy>
  <cp:revision>3</cp:revision>
  <dcterms:created xsi:type="dcterms:W3CDTF">2013-01-27T09:14:16Z</dcterms:created>
  <dcterms:modified xsi:type="dcterms:W3CDTF">2025-08-31T10:56:53Z</dcterms:modified>
  <cp:category/>
</cp:coreProperties>
</file>