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</p:sldMasterIdLst>
  <p:handoutMasterIdLst>
    <p:handoutMasterId r:id="rId16"/>
  </p:handoutMasterIdLst>
  <p:sldIdLst>
    <p:sldId id="256" r:id="rId2"/>
    <p:sldId id="259" r:id="rId3"/>
    <p:sldId id="279" r:id="rId4"/>
    <p:sldId id="270" r:id="rId5"/>
    <p:sldId id="288" r:id="rId6"/>
    <p:sldId id="280" r:id="rId7"/>
    <p:sldId id="277" r:id="rId8"/>
    <p:sldId id="263" r:id="rId9"/>
    <p:sldId id="282" r:id="rId10"/>
    <p:sldId id="281" r:id="rId11"/>
    <p:sldId id="285" r:id="rId12"/>
    <p:sldId id="286" r:id="rId13"/>
    <p:sldId id="287" r:id="rId14"/>
    <p:sldId id="283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AFAFA"/>
    <a:srgbClr val="FF0048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-1302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CCD9D2-0EBB-4073-9F27-9FA6DDA6FBA8}" type="datetimeFigureOut">
              <a:rPr lang="ru-RU" smtClean="0"/>
              <a:pPr/>
              <a:t>04.07.2024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E60E07C-6B9A-4E8B-A026-7CF40ED4A76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04.07.2024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0874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04.07.2024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80041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4907757" y="365125"/>
            <a:ext cx="1478756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71488" y="365125"/>
            <a:ext cx="4321969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04.07.2024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270743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04.07.2024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442655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04.07.2024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595502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71487" y="1825625"/>
            <a:ext cx="2900363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486150" y="1825625"/>
            <a:ext cx="2900363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04.07.2024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490839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04.07.2024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860005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04.07.2024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043509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04.07.2024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749205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04.07.2024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910129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04.07.2024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341405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0BB889-9D34-4BBB-8EBF-7B432ADE08F0}" type="datetimeFigureOut">
              <a:rPr lang="ru-RU" smtClean="0"/>
              <a:pPr/>
              <a:t>04.07.2024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9971805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1" name="Подзаголовок 2"/>
          <p:cNvSpPr txBox="1">
            <a:spLocks/>
          </p:cNvSpPr>
          <p:nvPr/>
        </p:nvSpPr>
        <p:spPr>
          <a:xfrm>
            <a:off x="1621864" y="3051730"/>
            <a:ext cx="6400800" cy="219145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latinLnBrk="0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latinLnBrk="0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latinLnBrk="0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latinLnBrk="0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latinLnBrk="0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latinLnBrk="0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latinLnBrk="0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latinLnBrk="0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latinLnBrk="0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360312" y="6281670"/>
            <a:ext cx="2819400" cy="3906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lnSpc>
                <a:spcPct val="115000"/>
              </a:lnSpc>
              <a:spcAft>
                <a:spcPts val="1000"/>
              </a:spcAft>
            </a:pPr>
            <a:r>
              <a:rPr lang="ru-RU" b="1" i="1" dirty="0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Новомосковск, 2024</a:t>
            </a:r>
            <a:endParaRPr lang="ru-RU" sz="1400" dirty="0">
              <a:solidFill>
                <a:schemeClr val="bg1"/>
              </a:solidFill>
              <a:ea typeface="Calibri"/>
              <a:cs typeface="Times New Roman"/>
            </a:endParaRPr>
          </a:p>
        </p:txBody>
      </p:sp>
      <p:sp>
        <p:nvSpPr>
          <p:cNvPr id="14337" name="Rectangle 1"/>
          <p:cNvSpPr>
            <a:spLocks noChangeArrowheads="1"/>
          </p:cNvSpPr>
          <p:nvPr/>
        </p:nvSpPr>
        <p:spPr bwMode="auto">
          <a:xfrm>
            <a:off x="248194" y="1162594"/>
            <a:ext cx="8699863" cy="24929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Из всей жизни можно извлечь одну мудрость: человек должен делать только добро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400" b="1" i="1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Ахмедхан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1" i="1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Абу-Бакар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народный писатель Дагестана</a:t>
            </a:r>
            <a:endParaRPr kumimoji="0" lang="ru-RU" sz="2400" b="1" i="1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93832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C:\Users\ПК\Desktop\Снимок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8194" y="613954"/>
            <a:ext cx="8582298" cy="537727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414174699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C:\Users\ПК\Desktop\Снимок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6389" y="640080"/>
            <a:ext cx="8347165" cy="528923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414174699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C:\Users\ПК\Desktop\Снимок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1775" y="705394"/>
            <a:ext cx="8481151" cy="526678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C:\Users\ПК\Desktop\Снимок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3326" y="770710"/>
            <a:ext cx="8268788" cy="510145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27018" y="534798"/>
            <a:ext cx="7746274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Домашнее задание.</a:t>
            </a:r>
          </a:p>
          <a:p>
            <a:pPr algn="just"/>
            <a:r>
              <a:rPr lang="ru-RU" sz="2800" dirty="0" smtClean="0">
                <a:solidFill>
                  <a:srgbClr val="FAFAFA"/>
                </a:solidFill>
                <a:latin typeface="Times New Roman" pitchFamily="18" charset="0"/>
                <a:cs typeface="Times New Roman" pitchFamily="18" charset="0"/>
              </a:rPr>
              <a:t>      Напишите сочинение-рассуждение на тему: “Что такое добро?”, взяв в качестве тезиса, данное Вами определение.</a:t>
            </a:r>
          </a:p>
          <a:p>
            <a:pPr algn="just"/>
            <a:r>
              <a:rPr lang="ru-RU" sz="2800" dirty="0" smtClean="0">
                <a:solidFill>
                  <a:srgbClr val="FAFAFA"/>
                </a:solidFill>
                <a:latin typeface="Times New Roman" pitchFamily="18" charset="0"/>
                <a:cs typeface="Times New Roman" pitchFamily="18" charset="0"/>
              </a:rPr>
              <a:t>      Аргументируя свой тезис, приведите два примера-аргумента, подтверждающих Ваши рассуждения: один пример-аргумент приведите из прочитанного текста, а второй - из Вашего жизненного опыта. (объем сочинения – не менее 70 слов)</a:t>
            </a:r>
            <a:endParaRPr lang="ru-RU" sz="2800" dirty="0">
              <a:solidFill>
                <a:srgbClr val="FAFAFA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1746" name="Picture 2" descr="C:\Users\ПК\Downloads\10257501-1674342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02899" y="4670339"/>
            <a:ext cx="2309628" cy="173074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82880" y="446203"/>
            <a:ext cx="880436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i="1" dirty="0" smtClean="0">
                <a:solidFill>
                  <a:srgbClr val="FFC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Из всей жизни можно извлечь одну мудрость: </a:t>
            </a:r>
          </a:p>
          <a:p>
            <a:pPr algn="ctr"/>
            <a:r>
              <a:rPr lang="ru-RU" sz="2800" b="1" i="1" dirty="0" smtClean="0">
                <a:solidFill>
                  <a:srgbClr val="FFC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человек должен делать только добро.</a:t>
            </a:r>
            <a:endParaRPr lang="ru-RU" sz="2800" dirty="0">
              <a:solidFill>
                <a:srgbClr val="FFC000"/>
              </a:solidFill>
            </a:endParaRPr>
          </a:p>
        </p:txBody>
      </p:sp>
      <p:sp>
        <p:nvSpPr>
          <p:cNvPr id="12" name="Стрелка вниз 11"/>
          <p:cNvSpPr/>
          <p:nvPr/>
        </p:nvSpPr>
        <p:spPr>
          <a:xfrm rot="2048012">
            <a:off x="3146524" y="1320180"/>
            <a:ext cx="484632" cy="170478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низ 12"/>
          <p:cNvSpPr/>
          <p:nvPr/>
        </p:nvSpPr>
        <p:spPr>
          <a:xfrm rot="19757946">
            <a:off x="4866468" y="1381140"/>
            <a:ext cx="484632" cy="170478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1" y="3066646"/>
            <a:ext cx="394498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i="1" dirty="0" smtClean="0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Содержательный блок</a:t>
            </a:r>
            <a:endParaRPr lang="ru-RU" sz="2400" b="1" i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4698273" y="3036166"/>
            <a:ext cx="314814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i="1" dirty="0" smtClean="0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Языковой анализ</a:t>
            </a:r>
            <a:endParaRPr lang="ru-RU" sz="2400" b="1" i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04949" y="3863481"/>
            <a:ext cx="3566159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fontAlgn="base">
              <a:spcBef>
                <a:spcPct val="0"/>
              </a:spcBef>
              <a:spcAft>
                <a:spcPct val="0"/>
              </a:spcAft>
              <a:buAutoNum type="arabicParenR"/>
            </a:pPr>
            <a:r>
              <a:rPr lang="ru-RU" sz="1600" b="1" i="1" dirty="0" smtClean="0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Лексическое значение слова «добро»</a:t>
            </a:r>
          </a:p>
          <a:p>
            <a:pPr marL="342900" lvl="0" indent="-342900" fontAlgn="base">
              <a:spcBef>
                <a:spcPct val="0"/>
              </a:spcBef>
              <a:spcAft>
                <a:spcPct val="0"/>
              </a:spcAft>
              <a:buAutoNum type="arabicParenR"/>
            </a:pPr>
            <a:r>
              <a:rPr lang="ru-RU" sz="1600" b="1" i="1" dirty="0" smtClean="0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Ассоциации к слову «добро»</a:t>
            </a:r>
          </a:p>
          <a:p>
            <a:pPr marL="342900" lvl="0" indent="-342900" fontAlgn="base">
              <a:spcBef>
                <a:spcPct val="0"/>
              </a:spcBef>
              <a:spcAft>
                <a:spcPct val="0"/>
              </a:spcAft>
              <a:buAutoNum type="arabicParenR"/>
            </a:pPr>
            <a:r>
              <a:rPr lang="ru-RU" sz="16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Пословицы, поговорки, цитаты со словом.</a:t>
            </a:r>
          </a:p>
          <a:p>
            <a:pPr marL="342900" lvl="0" indent="-342900" fontAlgn="base">
              <a:spcBef>
                <a:spcPct val="0"/>
              </a:spcBef>
              <a:spcAft>
                <a:spcPct val="0"/>
              </a:spcAft>
              <a:buAutoNum type="arabicParenR"/>
            </a:pPr>
            <a:r>
              <a:rPr lang="ru-RU" sz="16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Литературные примеры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5303519" y="3758977"/>
            <a:ext cx="3148149" cy="11560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1600" b="1" i="1" dirty="0" smtClean="0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1). Орфографический анализ</a:t>
            </a:r>
          </a:p>
          <a:p>
            <a:pPr lvl="0" algn="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16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2). Синтаксический анализ</a:t>
            </a:r>
          </a:p>
          <a:p>
            <a:pPr lvl="0" algn="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16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3) Пунктуационный анализ</a:t>
            </a:r>
          </a:p>
        </p:txBody>
      </p:sp>
    </p:spTree>
    <p:extLst>
      <p:ext uri="{BB962C8B-B14F-4D97-AF65-F5344CB8AC3E}">
        <p14:creationId xmlns:p14="http://schemas.microsoft.com/office/powerpoint/2010/main" xmlns="" val="1547897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557002" y="409694"/>
            <a:ext cx="241745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1. ДОБРО, а, ср.</a:t>
            </a:r>
          </a:p>
          <a:p>
            <a:endParaRPr lang="ru-RU" sz="2400" b="1" dirty="0">
              <a:solidFill>
                <a:srgbClr val="FFC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0" y="776972"/>
            <a:ext cx="8948058" cy="58169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AutoNum type="arabicPeriod"/>
            </a:pP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Нечто положительное, хорошее, полезное, противоположное злу; добрый поступок. </a:t>
            </a:r>
            <a:r>
              <a:rPr lang="ru-RU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Желать добра кому-н. Не к добру (предвещает дурное; разг.). Сделать много добра людям. Поминать добром (вспоминать с благодарностью, с хорошим чувством). Не делай добра, не увидишь зла (посл.). Д. должно быть с кулаками (афоризм). </a:t>
            </a:r>
          </a:p>
          <a:p>
            <a:pPr marL="342900" indent="-342900" algn="just">
              <a:buAutoNum type="arabicPeriod"/>
            </a:pP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Имущество, вещи (разг.). </a:t>
            </a:r>
            <a:r>
              <a:rPr lang="ru-RU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Чужое д. Накопить добра. </a:t>
            </a:r>
          </a:p>
          <a:p>
            <a:pPr marL="342900" indent="-342900" algn="just">
              <a:buAutoNum type="arabicPeriod"/>
            </a:pP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О </a:t>
            </a:r>
            <a:r>
              <a:rPr lang="ru-RU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ком-чём-н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плохом, негодном (разг. пренебр.). </a:t>
            </a:r>
            <a:r>
              <a:rPr lang="ru-RU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Такого добра и даром не надо. •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Добро пожаловать приветствие гостю, участникам чего-н., прибывающим </a:t>
            </a:r>
            <a:r>
              <a:rPr lang="ru-RU" i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куда-н</a:t>
            </a:r>
            <a:r>
              <a:rPr lang="ru-RU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Добро пожаловать в наш город на фестиваль! Дать (получить) добро на что (разг. и спец.) дать (получить) разрешение, согласие. Дать добро на вылет. От добра </a:t>
            </a:r>
            <a:r>
              <a:rPr lang="ru-RU" i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добра</a:t>
            </a:r>
            <a:r>
              <a:rPr lang="ru-RU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не ищут посл.: нужно довольствоваться тем хорошим, что уже есть, и не искать лучшего. </a:t>
            </a:r>
          </a:p>
          <a:p>
            <a:pPr marL="342900" indent="-342900"/>
            <a:r>
              <a:rPr lang="ru-RU" sz="2400" b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     2 . ДОБРО</a:t>
            </a:r>
            <a:r>
              <a:rPr lang="ru-RU" sz="2400" b="1" dirty="0" smtClean="0">
                <a:solidFill>
                  <a:srgbClr val="FFC000"/>
                </a:solidFill>
              </a:rPr>
              <a:t>, </a:t>
            </a:r>
            <a:r>
              <a:rPr lang="ru-RU" dirty="0" smtClean="0">
                <a:solidFill>
                  <a:schemeClr val="bg1"/>
                </a:solidFill>
              </a:rPr>
              <a:t>ч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астица (прост.). </a:t>
            </a:r>
          </a:p>
          <a:p>
            <a:pPr marL="342900" indent="-342900"/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Ладно, хорошо. </a:t>
            </a:r>
            <a:r>
              <a:rPr lang="ru-RU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Д.! Сделаем по-твоему! Потерпи ещё немножко. Д. </a:t>
            </a:r>
          </a:p>
          <a:p>
            <a:pPr marL="342900" indent="-342900"/>
            <a:r>
              <a:rPr lang="ru-RU" sz="2400" b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     3. ДОБРО</a:t>
            </a:r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добро бы (б) (разг.) </a:t>
            </a:r>
          </a:p>
          <a:p>
            <a:pPr marL="342900" indent="-342900">
              <a:buAutoNum type="arabicParenR"/>
            </a:pP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союз, пускай бы ещё; допустим, что… но (с оттенком неодобрения). </a:t>
            </a:r>
            <a:r>
              <a:rPr lang="ru-RU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Добро бы сам делал, а то всё на других переложил; </a:t>
            </a:r>
          </a:p>
          <a:p>
            <a:pPr marL="342900" indent="-342900">
              <a:buAutoNum type="arabicParenR"/>
            </a:pP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частица, выражает неодобрение, ироническую оценку при допущении чего-н. как возможного в другой ситуации, при других обстоятельствах. </a:t>
            </a:r>
            <a:r>
              <a:rPr lang="ru-RU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 что он из себя строит? Добро бы важная птица!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7493460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811403" y="605636"/>
            <a:ext cx="464588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Рассказ А. И. Куприна «Чудесный доктор»</a:t>
            </a:r>
          </a:p>
          <a:p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012486" y="1062837"/>
            <a:ext cx="365279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Повесть А. Грина «Алые паруса»</a:t>
            </a:r>
            <a:endParaRPr lang="ru-RU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404373" y="2016426"/>
            <a:ext cx="37281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Повесть А. Грина «Алые паруса»</a:t>
            </a:r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632448" y="2565066"/>
            <a:ext cx="37350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Повесть Л. Н. </a:t>
            </a:r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Толстого «Детство</a:t>
            </a:r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985555" y="3139832"/>
            <a:ext cx="45537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Повесть  Н. М. Карамзина «Бедная Лиза»</a:t>
            </a:r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899954" y="3628349"/>
            <a:ext cx="500307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Рассказ М. А. Шолохова «Судьба человека»</a:t>
            </a:r>
          </a:p>
          <a:p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978332" y="4320682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Рассказ А. Платонова «Юшка»</a:t>
            </a:r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370217" y="4973824"/>
            <a:ext cx="577378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Рассказ А. И. Солженицына «Матренин двор»</a:t>
            </a:r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1175657" y="1619794"/>
            <a:ext cx="566928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Рассказ В. Распутина «Уроки французского»</a:t>
            </a:r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265" name="Picture 1" descr="C:\Users\ПК\Desktop\Снимок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72545" y="391886"/>
            <a:ext cx="2717964" cy="1672045"/>
          </a:xfrm>
          <a:prstGeom prst="rect">
            <a:avLst/>
          </a:prstGeom>
          <a:noFill/>
        </p:spPr>
      </p:pic>
      <p:pic>
        <p:nvPicPr>
          <p:cNvPr id="11266" name="Picture 2" descr="C:\Users\ПК\Desktop\Снимок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2564" y="3681066"/>
            <a:ext cx="2357574" cy="194290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2115171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686592" y="1573126"/>
            <a:ext cx="314814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i="1" dirty="0" smtClean="0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Языковой анализ</a:t>
            </a:r>
            <a:endParaRPr lang="ru-RU" sz="2400" b="1" i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390502" y="2491880"/>
            <a:ext cx="492469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000" b="1" i="1" dirty="0" smtClean="0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1). Орфографический анализ</a:t>
            </a:r>
          </a:p>
          <a:p>
            <a:pPr lvl="0" algn="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0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2). Синтаксический анализ</a:t>
            </a:r>
          </a:p>
          <a:p>
            <a:pPr lvl="0" algn="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0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3) Пунктуационный анализ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82880" y="446203"/>
            <a:ext cx="880436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i="1" dirty="0" smtClean="0">
                <a:solidFill>
                  <a:srgbClr val="FFC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Из всей жизни можно извлечь одну мудрость: </a:t>
            </a:r>
          </a:p>
          <a:p>
            <a:pPr algn="ctr"/>
            <a:r>
              <a:rPr lang="ru-RU" sz="2800" b="1" i="1" dirty="0" smtClean="0">
                <a:solidFill>
                  <a:srgbClr val="FFC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человек должен делать только добро.</a:t>
            </a:r>
            <a:endParaRPr lang="ru-RU" sz="2800" dirty="0">
              <a:solidFill>
                <a:srgbClr val="FFC000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Rectangle 1"/>
          <p:cNvSpPr>
            <a:spLocks noChangeArrowheads="1"/>
          </p:cNvSpPr>
          <p:nvPr/>
        </p:nvSpPr>
        <p:spPr bwMode="auto">
          <a:xfrm>
            <a:off x="979714" y="235131"/>
            <a:ext cx="278178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Экспресс-опрос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42" name="Rectangle 2"/>
          <p:cNvSpPr>
            <a:spLocks noChangeArrowheads="1"/>
          </p:cNvSpPr>
          <p:nvPr/>
        </p:nvSpPr>
        <p:spPr bwMode="auto">
          <a:xfrm>
            <a:off x="0" y="692332"/>
            <a:ext cx="8974183" cy="46782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Союзные предложения делятся на ,,,</a:t>
            </a: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В ССП средством связи являются союзы ....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СПП части связываются при помощи каких союзов?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 в БСП части связываются при помощи …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 письме отношения между частями бессоюзного сложного предложения выражаются при помощи ...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Назовите основные типы (значения) интонации в БСП…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Если части в БСП распространенные, имеют собственные знаки препинания, то между частями ставится...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Если вторая часть обозначает причину того, о чем говорится в первой части, то между частями БСП ставится ...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Вспомните памятку о постановке двоеточия в БСП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Если в первой части предложения содержится указание на время, то между частями БСП ставится...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43" name="Picture 3" descr="C:\Users\ПК\Downloads\1613545883_15-p-belii-chelovechek-dlya-prezentatsii-prozra-1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04512" y="4820194"/>
            <a:ext cx="1755322" cy="175532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0592087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7" name="Picture 1" descr="C:\Users\ПК\Desktop\Снимок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8834" y="705394"/>
            <a:ext cx="8084903" cy="530352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7408946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3" name="Picture 1" descr="C:\Users\ПК\Desktop\Снимок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287" y="261257"/>
            <a:ext cx="8876770" cy="583909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414174699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174812" y="315813"/>
            <a:ext cx="9170053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Работа в группах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</a:t>
            </a:r>
            <a:r>
              <a:rPr lang="ru-RU" sz="3200" b="1" i="1" dirty="0" smtClean="0">
                <a:solidFill>
                  <a:srgbClr val="FFFF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бобщение. Смысловые отношения между частями БСП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»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1403489" y="1918703"/>
            <a:ext cx="196765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ЗАПЯТАЯ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00B0F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2872676" y="2737822"/>
            <a:ext cx="374487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ТОЧКА С ЗАПЯТОЙ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00B0F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4235439" y="3631857"/>
            <a:ext cx="253704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solidFill>
                  <a:srgbClr val="00B0F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ДВОЕТОЧИЕ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00B0F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5941295" y="4572768"/>
            <a:ext cx="122501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ТИРЕ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00B0F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2770" name="Picture 2" descr="C:\Users\ПК\Downloads\amelioration_continu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6314" y="4003697"/>
            <a:ext cx="3773287" cy="1887652"/>
          </a:xfrm>
          <a:prstGeom prst="rect">
            <a:avLst/>
          </a:prstGeom>
          <a:noFill/>
        </p:spPr>
      </p:pic>
      <p:sp>
        <p:nvSpPr>
          <p:cNvPr id="8" name="Скругленный прямоугольник 7"/>
          <p:cNvSpPr/>
          <p:nvPr/>
        </p:nvSpPr>
        <p:spPr>
          <a:xfrm>
            <a:off x="3392755" y="1676071"/>
            <a:ext cx="794793" cy="98320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b"/>
          <a:lstStyle/>
          <a:p>
            <a:r>
              <a:rPr lang="ru-RU" sz="9600" b="1" dirty="0" smtClean="0">
                <a:solidFill>
                  <a:srgbClr val="FFC000"/>
                </a:solidFill>
              </a:rPr>
              <a:t>, </a:t>
            </a:r>
            <a:endParaRPr lang="ru-RU" sz="3600" b="1" dirty="0">
              <a:solidFill>
                <a:srgbClr val="FFC000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6586891" y="2534080"/>
            <a:ext cx="794793" cy="98320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b"/>
          <a:lstStyle/>
          <a:p>
            <a:r>
              <a:rPr lang="ru-RU" sz="6600" b="1" dirty="0" smtClean="0">
                <a:solidFill>
                  <a:srgbClr val="00B050"/>
                </a:solidFill>
              </a:rPr>
              <a:t>; </a:t>
            </a:r>
            <a:endParaRPr lang="ru-RU" sz="2000" b="1" dirty="0">
              <a:solidFill>
                <a:srgbClr val="00B050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6757776" y="3395950"/>
            <a:ext cx="794793" cy="98320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b"/>
          <a:lstStyle/>
          <a:p>
            <a:r>
              <a:rPr lang="ru-RU" sz="7200" b="1" dirty="0" smtClean="0">
                <a:solidFill>
                  <a:srgbClr val="FF0000"/>
                </a:solidFill>
              </a:rPr>
              <a:t>:</a:t>
            </a:r>
            <a:r>
              <a:rPr lang="ru-RU" sz="7200" b="1" dirty="0" smtClean="0">
                <a:solidFill>
                  <a:schemeClr val="tx1"/>
                </a:solidFill>
              </a:rPr>
              <a:t> 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7220427" y="4049486"/>
            <a:ext cx="68260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/>
              </a:rPr>
              <a:t>_</a:t>
            </a:r>
            <a:endParaRPr lang="ru-RU" sz="54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chemeClr val="accent4">
                  <a:lumMod val="40000"/>
                  <a:lumOff val="60000"/>
                </a:schemeClr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41746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669</TotalTime>
  <Words>652</Words>
  <Application>Microsoft Office PowerPoint</Application>
  <PresentationFormat>Экран (4:3)</PresentationFormat>
  <Paragraphs>63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 presentation</dc:title>
  <dc:creator>Павел</dc:creator>
  <cp:lastModifiedBy>ПК</cp:lastModifiedBy>
  <cp:revision>103</cp:revision>
  <dcterms:created xsi:type="dcterms:W3CDTF">2014-11-21T11:00:06Z</dcterms:created>
  <dcterms:modified xsi:type="dcterms:W3CDTF">2024-07-04T09:25:20Z</dcterms:modified>
</cp:coreProperties>
</file>