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61" r:id="rId5"/>
    <p:sldId id="262" r:id="rId6"/>
    <p:sldId id="263" r:id="rId7"/>
    <p:sldId id="264" r:id="rId8"/>
    <p:sldId id="259" r:id="rId9"/>
    <p:sldId id="271" r:id="rId10"/>
    <p:sldId id="272" r:id="rId11"/>
    <p:sldId id="273" r:id="rId12"/>
    <p:sldId id="260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4;&#1090;&#1082;&#1088;%20&#1091;&#1088;&#1086;&#1082;%20&#1050;&#1086;&#1084;&#1073;&#1080;&#1085;&#1072;&#1090;&#1086;&#1088;&#1080;&#1082;&#1072;\&#1076;&#1080;&#1072;&#1075;&#1088;&#1072;&#1084;&#1084;&#1072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4;&#1090;&#1082;&#1088;%20&#1091;&#1088;&#1086;&#1082;%20&#1050;&#1086;&#1084;&#1073;&#1080;&#1085;&#1072;&#1090;&#1086;&#1088;&#1080;&#1082;&#1072;\&#1076;&#1080;&#1072;&#1075;&#1088;&#1072;&#1084;&#1084;&#1072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количество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7738383396519877"/>
          <c:y val="5.3506623894185604E-2"/>
          <c:w val="0.70495866141732288"/>
          <c:h val="0.516615631379410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коичество</c:v>
                </c:pt>
              </c:strCache>
            </c:strRef>
          </c:tx>
          <c:invertIfNegative val="0"/>
          <c:cat>
            <c:strRef>
              <c:f>Лист1!$B$1:$I$1</c:f>
              <c:strCache>
                <c:ptCount val="8"/>
                <c:pt idx="0">
                  <c:v>математика</c:v>
                </c:pt>
                <c:pt idx="1">
                  <c:v>общество</c:v>
                </c:pt>
                <c:pt idx="2">
                  <c:v>история</c:v>
                </c:pt>
                <c:pt idx="3">
                  <c:v>литература</c:v>
                </c:pt>
                <c:pt idx="4">
                  <c:v>русский</c:v>
                </c:pt>
                <c:pt idx="5">
                  <c:v>английский</c:v>
                </c:pt>
                <c:pt idx="6">
                  <c:v>информатика</c:v>
                </c:pt>
                <c:pt idx="7">
                  <c:v>физика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7</c:v>
                </c:pt>
                <c:pt idx="1">
                  <c:v>4</c:v>
                </c:pt>
                <c:pt idx="2">
                  <c:v>4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614592"/>
        <c:axId val="25435520"/>
      </c:barChart>
      <c:catAx>
        <c:axId val="25614592"/>
        <c:scaling>
          <c:orientation val="minMax"/>
        </c:scaling>
        <c:delete val="0"/>
        <c:axPos val="b"/>
        <c:majorTickMark val="out"/>
        <c:minorTickMark val="none"/>
        <c:tickLblPos val="nextTo"/>
        <c:crossAx val="25435520"/>
        <c:crosses val="autoZero"/>
        <c:auto val="1"/>
        <c:lblAlgn val="ctr"/>
        <c:lblOffset val="100"/>
        <c:noMultiLvlLbl val="0"/>
      </c:catAx>
      <c:valAx>
        <c:axId val="25435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6145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количество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94667760279965"/>
          <c:y val="2.8252405949256341E-2"/>
          <c:w val="0.70495866141732288"/>
          <c:h val="0.5166156313794109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098944"/>
        <c:axId val="72100480"/>
      </c:barChart>
      <c:catAx>
        <c:axId val="72098944"/>
        <c:scaling>
          <c:orientation val="minMax"/>
        </c:scaling>
        <c:delete val="0"/>
        <c:axPos val="b"/>
        <c:majorTickMark val="out"/>
        <c:minorTickMark val="none"/>
        <c:tickLblPos val="nextTo"/>
        <c:crossAx val="72100480"/>
        <c:crosses val="autoZero"/>
        <c:auto val="1"/>
        <c:lblAlgn val="ctr"/>
        <c:lblOffset val="100"/>
        <c:noMultiLvlLbl val="0"/>
      </c:catAx>
      <c:valAx>
        <c:axId val="721004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20989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количество</c:v>
                </c:pt>
              </c:strCache>
            </c:strRef>
          </c:tx>
          <c:cat>
            <c:strRef>
              <c:f>Лист1!$B$1:$I$1</c:f>
              <c:strCache>
                <c:ptCount val="8"/>
                <c:pt idx="0">
                  <c:v>математика</c:v>
                </c:pt>
                <c:pt idx="1">
                  <c:v>общество</c:v>
                </c:pt>
                <c:pt idx="2">
                  <c:v>история</c:v>
                </c:pt>
                <c:pt idx="3">
                  <c:v>литература</c:v>
                </c:pt>
                <c:pt idx="4">
                  <c:v>русский</c:v>
                </c:pt>
                <c:pt idx="5">
                  <c:v>английский</c:v>
                </c:pt>
                <c:pt idx="6">
                  <c:v>информатика</c:v>
                </c:pt>
                <c:pt idx="7">
                  <c:v>физика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7</c:v>
                </c:pt>
                <c:pt idx="1">
                  <c:v>4</c:v>
                </c:pt>
                <c:pt idx="2">
                  <c:v>4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количество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94667760279965"/>
          <c:y val="2.8252405949256341E-2"/>
          <c:w val="0.70495866141732288"/>
          <c:h val="0.5166156313794109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876608"/>
        <c:axId val="73878144"/>
      </c:barChart>
      <c:catAx>
        <c:axId val="73876608"/>
        <c:scaling>
          <c:orientation val="minMax"/>
        </c:scaling>
        <c:delete val="0"/>
        <c:axPos val="b"/>
        <c:majorTickMark val="out"/>
        <c:minorTickMark val="none"/>
        <c:tickLblPos val="nextTo"/>
        <c:crossAx val="73878144"/>
        <c:crosses val="autoZero"/>
        <c:auto val="1"/>
        <c:lblAlgn val="ctr"/>
        <c:lblOffset val="100"/>
        <c:noMultiLvlLbl val="0"/>
      </c:catAx>
      <c:valAx>
        <c:axId val="73878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8766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1359405074365703"/>
          <c:y val="0.24109981044036163"/>
          <c:w val="0.6665448381452318"/>
          <c:h val="0.5166156313794109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количество</c:v>
                </c:pt>
              </c:strCache>
            </c:strRef>
          </c:tx>
          <c:marker>
            <c:symbol val="none"/>
          </c:marker>
          <c:cat>
            <c:strRef>
              <c:f>Лист1!$B$1:$I$1</c:f>
              <c:strCache>
                <c:ptCount val="8"/>
                <c:pt idx="0">
                  <c:v>математика</c:v>
                </c:pt>
                <c:pt idx="1">
                  <c:v>общество</c:v>
                </c:pt>
                <c:pt idx="2">
                  <c:v>история</c:v>
                </c:pt>
                <c:pt idx="3">
                  <c:v>литература</c:v>
                </c:pt>
                <c:pt idx="4">
                  <c:v>русский</c:v>
                </c:pt>
                <c:pt idx="5">
                  <c:v>английский</c:v>
                </c:pt>
                <c:pt idx="6">
                  <c:v>информатика</c:v>
                </c:pt>
                <c:pt idx="7">
                  <c:v>физика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7</c:v>
                </c:pt>
                <c:pt idx="1">
                  <c:v>4</c:v>
                </c:pt>
                <c:pt idx="2">
                  <c:v>4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749504"/>
        <c:axId val="79751040"/>
      </c:lineChart>
      <c:catAx>
        <c:axId val="79749504"/>
        <c:scaling>
          <c:orientation val="minMax"/>
        </c:scaling>
        <c:delete val="0"/>
        <c:axPos val="b"/>
        <c:majorTickMark val="out"/>
        <c:minorTickMark val="none"/>
        <c:tickLblPos val="nextTo"/>
        <c:crossAx val="79751040"/>
        <c:crosses val="autoZero"/>
        <c:auto val="1"/>
        <c:lblAlgn val="ctr"/>
        <c:lblOffset val="100"/>
        <c:noMultiLvlLbl val="0"/>
      </c:catAx>
      <c:valAx>
        <c:axId val="79751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97495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Комбинаторика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45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" y="0"/>
            <a:ext cx="913991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08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31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Факториал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59" y="1124744"/>
            <a:ext cx="8772429" cy="5476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693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6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 понятия комбинаторики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Перестановки.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Комбинация из 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элементов, которые отличаются друг от друга только порядком элементов, называются перестановками. Перестановки обозначаются символом 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en-US" b="1" i="1" baseline="-25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где 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число элементов, входящих в каждую перестановку. (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- первая буква французского слова </a:t>
            </a:r>
            <a:r>
              <a:rPr lang="en-US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permutation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перестановка). Число перестановок можно вычислить по формуле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 err="1">
                <a:latin typeface="Times New Roman"/>
                <a:ea typeface="Calibri"/>
                <a:cs typeface="Times New Roman"/>
              </a:rPr>
              <a:t>Р</a:t>
            </a:r>
            <a:r>
              <a:rPr lang="ru-RU" i="1" baseline="-25000" dirty="0" err="1">
                <a:latin typeface="Times New Roman"/>
                <a:ea typeface="Calibri"/>
                <a:cs typeface="Times New Roman"/>
              </a:rPr>
              <a:t>п</a:t>
            </a:r>
            <a:r>
              <a:rPr lang="ru-RU" i="1" baseline="-250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= п!  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Число перестановок из трёх элементов: Р</a:t>
            </a:r>
            <a:r>
              <a:rPr lang="ru-RU" baseline="-25000" dirty="0">
                <a:latin typeface="Times New Roman"/>
                <a:ea typeface="Calibri"/>
                <a:cs typeface="Times New Roman"/>
              </a:rPr>
              <a:t>3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= 3! = 6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9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 понятия комбинаторики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Размещения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Комбинации, в которых имеет значение порядок элементов, называются размещением </a:t>
            </a:r>
          </a:p>
          <a:p>
            <a:pPr>
              <a:spcAft>
                <a:spcPts val="0"/>
              </a:spcAft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40873"/>
            <a:ext cx="1779743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37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 понятия комбинаторики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b="1" i="1" dirty="0" smtClean="0">
                <a:latin typeface="Times New Roman"/>
                <a:ea typeface="Calibri"/>
                <a:cs typeface="Times New Roman"/>
              </a:rPr>
              <a:t>Сочетания</a:t>
            </a:r>
            <a:endParaRPr lang="ru-RU" sz="2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Комбинации, в которых  не имеет значение порядок элементов, называются сочетанием 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3658740"/>
            <a:ext cx="3024337" cy="130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92080" y="4125870"/>
            <a:ext cx="18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/>
                <a:ea typeface="Calibri"/>
              </a:rPr>
              <a:t> </a:t>
            </a:r>
            <a:r>
              <a:rPr lang="en-US" sz="3200" i="1" dirty="0">
                <a:latin typeface="Times New Roman"/>
                <a:ea typeface="Calibri"/>
              </a:rPr>
              <a:t>m</a:t>
            </a:r>
            <a:r>
              <a:rPr lang="ru-RU" sz="3200" i="1" dirty="0">
                <a:latin typeface="Times New Roman"/>
                <a:ea typeface="Calibri"/>
              </a:rPr>
              <a:t> ≤ </a:t>
            </a:r>
            <a:r>
              <a:rPr lang="en-US" sz="3200" i="1" dirty="0">
                <a:latin typeface="Times New Roman"/>
                <a:ea typeface="Calibri"/>
              </a:rPr>
              <a:t>n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1380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71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s://ds04.infourok.ru/uploads/ex/0c16/0006d65d-f7cf6c9d/hello_html_3a74857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664652"/>
            <a:ext cx="6354589" cy="4356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838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637112"/>
          </a:xfrm>
        </p:spPr>
        <p:txBody>
          <a:bodyPr/>
          <a:lstStyle/>
          <a:p>
            <a:pPr lvl="0"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Сколькими способами можно рассадить обучающихся на уроке математике?</a:t>
            </a:r>
            <a:endParaRPr lang="ru-RU" sz="800" dirty="0">
              <a:ea typeface="Calibri"/>
              <a:cs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Сколькими способами можно выбрать  старосту и его зама?</a:t>
            </a:r>
            <a:endParaRPr lang="ru-RU" sz="800" dirty="0">
              <a:ea typeface="Calibri"/>
              <a:cs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  <a:cs typeface="Times New Roman"/>
              </a:rPr>
              <a:t>Сколькими способами можно выбрать  двух дежурных ?</a:t>
            </a:r>
            <a:endParaRPr lang="ru-RU" sz="8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800" dirty="0">
                <a:ea typeface="Calibri"/>
                <a:cs typeface="Times New Roman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6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1200632"/>
              </p:ext>
            </p:extLst>
          </p:nvPr>
        </p:nvGraphicFramePr>
        <p:xfrm>
          <a:off x="1475656" y="1988840"/>
          <a:ext cx="6408712" cy="3672405"/>
        </p:xfrm>
        <a:graphic>
          <a:graphicData uri="http://schemas.openxmlformats.org/drawingml/2006/table">
            <a:tbl>
              <a:tblPr firstRow="1" firstCol="1" bandRow="1"/>
              <a:tblGrid>
                <a:gridCol w="594359"/>
                <a:gridCol w="3763565"/>
                <a:gridCol w="2050788"/>
              </a:tblGrid>
              <a:tr h="408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общество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русский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английский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информатика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4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06563" y="2286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1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Диаграммы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508818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194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Диаграммы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630363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3034238"/>
              </p:ext>
            </p:extLst>
          </p:nvPr>
        </p:nvGraphicFramePr>
        <p:xfrm>
          <a:off x="1528762" y="1462087"/>
          <a:ext cx="6499622" cy="4199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559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График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870328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3580618"/>
              </p:ext>
            </p:extLst>
          </p:nvPr>
        </p:nvGraphicFramePr>
        <p:xfrm>
          <a:off x="1528762" y="1462087"/>
          <a:ext cx="6499622" cy="4199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347948"/>
              </p:ext>
            </p:extLst>
          </p:nvPr>
        </p:nvGraphicFramePr>
        <p:xfrm>
          <a:off x="2233612" y="1595437"/>
          <a:ext cx="5938788" cy="4209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0773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5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060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99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Комбинаторика</vt:lpstr>
      <vt:lpstr>Повторение</vt:lpstr>
      <vt:lpstr>Задачи</vt:lpstr>
      <vt:lpstr>Таблица</vt:lpstr>
      <vt:lpstr>Диаграммы</vt:lpstr>
      <vt:lpstr>Диаграммы</vt:lpstr>
      <vt:lpstr>График</vt:lpstr>
      <vt:lpstr>Презентация PowerPoint</vt:lpstr>
      <vt:lpstr>Презентация PowerPoint</vt:lpstr>
      <vt:lpstr>Презентация PowerPoint</vt:lpstr>
      <vt:lpstr>Презентация PowerPoint</vt:lpstr>
      <vt:lpstr>Факториал</vt:lpstr>
      <vt:lpstr>Основные понятия комбинаторики </vt:lpstr>
      <vt:lpstr>Основные понятия комбинаторики</vt:lpstr>
      <vt:lpstr>Основные понятия комбинаторики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Комбинаторика</dc:title>
  <dc:creator>Егорова</dc:creator>
  <cp:lastModifiedBy>Эльвира</cp:lastModifiedBy>
  <cp:revision>11</cp:revision>
  <dcterms:created xsi:type="dcterms:W3CDTF">2021-06-17T05:18:42Z</dcterms:created>
  <dcterms:modified xsi:type="dcterms:W3CDTF">2024-04-10T12:55:13Z</dcterms:modified>
</cp:coreProperties>
</file>