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7" r:id="rId2"/>
    <p:sldId id="268" r:id="rId3"/>
    <p:sldId id="269" r:id="rId4"/>
    <p:sldId id="265" r:id="rId5"/>
    <p:sldId id="270" r:id="rId6"/>
    <p:sldId id="271" r:id="rId7"/>
    <p:sldId id="272" r:id="rId8"/>
    <p:sldId id="273" r:id="rId9"/>
    <p:sldId id="274" r:id="rId10"/>
    <p:sldId id="275" r:id="rId11"/>
    <p:sldId id="258" r:id="rId12"/>
    <p:sldId id="259" r:id="rId13"/>
    <p:sldId id="260" r:id="rId14"/>
    <p:sldId id="263" r:id="rId15"/>
    <p:sldId id="264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2" autoAdjust="0"/>
    <p:restoredTop sz="94660"/>
  </p:normalViewPr>
  <p:slideViewPr>
    <p:cSldViewPr>
      <p:cViewPr varScale="1">
        <p:scale>
          <a:sx n="109" d="100"/>
          <a:sy n="109" d="100"/>
        </p:scale>
        <p:origin x="16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4656C5-7F4B-4C7B-9A9A-4B33EE1639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658DB-D216-4CF4-ACD5-998641F041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36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5539954"/>
            <a:ext cx="6840760" cy="1318046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808A2-030A-4BD6-890A-B36E339A8EA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D4A98-63ED-4764-98B6-E821293A0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5.wdp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microsoft.com/office/2007/relationships/hdphoto" Target="../media/hdphoto6.wdp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1.jpeg"/><Relationship Id="rId7" Type="http://schemas.microsoft.com/office/2007/relationships/hdphoto" Target="../media/hdphoto9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microsoft.com/office/2007/relationships/hdphoto" Target="../media/hdphoto8.wdp"/><Relationship Id="rId4" Type="http://schemas.openxmlformats.org/officeDocument/2006/relationships/image" Target="../media/image42.jpeg"/><Relationship Id="rId9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microsoft.com/office/2007/relationships/hdphoto" Target="../media/hdphoto13.wdp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420888"/>
            <a:ext cx="373866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7772400" cy="120906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Муниципальное автономное дошкольное</a:t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образовательное учреждение</a:t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Новоуральского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городского округа – </a:t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детский сад комбинированного вида «Гармония»</a:t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структурное подразделение – детский сад № 49 «Дом радости»</a:t>
            </a:r>
            <a:b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1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4293096"/>
            <a:ext cx="5536704" cy="2304256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Участники проекта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r"/>
            <a:r>
              <a:rPr lang="ru-RU" sz="17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дети подготовительной к школе группы компенсирующей направленности «</a:t>
            </a:r>
            <a:r>
              <a:rPr lang="ru-RU" sz="17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Чиполлино</a:t>
            </a:r>
            <a:r>
              <a:rPr lang="ru-RU" sz="17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</a:t>
            </a:r>
            <a:r>
              <a:rPr lang="ru-RU" sz="17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  </a:t>
            </a:r>
            <a:r>
              <a:rPr lang="ru-RU" sz="2000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2000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Кауфман Константин,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/>
            </a:r>
            <a:br>
              <a:rPr lang="ru-RU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</a:b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Рыскунов Максим, </a:t>
            </a:r>
            <a:br>
              <a:rPr lang="ru-RU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</a:br>
            <a:r>
              <a:rPr lang="ru-RU" sz="2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Тугбаева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Варвара </a:t>
            </a:r>
            <a:endParaRPr lang="ru-RU" sz="2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899592" y="4891853"/>
            <a:ext cx="6400800" cy="6746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Comic Sans MS" pitchFamily="66" charset="0"/>
                <a:ea typeface="+mj-ea"/>
                <a:cs typeface="+mj-cs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2000" dirty="0">
                <a:solidFill>
                  <a:prstClr val="black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3" t="11522" r="12846" b="14563"/>
          <a:stretch>
            <a:fillRect/>
          </a:stretch>
        </p:blipFill>
        <p:spPr bwMode="auto">
          <a:xfrm>
            <a:off x="7740352" y="188640"/>
            <a:ext cx="1187624" cy="120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t="20236"/>
          <a:stretch/>
        </p:blipFill>
        <p:spPr bwMode="auto">
          <a:xfrm>
            <a:off x="251520" y="4653136"/>
            <a:ext cx="2389459" cy="1972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467544" y="1196752"/>
            <a:ext cx="8424936" cy="11247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 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lang="ru-RU" sz="3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П</a:t>
            </a:r>
            <a:r>
              <a:rPr kumimoji="0" lang="ru-RU" sz="35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ознавательно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- исследовательский</a:t>
            </a:r>
            <a:r>
              <a:rPr kumimoji="0" lang="ru-RU" sz="35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3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групповой </a:t>
            </a:r>
            <a:r>
              <a:rPr kumimoji="0" lang="ru-RU" sz="35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проект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379041"/>
            <a:ext cx="373866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352219"/>
            <a:ext cx="373866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348880"/>
            <a:ext cx="373866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834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F98535-8269-461B-88B6-8F83E6293D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736" y="168306"/>
            <a:ext cx="3376471" cy="2546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3C39BD7-739C-4A5A-9FEF-190E701ED7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8199" r="9637"/>
          <a:stretch/>
        </p:blipFill>
        <p:spPr>
          <a:xfrm>
            <a:off x="302806" y="3547672"/>
            <a:ext cx="3495000" cy="2570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B9F2A3C-0B31-4CE2-AD3C-B56B4ABB87D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26390" y="487983"/>
            <a:ext cx="2945065" cy="2134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2E0348A-96A6-4CEB-9FCF-FD98228979FA}"/>
              </a:ext>
            </a:extLst>
          </p:cNvPr>
          <p:cNvSpPr txBox="1"/>
          <p:nvPr/>
        </p:nvSpPr>
        <p:spPr>
          <a:xfrm>
            <a:off x="5276948" y="2807514"/>
            <a:ext cx="38670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Храбрая и сильная</a:t>
            </a:r>
            <a:endParaRPr lang="ru-RU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B758060-E98A-4F34-B6DB-F3528BFB512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73520" y="3556064"/>
            <a:ext cx="2450804" cy="1761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4F76B7A-D208-4D6A-AEC6-A3D01D6480F1}"/>
              </a:ext>
            </a:extLst>
          </p:cNvPr>
          <p:cNvSpPr txBox="1"/>
          <p:nvPr/>
        </p:nvSpPr>
        <p:spPr>
          <a:xfrm>
            <a:off x="5165396" y="5702230"/>
            <a:ext cx="38670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Times New Roman" pitchFamily="18" charset="0"/>
              </a:rPr>
              <a:t>Добро всегда побеждает зло! </a:t>
            </a:r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797706-7EE5-41BD-828A-53DC6AD08F03}"/>
              </a:ext>
            </a:extLst>
          </p:cNvPr>
          <p:cNvSpPr txBox="1"/>
          <p:nvPr/>
        </p:nvSpPr>
        <p:spPr>
          <a:xfrm>
            <a:off x="5276948" y="2821626"/>
            <a:ext cx="38670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Храбрая и сильная</a:t>
            </a:r>
            <a:endParaRPr lang="ru-RU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59EEDD7-02E8-4729-8EAB-174124924224}"/>
              </a:ext>
            </a:extLst>
          </p:cNvPr>
          <p:cNvSpPr txBox="1"/>
          <p:nvPr/>
        </p:nvSpPr>
        <p:spPr>
          <a:xfrm>
            <a:off x="606305" y="2905780"/>
            <a:ext cx="38670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solidFill>
                  <a:srgbClr val="C0504D">
                    <a:lumMod val="75000"/>
                  </a:srgbClr>
                </a:solidFill>
                <a:latin typeface="Comic Sans MS" panose="030F0702030302020204" pitchFamily="66" charset="0"/>
                <a:ea typeface="+mj-ea"/>
                <a:cs typeface="+mj-cs"/>
              </a:rPr>
              <a:t>Придут на помощь</a:t>
            </a:r>
            <a:endParaRPr lang="ru-RU" sz="2800" b="1" dirty="0">
              <a:solidFill>
                <a:srgbClr val="C0504D">
                  <a:lumMod val="75000"/>
                </a:srgbClr>
              </a:solidFill>
              <a:latin typeface="Comic Sans MS" panose="030F0702030302020204" pitchFamily="66" charset="0"/>
              <a:ea typeface="+mj-ea"/>
              <a:cs typeface="+mj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A4FDE4-5624-4B42-B540-2DCFDDB85D61}"/>
              </a:ext>
            </a:extLst>
          </p:cNvPr>
          <p:cNvSpPr txBox="1"/>
          <p:nvPr/>
        </p:nvSpPr>
        <p:spPr>
          <a:xfrm>
            <a:off x="302806" y="6144138"/>
            <a:ext cx="39811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solidFill>
                  <a:srgbClr val="C0504D">
                    <a:lumMod val="75000"/>
                  </a:srgbClr>
                </a:solidFill>
                <a:latin typeface="Comic Sans MS" panose="030F0702030302020204" pitchFamily="66" charset="0"/>
                <a:ea typeface="+mj-ea"/>
                <a:cs typeface="+mj-cs"/>
              </a:rPr>
              <a:t>Дружные и смелые</a:t>
            </a:r>
            <a:endParaRPr lang="ru-RU" sz="2800" b="1" dirty="0">
              <a:solidFill>
                <a:srgbClr val="C0504D">
                  <a:lumMod val="75000"/>
                </a:srgbClr>
              </a:solidFill>
              <a:latin typeface="Comic Sans MS" panose="030F0702030302020204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3348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959" y="2420888"/>
            <a:ext cx="3024336" cy="3806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значение слова бобыль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58707" y="273956"/>
            <a:ext cx="2778913" cy="3647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283968" y="4005064"/>
            <a:ext cx="3528392" cy="208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algn="ctr">
              <a:spcBef>
                <a:spcPct val="0"/>
              </a:spcBef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Times New Roman" pitchFamily="18" charset="0"/>
              </a:rPr>
              <a:t/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Times New Roman" pitchFamily="18" charset="0"/>
              </a:rPr>
            </a:br>
            <a:r>
              <a:rPr kumimoji="0" lang="ru-RU" sz="9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Times New Roman" pitchFamily="18" charset="0"/>
              </a:rPr>
              <a:t> </a:t>
            </a:r>
            <a:r>
              <a:rPr lang="ru-RU" sz="9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Дед Тарас – герой рассказа «Приёмыш» </a:t>
            </a:r>
            <a:br>
              <a:rPr lang="ru-RU" sz="9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</a:br>
            <a:endParaRPr lang="ru-RU" sz="9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Копия фто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2002430" y="2789148"/>
            <a:ext cx="2685815" cy="1730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Рыбацкий дом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4878"/>
          <a:stretch>
            <a:fillRect/>
          </a:stretch>
        </p:blipFill>
        <p:spPr bwMode="auto">
          <a:xfrm>
            <a:off x="368964" y="281073"/>
            <a:ext cx="3554964" cy="2756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10242" y="5080938"/>
            <a:ext cx="36724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Сайма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 – </a:t>
            </a: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рыбацкая стоянка</a:t>
            </a:r>
          </a:p>
        </p:txBody>
      </p:sp>
      <p:pic>
        <p:nvPicPr>
          <p:cNvPr id="10" name="Picture 2" descr="http://7info.ru/userfiles/app_modules_news_models_news/lebed.png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 l="2245" t="3322" r="10186" b="1987"/>
          <a:stretch>
            <a:fillRect/>
          </a:stretch>
        </p:blipFill>
        <p:spPr bwMode="auto">
          <a:xfrm>
            <a:off x="4958569" y="317713"/>
            <a:ext cx="354734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Белый лебеденок маленький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21963" y="2749440"/>
            <a:ext cx="2232248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одзаголовок 2"/>
          <p:cNvSpPr txBox="1">
            <a:spLocks/>
          </p:cNvSpPr>
          <p:nvPr/>
        </p:nvSpPr>
        <p:spPr>
          <a:xfrm>
            <a:off x="4898976" y="4530824"/>
            <a:ext cx="4245024" cy="1800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Приёмыш –</a:t>
            </a:r>
            <a:r>
              <a:rPr kumimoji="0" lang="ru-RU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не родной.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д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икая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птица, лебедь.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/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Лебедь, Чернить, Водоплавающая Птиц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49080"/>
            <a:ext cx="3024336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://www.temakazan.ru/media/news/9820/09aa38dec1a1e41fad17a54f199bcaf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3247069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img2.goodfon.ru/original/1280x1024/2/6a/lebedi-pticy-para-vzle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88024" y="404664"/>
            <a:ext cx="287443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http://s56.radikal.ru/i152/1011/0a/e483f33d722b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544" t="4725" r="1958" b="3926"/>
          <a:stretch>
            <a:fillRect/>
          </a:stretch>
        </p:blipFill>
        <p:spPr bwMode="auto">
          <a:xfrm>
            <a:off x="6156176" y="1916832"/>
            <a:ext cx="2681677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одзаголовок 7"/>
          <p:cNvSpPr txBox="1">
            <a:spLocks/>
          </p:cNvSpPr>
          <p:nvPr/>
        </p:nvSpPr>
        <p:spPr>
          <a:xfrm>
            <a:off x="539552" y="2852936"/>
            <a:ext cx="3456384" cy="8640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   Лебеди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живут парами всю жизнь</a:t>
            </a:r>
          </a:p>
        </p:txBody>
      </p:sp>
      <p:sp>
        <p:nvSpPr>
          <p:cNvPr id="11" name="Подзаголовок 7"/>
          <p:cNvSpPr txBox="1">
            <a:spLocks/>
          </p:cNvSpPr>
          <p:nvPr/>
        </p:nvSpPr>
        <p:spPr>
          <a:xfrm>
            <a:off x="3131840" y="5589240"/>
            <a:ext cx="4896544" cy="8640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   Чёрные лебеди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в природе встречаются очень редко</a:t>
            </a:r>
          </a:p>
        </p:txBody>
      </p:sp>
      <p:sp>
        <p:nvSpPr>
          <p:cNvPr id="12" name="Подзаголовок 7"/>
          <p:cNvSpPr txBox="1">
            <a:spLocks/>
          </p:cNvSpPr>
          <p:nvPr/>
        </p:nvSpPr>
        <p:spPr>
          <a:xfrm>
            <a:off x="4572000" y="4077072"/>
            <a:ext cx="4320480" cy="8640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   Лебеди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любят свободу и дикую природу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evae\Desktop\Мамин-Сибиряк\6802b697-741e-4ff6-88df-86397872ca7f.JPG"/>
          <p:cNvPicPr/>
          <p:nvPr/>
        </p:nvPicPr>
        <p:blipFill>
          <a:blip r:embed="rId2" cstate="print">
            <a:lum bright="-10000" contrast="20000"/>
          </a:blip>
          <a:srcRect l="5612" t="55271" r="69054" b="5983"/>
          <a:stretch>
            <a:fillRect/>
          </a:stretch>
        </p:blipFill>
        <p:spPr bwMode="auto">
          <a:xfrm>
            <a:off x="6660232" y="4365104"/>
            <a:ext cx="2016224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sevae\Desktop\Мамин-Сибиряк\6802b697-741e-4ff6-88df-86397872ca7f.JPG"/>
          <p:cNvPicPr/>
          <p:nvPr/>
        </p:nvPicPr>
        <p:blipFill>
          <a:blip r:embed="rId2" cstate="print">
            <a:lum contrast="20000"/>
          </a:blip>
          <a:srcRect l="57563" t="61538"/>
          <a:stretch>
            <a:fillRect/>
          </a:stretch>
        </p:blipFill>
        <p:spPr bwMode="auto">
          <a:xfrm>
            <a:off x="5940154" y="476672"/>
            <a:ext cx="252028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sevae\Desktop\Мамин-Сибиряк\956081f4-f004-4a9c-a937-43416acf872a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b="23163"/>
          <a:stretch>
            <a:fillRect/>
          </a:stretch>
        </p:blipFill>
        <p:spPr bwMode="auto">
          <a:xfrm>
            <a:off x="4572000" y="1124744"/>
            <a:ext cx="2448272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C:\Users\sevae\Desktop\Мамин-Сибиряк\f14061ce-56e1-4f16-980e-28716e72dc35.JPG"/>
          <p:cNvPicPr/>
          <p:nvPr/>
        </p:nvPicPr>
        <p:blipFill>
          <a:blip r:embed="rId5" cstate="print">
            <a:lum/>
          </a:blip>
          <a:srcRect t="11283" b="8850"/>
          <a:stretch>
            <a:fillRect/>
          </a:stretch>
        </p:blipFill>
        <p:spPr bwMode="auto">
          <a:xfrm>
            <a:off x="3995936" y="3861048"/>
            <a:ext cx="1800200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sevae\Desktop\QBYL1719.JPG"/>
          <p:cNvPicPr/>
          <p:nvPr/>
        </p:nvPicPr>
        <p:blipFill>
          <a:blip r:embed="rId6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95536" y="260648"/>
            <a:ext cx="295232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одзаголовок 7"/>
          <p:cNvSpPr txBox="1">
            <a:spLocks/>
          </p:cNvSpPr>
          <p:nvPr/>
        </p:nvSpPr>
        <p:spPr>
          <a:xfrm>
            <a:off x="251520" y="4149080"/>
            <a:ext cx="3275856" cy="22322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   Поделки из бумаги.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+mj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Лебеди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Дети группы «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Чиполлино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Детского сада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№ 49 «Дом радости»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b-a.d-cd.net/3f8111u-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4100456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6" descr="лед (500x375, 36Kb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744416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99592" y="4293096"/>
            <a:ext cx="7848872" cy="13180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Мы любим наш край!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Times New Roman" pitchFamily="18" charset="0"/>
              </a:rPr>
              <a:t>И обязательно сбережём его природу!..</a:t>
            </a:r>
          </a:p>
        </p:txBody>
      </p:sp>
      <p:pic>
        <p:nvPicPr>
          <p:cNvPr id="6" name="Рисунок 5" descr="Сердце, Форма, Красный, Любовь, Формы Сердца, День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373216"/>
            <a:ext cx="1230948" cy="1180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Grp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9" r="8889"/>
          <a:stretch>
            <a:fillRect/>
          </a:stretch>
        </p:blipFill>
        <p:spPr>
          <a:xfrm>
            <a:off x="5004048" y="2420888"/>
            <a:ext cx="864096" cy="504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60966"/>
            <a:ext cx="7200799" cy="4511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75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223972"/>
            <a:ext cx="8352928" cy="1634028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Comic Sans MS" pitchFamily="66" charset="0"/>
              </a:rPr>
              <a:t>Мамин – Сибиряк писал для детей об уральской природе и жизни заводских рабочих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1" y="2708920"/>
            <a:ext cx="3905473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" b="96629" l="0" r="989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18" t="11864" r="15473" b="18927"/>
          <a:stretch/>
        </p:blipFill>
        <p:spPr>
          <a:xfrm>
            <a:off x="6228184" y="536008"/>
            <a:ext cx="2260004" cy="2865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0" t="5623" r="5509" b="4632"/>
          <a:stretch/>
        </p:blipFill>
        <p:spPr>
          <a:xfrm>
            <a:off x="344623" y="188640"/>
            <a:ext cx="3701142" cy="2775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15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5754" y="5589240"/>
            <a:ext cx="3960440" cy="792088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  </a:t>
            </a:r>
            <a:r>
              <a:rPr lang="ru-RU" sz="2300" dirty="0">
                <a:latin typeface="Comic Sans MS" pitchFamily="66" charset="0"/>
              </a:rPr>
              <a:t>отец </a:t>
            </a:r>
            <a:br>
              <a:rPr lang="ru-RU" sz="2300" dirty="0">
                <a:latin typeface="Comic Sans MS" pitchFamily="66" charset="0"/>
              </a:rPr>
            </a:br>
            <a:r>
              <a:rPr lang="ru-RU" sz="2300" dirty="0" err="1">
                <a:latin typeface="Comic Sans MS" pitchFamily="66" charset="0"/>
              </a:rPr>
              <a:t>Д.Н.Мамина</a:t>
            </a:r>
            <a:r>
              <a:rPr lang="ru-RU" sz="2300" dirty="0">
                <a:latin typeface="Comic Sans MS" pitchFamily="66" charset="0"/>
              </a:rPr>
              <a:t> – Сибиряка -  приходской священник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" t="12124" r="66760" b="47330"/>
          <a:stretch/>
        </p:blipFill>
        <p:spPr>
          <a:xfrm>
            <a:off x="6372200" y="405242"/>
            <a:ext cx="1440160" cy="2745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01008"/>
            <a:ext cx="4951442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13"/>
          <a:stretch/>
        </p:blipFill>
        <p:spPr>
          <a:xfrm>
            <a:off x="251519" y="188640"/>
            <a:ext cx="5182533" cy="3129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4539" y="3510203"/>
            <a:ext cx="3779912" cy="659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latin typeface="Comic Sans MS" pitchFamily="66" charset="0"/>
              </a:rPr>
              <a:t> посёлок Висим – родина Д.Н. Мамина – Сибиряка  </a:t>
            </a:r>
          </a:p>
        </p:txBody>
      </p:sp>
    </p:spTree>
    <p:extLst>
      <p:ext uri="{BB962C8B-B14F-4D97-AF65-F5344CB8AC3E}">
        <p14:creationId xmlns:p14="http://schemas.microsoft.com/office/powerpoint/2010/main" val="367624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45224"/>
            <a:ext cx="8496944" cy="720079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Comic Sans MS" pitchFamily="66" charset="0"/>
              </a:rPr>
              <a:t>Поселок Висим, школа Д.Н. Мамина - Сибиряка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2297"/>
            <a:ext cx="3985628" cy="3985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124744"/>
            <a:ext cx="4307194" cy="4057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80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" y="525841"/>
            <a:ext cx="3960440" cy="2899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543" y="1484784"/>
            <a:ext cx="4104455" cy="3373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4439071" y="5373216"/>
            <a:ext cx="4347530" cy="792088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  </a:t>
            </a:r>
            <a:r>
              <a:rPr lang="ru-RU" sz="2600" dirty="0">
                <a:latin typeface="Comic Sans MS" pitchFamily="66" charset="0"/>
              </a:rPr>
              <a:t>вручение литературной премии имени </a:t>
            </a:r>
            <a:br>
              <a:rPr lang="ru-RU" sz="2600" dirty="0">
                <a:latin typeface="Comic Sans MS" pitchFamily="66" charset="0"/>
              </a:rPr>
            </a:br>
            <a:r>
              <a:rPr lang="ru-RU" sz="2600" dirty="0">
                <a:latin typeface="Comic Sans MS" pitchFamily="66" charset="0"/>
              </a:rPr>
              <a:t>Д. Н. Мамина – Сибиряка 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44014" y="3789040"/>
            <a:ext cx="396044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300" dirty="0">
                <a:latin typeface="Comic Sans MS" pitchFamily="66" charset="0"/>
              </a:rPr>
              <a:t>г. Санкт – Петербург</a:t>
            </a:r>
          </a:p>
          <a:p>
            <a:r>
              <a:rPr lang="ru-RU" sz="2300" dirty="0">
                <a:latin typeface="Comic Sans MS" pitchFamily="66" charset="0"/>
              </a:rPr>
              <a:t>памятник</a:t>
            </a:r>
            <a:br>
              <a:rPr lang="ru-RU" sz="2300" dirty="0">
                <a:latin typeface="Comic Sans MS" pitchFamily="66" charset="0"/>
              </a:rPr>
            </a:br>
            <a:r>
              <a:rPr lang="ru-RU" sz="2300" dirty="0">
                <a:latin typeface="Comic Sans MS" pitchFamily="66" charset="0"/>
              </a:rPr>
              <a:t>Д. Н. Мамину – Сибиряку  </a:t>
            </a:r>
          </a:p>
        </p:txBody>
      </p:sp>
    </p:spTree>
    <p:extLst>
      <p:ext uri="{BB962C8B-B14F-4D97-AF65-F5344CB8AC3E}">
        <p14:creationId xmlns:p14="http://schemas.microsoft.com/office/powerpoint/2010/main" val="179375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CB3E76-4F77-4113-BB7E-E362F066AA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6158" t="6593" r="5823" b="5562"/>
          <a:stretch/>
        </p:blipFill>
        <p:spPr>
          <a:xfrm>
            <a:off x="539552" y="3645024"/>
            <a:ext cx="3706104" cy="2900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0DC38A6-E093-4450-8190-11D681154CD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567463"/>
            <a:ext cx="2798307" cy="3414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6FE932-2B93-4B8C-98C7-E53DCA5A6F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8620" t="4416" r="9475" b="4990"/>
          <a:stretch/>
        </p:blipFill>
        <p:spPr>
          <a:xfrm>
            <a:off x="251520" y="174331"/>
            <a:ext cx="4751587" cy="2861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860032" y="4293096"/>
            <a:ext cx="35903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Первое издание сказки «Серая шейка» в журнале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«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Детское чтение» в 1893 г.</a:t>
            </a:r>
          </a:p>
        </p:txBody>
      </p:sp>
    </p:spTree>
    <p:extLst>
      <p:ext uri="{BB962C8B-B14F-4D97-AF65-F5344CB8AC3E}">
        <p14:creationId xmlns:p14="http://schemas.microsoft.com/office/powerpoint/2010/main" val="348909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A15396-F4F4-4C1A-92A2-916DBD7257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000" t="3409"/>
          <a:stretch/>
        </p:blipFill>
        <p:spPr>
          <a:xfrm>
            <a:off x="476226" y="3522467"/>
            <a:ext cx="3330832" cy="2486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AF9BA0-0699-4B54-9AD3-063E4E430D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490" r="4494" b="2815"/>
          <a:stretch/>
        </p:blipFill>
        <p:spPr>
          <a:xfrm>
            <a:off x="424524" y="345075"/>
            <a:ext cx="3217601" cy="2486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D51557-2A86-4E70-9EE9-E2C2175A84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2252" t="5148" r="2982" b="5354"/>
          <a:stretch/>
        </p:blipFill>
        <p:spPr>
          <a:xfrm>
            <a:off x="5364088" y="188640"/>
            <a:ext cx="3165898" cy="2309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91EA95-5168-41EF-ABDE-791291691B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2617" t="4995" r="2299" b="5439"/>
          <a:stretch/>
        </p:blipFill>
        <p:spPr>
          <a:xfrm>
            <a:off x="4211960" y="2636912"/>
            <a:ext cx="3353655" cy="2309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D645C2-44B6-49D2-8B55-1A3F1E15824A}"/>
              </a:ext>
            </a:extLst>
          </p:cNvPr>
          <p:cNvSpPr txBox="1"/>
          <p:nvPr/>
        </p:nvSpPr>
        <p:spPr>
          <a:xfrm>
            <a:off x="3995936" y="5157192"/>
            <a:ext cx="482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Иллюстрации к рассказу «Серая шейка</a:t>
            </a:r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6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дети группы «</a:t>
            </a:r>
            <a:r>
              <a:rPr lang="ru-RU" sz="1600" b="1" dirty="0" err="1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Чиполлино</a:t>
            </a:r>
            <a:r>
              <a:rPr lang="ru-RU" sz="16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» </a:t>
            </a:r>
          </a:p>
          <a:p>
            <a:pPr algn="ctr"/>
            <a:r>
              <a:rPr lang="ru-RU" sz="16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детского сада № 49 «Дом радости»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6014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D1EF5A-A458-4FC3-95E7-E9A99C25C73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267" y="480897"/>
            <a:ext cx="2124452" cy="2416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995EDC-1E98-433D-8DD2-73910D6D369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6632" y="3693527"/>
            <a:ext cx="3895368" cy="2778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07E400-D009-4B1C-9B1C-BA5530259D9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3685741"/>
            <a:ext cx="2340476" cy="2819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6E87B17-6547-4F67-A5D3-2A37A58C65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7853" t="5251" r="3985"/>
          <a:stretch/>
        </p:blipFill>
        <p:spPr>
          <a:xfrm>
            <a:off x="5077667" y="480897"/>
            <a:ext cx="3764308" cy="2274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9896004-6C8D-47F8-A952-CFD83F11BCE0}"/>
              </a:ext>
            </a:extLst>
          </p:cNvPr>
          <p:cNvSpPr txBox="1"/>
          <p:nvPr/>
        </p:nvSpPr>
        <p:spPr>
          <a:xfrm>
            <a:off x="2305498" y="2579928"/>
            <a:ext cx="32623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Поделки из пластилина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891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E74558-7754-4595-8E5D-20C49E2098A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2802732" cy="2021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FFA5AF-2382-4CC9-9235-70B7667A476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9126" y="3212976"/>
            <a:ext cx="3334544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D8685D4-E044-4988-ACEC-9FF4040CFC1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04967" y="543496"/>
            <a:ext cx="2509124" cy="1970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98437B-9D65-4F72-8329-C9B25701208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543496"/>
            <a:ext cx="1811704" cy="2428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65BA7CC-7237-43BA-AC59-EC55C3C55AB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14891" y="3217459"/>
            <a:ext cx="2544161" cy="2544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F6D7F00-DB51-4E52-A526-7BA089D9B459}"/>
              </a:ext>
            </a:extLst>
          </p:cNvPr>
          <p:cNvSpPr txBox="1"/>
          <p:nvPr/>
        </p:nvSpPr>
        <p:spPr>
          <a:xfrm>
            <a:off x="683568" y="6078487"/>
            <a:ext cx="4320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История о </a:t>
            </a:r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Серой </a:t>
            </a:r>
            <a:r>
              <a:rPr lang="ru-RU" sz="24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шейке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44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191</Words>
  <Application>Microsoft Office PowerPoint</Application>
  <PresentationFormat>Экран (4:3)</PresentationFormat>
  <Paragraphs>44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Comic Sans MS</vt:lpstr>
      <vt:lpstr>Times New Roman</vt:lpstr>
      <vt:lpstr>Тема Office</vt:lpstr>
      <vt:lpstr>Муниципальное автономное дошкольное образовательное учреждение Новоуральского городского округа –  детский сад комбинированного вида «Гармония» структурное подразделение – детский сад № 49 «Дом радости» </vt:lpstr>
      <vt:lpstr>Мамин – Сибиряк писал для детей об уральской природе и жизни заводских рабочих</vt:lpstr>
      <vt:lpstr>  отец  Д.Н.Мамина – Сибиряка -  приходской священник</vt:lpstr>
      <vt:lpstr>Поселок Висим, школа Д.Н. Мамина - Сибиряка</vt:lpstr>
      <vt:lpstr>  вручение литературной премии имени  Д. Н. Мамина – Сибиряка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Всеволод Егоров</dc:creator>
  <cp:lastModifiedBy>Leo</cp:lastModifiedBy>
  <cp:revision>51</cp:revision>
  <dcterms:created xsi:type="dcterms:W3CDTF">2021-12-16T13:19:10Z</dcterms:created>
  <dcterms:modified xsi:type="dcterms:W3CDTF">2022-01-27T18:06:26Z</dcterms:modified>
</cp:coreProperties>
</file>