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sldIdLst>
    <p:sldId id="256" r:id="rId3"/>
    <p:sldId id="259" r:id="rId4"/>
    <p:sldId id="258" r:id="rId5"/>
    <p:sldId id="261" r:id="rId6"/>
    <p:sldId id="263" r:id="rId7"/>
    <p:sldId id="260" r:id="rId8"/>
    <p:sldId id="262" r:id="rId9"/>
    <p:sldId id="265" r:id="rId10"/>
    <p:sldId id="266" r:id="rId11"/>
    <p:sldId id="267" r:id="rId12"/>
    <p:sldId id="268" r:id="rId13"/>
    <p:sldId id="271" r:id="rId14"/>
    <p:sldId id="269" r:id="rId15"/>
    <p:sldId id="272" r:id="rId16"/>
    <p:sldId id="274" r:id="rId17"/>
    <p:sldId id="273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6F6BA8"/>
    <a:srgbClr val="B1AA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  <a:endParaRPr lang="en-US" sz="8000" dirty="0">
              <a:solidFill>
                <a:schemeClr val="tx1"/>
              </a:solidFill>
              <a:effectLst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  <a:endParaRPr lang="en-US" sz="8000" dirty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cap="none" spc="0">
                <a:ln w="18415" cmpd="sng">
                  <a:solidFill>
                    <a:srgbClr val="0066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ln>
                  <a:noFill/>
                </a:ln>
                <a:solidFill>
                  <a:srgbClr val="0000CC"/>
                </a:solidFill>
              </a:defRPr>
            </a:lvl1pPr>
            <a:lvl2pPr>
              <a:defRPr>
                <a:ln>
                  <a:noFill/>
                </a:ln>
                <a:solidFill>
                  <a:srgbClr val="0000CC"/>
                </a:solidFill>
              </a:defRPr>
            </a:lvl2pPr>
            <a:lvl3pPr>
              <a:defRPr>
                <a:ln>
                  <a:noFill/>
                </a:ln>
                <a:solidFill>
                  <a:srgbClr val="0000CC"/>
                </a:solidFill>
              </a:defRPr>
            </a:lvl3pPr>
            <a:lvl4pPr>
              <a:defRPr>
                <a:ln>
                  <a:noFill/>
                </a:ln>
                <a:solidFill>
                  <a:srgbClr val="0000CC"/>
                </a:solidFill>
              </a:defRPr>
            </a:lvl4pPr>
            <a:lvl5pPr>
              <a:defRPr>
                <a:ln>
                  <a:noFill/>
                </a:ln>
                <a:solidFill>
                  <a:srgbClr val="0000CC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3.pn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" Target="slide11.xml"/><Relationship Id="rId1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7.png"/><Relationship Id="rId2" Type="http://schemas.openxmlformats.org/officeDocument/2006/relationships/slide" Target="slide13.xml"/><Relationship Id="rId1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" Target="slide12.xml"/><Relationship Id="rId1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8.png"/><Relationship Id="rId2" Type="http://schemas.openxmlformats.org/officeDocument/2006/relationships/slide" Target="slide11.xml"/><Relationship Id="rId1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" Target="slide12.xml"/><Relationship Id="rId1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slide" Target="slide12.xml"/><Relationship Id="rId2" Type="http://schemas.openxmlformats.org/officeDocument/2006/relationships/slide" Target="slide16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slide" Target="slide14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slide" Target="slide3.xml"/><Relationship Id="rId7" Type="http://schemas.openxmlformats.org/officeDocument/2006/relationships/slide" Target="slide1.xml"/><Relationship Id="rId6" Type="http://schemas.openxmlformats.org/officeDocument/2006/relationships/hyperlink" Target="https://ru.wikipedia.org/wiki/Gecko" TargetMode="External"/><Relationship Id="rId5" Type="http://schemas.openxmlformats.org/officeDocument/2006/relationships/hyperlink" Target="https://ru.wikipedia.org/wiki/Internet_Explorer" TargetMode="External"/><Relationship Id="rId4" Type="http://schemas.openxmlformats.org/officeDocument/2006/relationships/hyperlink" Target="https://ru.wikipedia.org/wiki/Microsoft_Trident" TargetMode="External"/><Relationship Id="rId3" Type="http://schemas.openxmlformats.org/officeDocument/2006/relationships/hyperlink" Target="https://ru.wikipedia.org/wiki/Microsoft_Office" TargetMode="External"/><Relationship Id="rId2" Type="http://schemas.openxmlformats.org/officeDocument/2006/relationships/hyperlink" Target="https://ru.wikipedia.org/wiki/%D0%A0%D0%B5%D0%B4%D0%B0%D0%BA%D1%82%D0%BE%D1%80_HTML" TargetMode="External"/><Relationship Id="rId1" Type="http://schemas.openxmlformats.org/officeDocument/2006/relationships/hyperlink" Target="https://ru.wikipedia.org/wiki/WYSIWYG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slide" Target="slide6.xml"/><Relationship Id="rId6" Type="http://schemas.openxmlformats.org/officeDocument/2006/relationships/slide" Target="slide2.xml"/><Relationship Id="rId5" Type="http://schemas.openxmlformats.org/officeDocument/2006/relationships/hyperlink" Target="https://ru.wikipedia.org/wiki/Microsoft_Office_2013" TargetMode="External"/><Relationship Id="rId4" Type="http://schemas.openxmlformats.org/officeDocument/2006/relationships/hyperlink" Target="https://ru.wikipedia.org/wiki/Microsoft_Office_2010" TargetMode="External"/><Relationship Id="rId3" Type="http://schemas.openxmlformats.org/officeDocument/2006/relationships/hyperlink" Target="https://ru.wikipedia.org/wiki/Microsoft_Office_SharePoint_Designer" TargetMode="External"/><Relationship Id="rId2" Type="http://schemas.openxmlformats.org/officeDocument/2006/relationships/hyperlink" Target="https://ru.wikipedia.org/wiki/Microsoft_Expression_Web" TargetMode="External"/><Relationship Id="rId1" Type="http://schemas.openxmlformats.org/officeDocument/2006/relationships/hyperlink" Target="https://ru.wikipedia.org/wiki/Microsoft_Office_2007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" Target="slide7.xml"/><Relationship Id="rId1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5.png"/><Relationship Id="rId2" Type="http://schemas.openxmlformats.org/officeDocument/2006/relationships/slide" Target="slide8.xml"/><Relationship Id="rId1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" Target="slide4.xml"/><Relationship Id="rId1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" Target="slide5.xml"/><Relationship Id="rId1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6.png"/><Relationship Id="rId2" Type="http://schemas.openxmlformats.org/officeDocument/2006/relationships/slide" Target="slide9.xml"/><Relationship Id="rId1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" Target="slide10.xml"/><Relationship Id="rId1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2060848"/>
            <a:ext cx="8458200" cy="914400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Интерактивная презентация </a:t>
            </a:r>
            <a:endParaRPr lang="ru-RU" sz="4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4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 теме</a:t>
            </a:r>
            <a:endParaRPr lang="ru-RU" sz="4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4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«Microsoft Front Page»</a:t>
            </a:r>
            <a:endParaRPr lang="ru-RU" sz="4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99810" y="4676943"/>
            <a:ext cx="304419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Выполнила студентка </a:t>
            </a: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Мамиева А.</a:t>
            </a: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Стрелка влево 4">
            <a:hlinkClick r:id="rId1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" name="Picture 2" descr="Картинки по запросу Microsoft Front P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35752"/>
            <a:ext cx="1656184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330" y="1124744"/>
            <a:ext cx="8135142" cy="3816424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Страница – это режим просмотра и разработки страницы.</a:t>
            </a:r>
            <a:endParaRPr lang="ru-RU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Папки – отображается структура папок текущего сайта.</a:t>
            </a:r>
            <a:endParaRPr lang="ru-RU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Удаленный узел – узел, который находится на сервере сети Интернет.</a:t>
            </a:r>
            <a:endParaRPr lang="ru-RU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Отчеты – предоставляется сводка об Web – узле.</a:t>
            </a:r>
            <a:endParaRPr lang="ru-RU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Переходы – отображается структура переходов между страницами сайта.</a:t>
            </a:r>
            <a:endParaRPr lang="ru-RU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Гиперссылки – открывает список ссылок текущей страницы.</a:t>
            </a:r>
            <a:endParaRPr lang="ru-RU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Задачи – открывает список задач для текущего сайта</a:t>
            </a:r>
            <a:endParaRPr lang="ru-RU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Стрелка влево 4">
            <a:hlinkClick r:id="rId1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лево 4">
            <a:hlinkClick r:id="rId2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трелка влево 4">
            <a:hlinkClick r:id="rId1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лево 4">
            <a:hlinkClick r:id="rId2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95065"/>
            <a:ext cx="3495296" cy="546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26118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b="1" i="0" dirty="0">
                <a:solidFill>
                  <a:srgbClr val="662B2B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Создание новой пустой </a:t>
            </a:r>
            <a:r>
              <a:rPr lang="en-US" b="1" i="0" dirty="0">
                <a:solidFill>
                  <a:srgbClr val="662B2B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Web-</a:t>
            </a:r>
            <a:r>
              <a:rPr lang="ru-RU" b="1" i="0" dirty="0">
                <a:solidFill>
                  <a:srgbClr val="662B2B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страницы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7089" y="1239449"/>
            <a:ext cx="7277280" cy="43497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Если при открытии окна программы </a:t>
            </a:r>
            <a:r>
              <a:rPr lang="ru-RU" sz="20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FrontPage</a:t>
            </a:r>
            <a:r>
              <a:rPr lang="ru-RU" sz="20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в нем отображается пустая страница, то разработку веб - страницы можно осуществлять на базе этой страницы. Если при открытии редактора </a:t>
            </a:r>
            <a:r>
              <a:rPr lang="ru-RU" sz="20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FrontPage</a:t>
            </a:r>
            <a:r>
              <a:rPr lang="ru-RU" sz="20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отображается пустое главное окно, то для создания новой пустой страницы необходимо выполнить команду Файл/Создать и выбрать в области задач Пустая страница. В окне приложения появится пустая страница. Далее необходимо осуществить разработку страницы, т.е. выполнить разметку (структуру) страницы, ввести текст, рисунки и т.д.</a:t>
            </a:r>
            <a:endParaRPr lang="ru-R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Стрелка влево 4">
            <a:hlinkClick r:id="rId1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4">
            <a:hlinkClick r:id="rId2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трелка влево 4">
            <a:hlinkClick r:id="rId1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4">
            <a:hlinkClick r:id="rId2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79994"/>
            <a:ext cx="3388856" cy="5464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1868" y="476672"/>
            <a:ext cx="7890023" cy="154114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Создание веб–страницы на основе шаблонов </a:t>
            </a:r>
            <a:r>
              <a:rPr lang="ru-RU" sz="3600" b="1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FrontPage</a:t>
            </a:r>
            <a:endParaRPr lang="ru-RU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Стрелка влево 4">
            <a:hlinkClick r:id="rId1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4">
            <a:hlinkClick r:id="rId2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576692" y="2459504"/>
            <a:ext cx="624779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Создать новую страницу можно также на базе одного из шаблонов. Для этого необходимо выбрать команду «Другие шаблоны страниц» в области задач. На экране будет отображаться окно диалога Шаблоны страниц, в котором представлены различные шаблоны страниц по категориям.</a:t>
            </a:r>
            <a:endParaRPr lang="ru-RU" sz="2000" dirty="0">
              <a:solidFill>
                <a:srgbClr val="0000CC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76672"/>
            <a:ext cx="7200800" cy="5411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трелка влево 4">
            <a:hlinkClick r:id="rId2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2996952"/>
            <a:ext cx="6120680" cy="13707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>
                <a:latin typeface="Calibri" panose="020F0502020204030204" pitchFamily="34" charset="0"/>
                <a:cs typeface="Calibri" panose="020F0502020204030204" pitchFamily="34" charset="0"/>
              </a:rPr>
              <a:t>Спасибо за внимание!</a:t>
            </a:r>
            <a:endParaRPr lang="ru-RU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Стрелка влево 4">
            <a:hlinkClick r:id="rId1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124744"/>
            <a:ext cx="6957650" cy="401838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FrontPage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 — устаревший 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  <a:hlinkClick r:id="rId1" tooltip="WYSIWYG"/>
              </a:rPr>
              <a:t>WYSIWYG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  <a:hlinkClick r:id="rId2" tooltip="Редактор HTML"/>
              </a:rPr>
              <a:t>редактор HTML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, входивший в состав пакета приложений </a:t>
            </a:r>
            <a:r>
              <a:rPr lang="ru-RU" sz="2000" dirty="0" err="1">
                <a:latin typeface="Calibri" panose="020F0502020204030204" pitchFamily="34" charset="0"/>
                <a:cs typeface="Calibri" panose="020F0502020204030204" pitchFamily="34" charset="0"/>
                <a:hlinkClick r:id="rId3" tooltip="Microsoft Office"/>
              </a:rPr>
              <a:t>Microsoft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  <a:hlinkClick r:id="rId3" tooltip="Microsoft Office"/>
              </a:rPr>
              <a:t> </a:t>
            </a:r>
            <a:r>
              <a:rPr lang="ru-RU" sz="2000" dirty="0" err="1">
                <a:latin typeface="Calibri" panose="020F0502020204030204" pitchFamily="34" charset="0"/>
                <a:cs typeface="Calibri" panose="020F0502020204030204" pitchFamily="34" charset="0"/>
                <a:hlinkClick r:id="rId3" tooltip="Microsoft Office"/>
              </a:rPr>
              <a:t>Office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Данное приложение при разработке страниц веб-узла пользуется </a:t>
            </a:r>
            <a:r>
              <a:rPr lang="ru-RU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html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-движком </a:t>
            </a:r>
            <a:r>
              <a:rPr lang="ru-RU" sz="2000" dirty="0" err="1">
                <a:latin typeface="Calibri" panose="020F0502020204030204" pitchFamily="34" charset="0"/>
                <a:cs typeface="Calibri" panose="020F0502020204030204" pitchFamily="34" charset="0"/>
                <a:hlinkClick r:id="rId4" tooltip="Microsoft Trident"/>
              </a:rPr>
              <a:t>Trident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, который лежит в основе браузера </a:t>
            </a:r>
            <a:r>
              <a:rPr lang="ru-RU" sz="2000" dirty="0" err="1">
                <a:latin typeface="Calibri" panose="020F0502020204030204" pitchFamily="34" charset="0"/>
                <a:cs typeface="Calibri" panose="020F0502020204030204" pitchFamily="34" charset="0"/>
                <a:hlinkClick r:id="rId5" tooltip="Internet Explorer"/>
              </a:rPr>
              <a:t>Internet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  <a:hlinkClick r:id="rId5" tooltip="Internet Explorer"/>
              </a:rPr>
              <a:t> </a:t>
            </a:r>
            <a:r>
              <a:rPr lang="ru-RU" sz="2000" dirty="0" err="1">
                <a:latin typeface="Calibri" panose="020F0502020204030204" pitchFamily="34" charset="0"/>
                <a:cs typeface="Calibri" panose="020F0502020204030204" pitchFamily="34" charset="0"/>
                <a:hlinkClick r:id="rId5" tooltip="Internet Explorer"/>
              </a:rPr>
              <a:t>Explorer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. В браузерах, использующих другие движки, например </a:t>
            </a:r>
            <a:r>
              <a:rPr lang="ru-RU" sz="2000" dirty="0" err="1">
                <a:latin typeface="Calibri" panose="020F0502020204030204" pitchFamily="34" charset="0"/>
                <a:cs typeface="Calibri" panose="020F0502020204030204" pitchFamily="34" charset="0"/>
                <a:hlinkClick r:id="rId6" tooltip="Gecko"/>
              </a:rPr>
              <a:t>Gecko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, страницы, созданные с помощью </a:t>
            </a:r>
            <a:r>
              <a:rPr lang="ru-RU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FrontPage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, могут отображаться по-другому.</a:t>
            </a:r>
            <a:endParaRPr lang="ru-R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Стрелка влево 4">
            <a:hlinkClick r:id="rId7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4">
            <a:hlinkClick r:id="rId8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0672" y="620688"/>
            <a:ext cx="8102656" cy="4752529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sz="2900" dirty="0">
                <a:latin typeface="Calibri" panose="020F0502020204030204" pitchFamily="34" charset="0"/>
                <a:cs typeface="Calibri" panose="020F0502020204030204" pitchFamily="34" charset="0"/>
              </a:rPr>
              <a:t>Программа обладает широким спектром возможностей, в частности, может автоматически отправлять изменения, внесённые разработчиком сайта в исходные тексты, в режиме реального времени. Также первоначально присутствовал в </a:t>
            </a:r>
            <a:r>
              <a:rPr lang="ru-RU" sz="2900" dirty="0" err="1">
                <a:latin typeface="Calibri" panose="020F0502020204030204" pitchFamily="34" charset="0"/>
                <a:cs typeface="Calibri" panose="020F0502020204030204" pitchFamily="34" charset="0"/>
                <a:hlinkClick r:id="rId1" tooltip="Microsoft Office 2007"/>
              </a:rPr>
              <a:t>Office</a:t>
            </a:r>
            <a:r>
              <a:rPr lang="ru-RU" sz="2900" dirty="0">
                <a:latin typeface="Calibri" panose="020F0502020204030204" pitchFamily="34" charset="0"/>
                <a:cs typeface="Calibri" panose="020F0502020204030204" pitchFamily="34" charset="0"/>
                <a:hlinkClick r:id="rId1" tooltip="Microsoft Office 2007"/>
              </a:rPr>
              <a:t> 2007</a:t>
            </a:r>
            <a:r>
              <a:rPr lang="ru-RU" sz="2900" dirty="0">
                <a:latin typeface="Calibri" panose="020F0502020204030204" pitchFamily="34" charset="0"/>
                <a:cs typeface="Calibri" panose="020F0502020204030204" pitchFamily="34" charset="0"/>
              </a:rPr>
              <a:t>, приложение вышло 17 сентября того года.</a:t>
            </a:r>
            <a:endParaRPr lang="ru-RU" sz="29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ru-RU" sz="2900" dirty="0">
                <a:latin typeface="Calibri" panose="020F0502020204030204" pitchFamily="34" charset="0"/>
                <a:cs typeface="Calibri" panose="020F0502020204030204" pitchFamily="34" charset="0"/>
              </a:rPr>
              <a:t>Для программы выявлены следующие недостатки: избыточность и некорректность кода, ориентация на технологии IIS и IE и т. п.</a:t>
            </a:r>
            <a:endParaRPr lang="ru-RU" sz="29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ru-RU" sz="2900" dirty="0">
                <a:latin typeface="Calibri" panose="020F0502020204030204" pitchFamily="34" charset="0"/>
                <a:cs typeface="Calibri" panose="020F0502020204030204" pitchFamily="34" charset="0"/>
              </a:rPr>
              <a:t>В </a:t>
            </a:r>
            <a:r>
              <a:rPr lang="ru-RU" sz="2900" dirty="0" err="1">
                <a:latin typeface="Calibri" panose="020F0502020204030204" pitchFamily="34" charset="0"/>
                <a:cs typeface="Calibri" panose="020F0502020204030204" pitchFamily="34" charset="0"/>
                <a:hlinkClick r:id="rId1" tooltip="Microsoft Office 2007"/>
              </a:rPr>
              <a:t>Microsoft</a:t>
            </a:r>
            <a:r>
              <a:rPr lang="ru-RU" sz="2900" dirty="0">
                <a:latin typeface="Calibri" panose="020F0502020204030204" pitchFamily="34" charset="0"/>
                <a:cs typeface="Calibri" panose="020F0502020204030204" pitchFamily="34" charset="0"/>
                <a:hlinkClick r:id="rId1" tooltip="Microsoft Office 2007"/>
              </a:rPr>
              <a:t> </a:t>
            </a:r>
            <a:r>
              <a:rPr lang="ru-RU" sz="2900" dirty="0" err="1">
                <a:latin typeface="Calibri" panose="020F0502020204030204" pitchFamily="34" charset="0"/>
                <a:cs typeface="Calibri" panose="020F0502020204030204" pitchFamily="34" charset="0"/>
                <a:hlinkClick r:id="rId1" tooltip="Microsoft Office 2007"/>
              </a:rPr>
              <a:t>Office</a:t>
            </a:r>
            <a:r>
              <a:rPr lang="ru-RU" sz="2900" dirty="0">
                <a:latin typeface="Calibri" panose="020F0502020204030204" pitchFamily="34" charset="0"/>
                <a:cs typeface="Calibri" panose="020F0502020204030204" pitchFamily="34" charset="0"/>
                <a:hlinkClick r:id="rId1" tooltip="Microsoft Office 2007"/>
              </a:rPr>
              <a:t> 2007</a:t>
            </a:r>
            <a:r>
              <a:rPr lang="ru-RU" sz="2900" dirty="0">
                <a:latin typeface="Calibri" panose="020F0502020204030204" pitchFamily="34" charset="0"/>
                <a:cs typeface="Calibri" panose="020F0502020204030204" pitchFamily="34" charset="0"/>
              </a:rPr>
              <a:t> программа </a:t>
            </a:r>
            <a:r>
              <a:rPr lang="ru-RU" sz="2900" dirty="0" err="1">
                <a:latin typeface="Calibri" panose="020F0502020204030204" pitchFamily="34" charset="0"/>
                <a:cs typeface="Calibri" panose="020F0502020204030204" pitchFamily="34" charset="0"/>
              </a:rPr>
              <a:t>FrontPage</a:t>
            </a:r>
            <a:r>
              <a:rPr lang="ru-RU" sz="2900" dirty="0">
                <a:latin typeface="Calibri" panose="020F0502020204030204" pitchFamily="34" charset="0"/>
                <a:cs typeface="Calibri" panose="020F0502020204030204" pitchFamily="34" charset="0"/>
              </a:rPr>
              <a:t> была заменена на </a:t>
            </a:r>
            <a:r>
              <a:rPr lang="ru-RU" sz="2900" dirty="0" err="1">
                <a:latin typeface="Calibri" panose="020F0502020204030204" pitchFamily="34" charset="0"/>
                <a:cs typeface="Calibri" panose="020F0502020204030204" pitchFamily="34" charset="0"/>
                <a:hlinkClick r:id="rId2" tooltip="Microsoft Expression Web"/>
              </a:rPr>
              <a:t>Microsoft</a:t>
            </a:r>
            <a:r>
              <a:rPr lang="ru-RU" sz="2900" dirty="0">
                <a:latin typeface="Calibri" panose="020F0502020204030204" pitchFamily="34" charset="0"/>
                <a:cs typeface="Calibri" panose="020F0502020204030204" pitchFamily="34" charset="0"/>
                <a:hlinkClick r:id="rId2" tooltip="Microsoft Expression Web"/>
              </a:rPr>
              <a:t> </a:t>
            </a:r>
            <a:r>
              <a:rPr lang="ru-RU" sz="2900" dirty="0" err="1">
                <a:latin typeface="Calibri" panose="020F0502020204030204" pitchFamily="34" charset="0"/>
                <a:cs typeface="Calibri" panose="020F0502020204030204" pitchFamily="34" charset="0"/>
                <a:hlinkClick r:id="rId2" tooltip="Microsoft Expression Web"/>
              </a:rPr>
              <a:t>Expression</a:t>
            </a:r>
            <a:r>
              <a:rPr lang="ru-RU" sz="2900" dirty="0">
                <a:latin typeface="Calibri" panose="020F0502020204030204" pitchFamily="34" charset="0"/>
                <a:cs typeface="Calibri" panose="020F0502020204030204" pitchFamily="34" charset="0"/>
                <a:hlinkClick r:id="rId2" tooltip="Microsoft Expression Web"/>
              </a:rPr>
              <a:t> Web</a:t>
            </a:r>
            <a:r>
              <a:rPr lang="ru-RU" sz="2900" dirty="0">
                <a:latin typeface="Calibri" panose="020F0502020204030204" pitchFamily="34" charset="0"/>
                <a:cs typeface="Calibri" panose="020F0502020204030204" pitchFamily="34" charset="0"/>
              </a:rPr>
              <a:t> и </a:t>
            </a:r>
            <a:r>
              <a:rPr lang="ru-RU" sz="2900" dirty="0" err="1">
                <a:latin typeface="Calibri" panose="020F0502020204030204" pitchFamily="34" charset="0"/>
                <a:cs typeface="Calibri" panose="020F0502020204030204" pitchFamily="34" charset="0"/>
                <a:hlinkClick r:id="rId3" tooltip="Microsoft Office SharePoint Designer"/>
              </a:rPr>
              <a:t>Microsoft</a:t>
            </a:r>
            <a:r>
              <a:rPr lang="ru-RU" sz="2900" dirty="0">
                <a:latin typeface="Calibri" panose="020F0502020204030204" pitchFamily="34" charset="0"/>
                <a:cs typeface="Calibri" panose="020F0502020204030204" pitchFamily="34" charset="0"/>
                <a:hlinkClick r:id="rId3" tooltip="Microsoft Office SharePoint Designer"/>
              </a:rPr>
              <a:t> </a:t>
            </a:r>
            <a:r>
              <a:rPr lang="ru-RU" sz="2900" dirty="0" err="1">
                <a:latin typeface="Calibri" panose="020F0502020204030204" pitchFamily="34" charset="0"/>
                <a:cs typeface="Calibri" panose="020F0502020204030204" pitchFamily="34" charset="0"/>
                <a:hlinkClick r:id="rId3" tooltip="Microsoft Office SharePoint Designer"/>
              </a:rPr>
              <a:t>Office</a:t>
            </a:r>
            <a:r>
              <a:rPr lang="ru-RU" sz="2900" dirty="0">
                <a:latin typeface="Calibri" panose="020F0502020204030204" pitchFamily="34" charset="0"/>
                <a:cs typeface="Calibri" panose="020F0502020204030204" pitchFamily="34" charset="0"/>
                <a:hlinkClick r:id="rId3" tooltip="Microsoft Office SharePoint Designer"/>
              </a:rPr>
              <a:t> </a:t>
            </a:r>
            <a:r>
              <a:rPr lang="ru-RU" sz="2900" dirty="0" err="1">
                <a:latin typeface="Calibri" panose="020F0502020204030204" pitchFamily="34" charset="0"/>
                <a:cs typeface="Calibri" panose="020F0502020204030204" pitchFamily="34" charset="0"/>
                <a:hlinkClick r:id="rId3" tooltip="Microsoft Office SharePoint Designer"/>
              </a:rPr>
              <a:t>SharePoint</a:t>
            </a:r>
            <a:r>
              <a:rPr lang="ru-RU" sz="2900" dirty="0">
                <a:latin typeface="Calibri" panose="020F0502020204030204" pitchFamily="34" charset="0"/>
                <a:cs typeface="Calibri" panose="020F0502020204030204" pitchFamily="34" charset="0"/>
                <a:hlinkClick r:id="rId3" tooltip="Microsoft Office SharePoint Designer"/>
              </a:rPr>
              <a:t> </a:t>
            </a:r>
            <a:r>
              <a:rPr lang="ru-RU" sz="2900" dirty="0" err="1">
                <a:latin typeface="Calibri" panose="020F0502020204030204" pitchFamily="34" charset="0"/>
                <a:cs typeface="Calibri" panose="020F0502020204030204" pitchFamily="34" charset="0"/>
                <a:hlinkClick r:id="rId3" tooltip="Microsoft Office SharePoint Designer"/>
              </a:rPr>
              <a:t>Designer</a:t>
            </a:r>
            <a:r>
              <a:rPr lang="ru-RU" sz="29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29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ru-RU" sz="2900" dirty="0">
                <a:latin typeface="Calibri" panose="020F0502020204030204" pitchFamily="34" charset="0"/>
                <a:cs typeface="Calibri" panose="020F0502020204030204" pitchFamily="34" charset="0"/>
              </a:rPr>
              <a:t>В </a:t>
            </a:r>
            <a:r>
              <a:rPr lang="ru-RU" sz="2900" dirty="0" err="1">
                <a:latin typeface="Calibri" panose="020F0502020204030204" pitchFamily="34" charset="0"/>
                <a:cs typeface="Calibri" panose="020F0502020204030204" pitchFamily="34" charset="0"/>
                <a:hlinkClick r:id="rId4" tooltip="Microsoft Office 2010"/>
              </a:rPr>
              <a:t>Microsoft</a:t>
            </a:r>
            <a:r>
              <a:rPr lang="ru-RU" sz="2900" dirty="0">
                <a:latin typeface="Calibri" panose="020F0502020204030204" pitchFamily="34" charset="0"/>
                <a:cs typeface="Calibri" panose="020F0502020204030204" pitchFamily="34" charset="0"/>
                <a:hlinkClick r:id="rId4" tooltip="Microsoft Office 2010"/>
              </a:rPr>
              <a:t> </a:t>
            </a:r>
            <a:r>
              <a:rPr lang="ru-RU" sz="2900" dirty="0" err="1">
                <a:latin typeface="Calibri" panose="020F0502020204030204" pitchFamily="34" charset="0"/>
                <a:cs typeface="Calibri" panose="020F0502020204030204" pitchFamily="34" charset="0"/>
                <a:hlinkClick r:id="rId4" tooltip="Microsoft Office 2010"/>
              </a:rPr>
              <a:t>Office</a:t>
            </a:r>
            <a:r>
              <a:rPr lang="ru-RU" sz="2900" dirty="0">
                <a:latin typeface="Calibri" panose="020F0502020204030204" pitchFamily="34" charset="0"/>
                <a:cs typeface="Calibri" panose="020F0502020204030204" pitchFamily="34" charset="0"/>
                <a:hlinkClick r:id="rId4" tooltip="Microsoft Office 2010"/>
              </a:rPr>
              <a:t> 2010</a:t>
            </a:r>
            <a:r>
              <a:rPr lang="ru-RU" sz="2900" dirty="0">
                <a:latin typeface="Calibri" panose="020F0502020204030204" pitchFamily="34" charset="0"/>
                <a:cs typeface="Calibri" panose="020F0502020204030204" pitchFamily="34" charset="0"/>
              </a:rPr>
              <a:t> и </a:t>
            </a:r>
            <a:r>
              <a:rPr lang="ru-RU" sz="2900" dirty="0" err="1">
                <a:latin typeface="Calibri" panose="020F0502020204030204" pitchFamily="34" charset="0"/>
                <a:cs typeface="Calibri" panose="020F0502020204030204" pitchFamily="34" charset="0"/>
                <a:hlinkClick r:id="rId5" tooltip="Microsoft Office 2013"/>
              </a:rPr>
              <a:t>Microsoft</a:t>
            </a:r>
            <a:r>
              <a:rPr lang="ru-RU" sz="2900" dirty="0">
                <a:latin typeface="Calibri" panose="020F0502020204030204" pitchFamily="34" charset="0"/>
                <a:cs typeface="Calibri" panose="020F0502020204030204" pitchFamily="34" charset="0"/>
                <a:hlinkClick r:id="rId5" tooltip="Microsoft Office 2013"/>
              </a:rPr>
              <a:t> </a:t>
            </a:r>
            <a:r>
              <a:rPr lang="ru-RU" sz="2900" dirty="0" err="1">
                <a:latin typeface="Calibri" panose="020F0502020204030204" pitchFamily="34" charset="0"/>
                <a:cs typeface="Calibri" panose="020F0502020204030204" pitchFamily="34" charset="0"/>
                <a:hlinkClick r:id="rId5" tooltip="Microsoft Office 2013"/>
              </a:rPr>
              <a:t>Office</a:t>
            </a:r>
            <a:r>
              <a:rPr lang="ru-RU" sz="2900" dirty="0">
                <a:latin typeface="Calibri" panose="020F0502020204030204" pitchFamily="34" charset="0"/>
                <a:cs typeface="Calibri" panose="020F0502020204030204" pitchFamily="34" charset="0"/>
                <a:hlinkClick r:id="rId5" tooltip="Microsoft Office 2013"/>
              </a:rPr>
              <a:t> 2013</a:t>
            </a:r>
            <a:r>
              <a:rPr lang="ru-RU" sz="2900" dirty="0">
                <a:latin typeface="Calibri" panose="020F0502020204030204" pitchFamily="34" charset="0"/>
                <a:cs typeface="Calibri" panose="020F0502020204030204" pitchFamily="34" charset="0"/>
              </a:rPr>
              <a:t> программа </a:t>
            </a:r>
            <a:r>
              <a:rPr lang="ru-RU" sz="2900" dirty="0" err="1">
                <a:latin typeface="Calibri" panose="020F0502020204030204" pitchFamily="34" charset="0"/>
                <a:cs typeface="Calibri" panose="020F0502020204030204" pitchFamily="34" charset="0"/>
              </a:rPr>
              <a:t>FrontPage</a:t>
            </a:r>
            <a:r>
              <a:rPr lang="ru-RU" sz="2900" dirty="0">
                <a:latin typeface="Calibri" panose="020F0502020204030204" pitchFamily="34" charset="0"/>
                <a:cs typeface="Calibri" panose="020F0502020204030204" pitchFamily="34" charset="0"/>
              </a:rPr>
              <a:t> была заменена на </a:t>
            </a:r>
            <a:r>
              <a:rPr lang="ru-RU" sz="2900" dirty="0" err="1">
                <a:latin typeface="Calibri" panose="020F0502020204030204" pitchFamily="34" charset="0"/>
                <a:cs typeface="Calibri" panose="020F0502020204030204" pitchFamily="34" charset="0"/>
                <a:hlinkClick r:id="rId3" tooltip="Microsoft Office SharePoint Designer"/>
              </a:rPr>
              <a:t>Microsoft</a:t>
            </a:r>
            <a:r>
              <a:rPr lang="ru-RU" sz="2900" dirty="0">
                <a:latin typeface="Calibri" panose="020F0502020204030204" pitchFamily="34" charset="0"/>
                <a:cs typeface="Calibri" panose="020F0502020204030204" pitchFamily="34" charset="0"/>
                <a:hlinkClick r:id="rId3" tooltip="Microsoft Office SharePoint Designer"/>
              </a:rPr>
              <a:t> </a:t>
            </a:r>
            <a:r>
              <a:rPr lang="ru-RU" sz="2900" dirty="0" err="1">
                <a:latin typeface="Calibri" panose="020F0502020204030204" pitchFamily="34" charset="0"/>
                <a:cs typeface="Calibri" panose="020F0502020204030204" pitchFamily="34" charset="0"/>
                <a:hlinkClick r:id="rId3" tooltip="Microsoft Office SharePoint Designer"/>
              </a:rPr>
              <a:t>Office</a:t>
            </a:r>
            <a:r>
              <a:rPr lang="ru-RU" sz="2900" dirty="0">
                <a:latin typeface="Calibri" panose="020F0502020204030204" pitchFamily="34" charset="0"/>
                <a:cs typeface="Calibri" panose="020F0502020204030204" pitchFamily="34" charset="0"/>
                <a:hlinkClick r:id="rId3" tooltip="Microsoft Office SharePoint Designer"/>
              </a:rPr>
              <a:t> </a:t>
            </a:r>
            <a:r>
              <a:rPr lang="ru-RU" sz="2900" dirty="0" err="1">
                <a:latin typeface="Calibri" panose="020F0502020204030204" pitchFamily="34" charset="0"/>
                <a:cs typeface="Calibri" panose="020F0502020204030204" pitchFamily="34" charset="0"/>
                <a:hlinkClick r:id="rId3" tooltip="Microsoft Office SharePoint Designer"/>
              </a:rPr>
              <a:t>SharePoint</a:t>
            </a:r>
            <a:r>
              <a:rPr lang="ru-RU" sz="2900" dirty="0">
                <a:latin typeface="Calibri" panose="020F0502020204030204" pitchFamily="34" charset="0"/>
                <a:cs typeface="Calibri" panose="020F0502020204030204" pitchFamily="34" charset="0"/>
                <a:hlinkClick r:id="rId3" tooltip="Microsoft Office SharePoint Designer"/>
              </a:rPr>
              <a:t> </a:t>
            </a:r>
            <a:r>
              <a:rPr lang="ru-RU" sz="2900" dirty="0" err="1">
                <a:latin typeface="Calibri" panose="020F0502020204030204" pitchFamily="34" charset="0"/>
                <a:cs typeface="Calibri" panose="020F0502020204030204" pitchFamily="34" charset="0"/>
                <a:hlinkClick r:id="rId3" tooltip="Microsoft Office SharePoint Designer"/>
              </a:rPr>
              <a:t>Designer</a:t>
            </a:r>
            <a:r>
              <a:rPr lang="ru-RU" sz="29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29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Стрелка влево 4">
            <a:hlinkClick r:id="rId6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4">
            <a:hlinkClick r:id="rId7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Версии</a:t>
            </a:r>
            <a:endParaRPr lang="ru-RU" b="0" i="0" dirty="0">
              <a:solidFill>
                <a:srgbClr val="00000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385900"/>
            <a:ext cx="8519374" cy="4248472"/>
          </a:xfrm>
        </p:spPr>
        <p:txBody>
          <a:bodyPr>
            <a:no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11.1995 — Vermeer FrontPage 1.0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06.1996 — Microsoft FrontPage 1.1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10.1996 — Microsoft FrontPage 97 (2-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я версия)</a:t>
            </a:r>
            <a:endParaRPr lang="ru-R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01.1997 —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Microsoft FrontPage 1.0 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для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Macintosh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09.1997 — Microsoft FrontPage Express 2.0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12.1997 — FrontPage 98 (3-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я версия)</a:t>
            </a:r>
            <a:endParaRPr lang="ru-R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03.1999 —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FrontPage 2000 (4-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я версия)</a:t>
            </a:r>
            <a:endParaRPr lang="ru-R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06.2001 —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Microsoft FrontPage 2002 (XP) (10-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я версия)</a:t>
            </a:r>
            <a:endParaRPr lang="ru-R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10.2003 —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Microsoft Office FrontPage 2003 (11-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я версия)</a:t>
            </a:r>
            <a:endParaRPr lang="ru-R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Стрелка влево 4">
            <a:hlinkClick r:id="rId1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лево 4">
            <a:hlinkClick r:id="rId2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9240"/>
            <a:ext cx="6851104" cy="1143000"/>
          </a:xfrm>
        </p:spPr>
        <p:txBody>
          <a:bodyPr>
            <a:normAutofit fontScale="90000"/>
          </a:bodyPr>
          <a:lstStyle/>
          <a:p>
            <a:r>
              <a:rPr lang="ru-RU" sz="4000" b="1" i="0" dirty="0">
                <a:solidFill>
                  <a:srgbClr val="662B2B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Окно прикладной программы </a:t>
            </a:r>
            <a:r>
              <a:rPr lang="en-US" sz="4000" b="1" i="0" dirty="0">
                <a:solidFill>
                  <a:srgbClr val="662B2B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FrontPage</a:t>
            </a:r>
            <a:br>
              <a:rPr lang="en-US" b="1" i="0" dirty="0">
                <a:solidFill>
                  <a:srgbClr val="662B2B"/>
                </a:solidFill>
                <a:effectLst/>
                <a:latin typeface="Arial" panose="020B0604020202020204" pitchFamily="34" charset="0"/>
              </a:rPr>
            </a:b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2178" y="1514386"/>
            <a:ext cx="8714318" cy="148256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После запуска программы </a:t>
            </a:r>
            <a:r>
              <a:rPr lang="ru-RU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FrontPage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 (Пуск – программы – </a:t>
            </a:r>
            <a:r>
              <a:rPr lang="ru-RU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FrontPage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) на экране появится окно программы, в котором отображается новая страница (нов_стр_1.htm). В области задач отображается панель Приступая к работе.</a:t>
            </a:r>
            <a:endParaRPr lang="ru-RU" sz="20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Стрелка влево 4">
            <a:hlinkClick r:id="rId1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4">
            <a:hlinkClick r:id="rId2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83818"/>
            <a:ext cx="4752528" cy="3486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9109" y="1196752"/>
            <a:ext cx="7130142" cy="4104456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buNone/>
            </a:pPr>
            <a:r>
              <a:rPr lang="ru-RU" sz="3600" dirty="0">
                <a:latin typeface="Calibri" panose="020F0502020204030204" pitchFamily="34" charset="0"/>
                <a:cs typeface="Calibri" panose="020F0502020204030204" pitchFamily="34" charset="0"/>
              </a:rPr>
              <a:t>Окно прикладной программы </a:t>
            </a:r>
            <a:r>
              <a:rPr lang="ru-RU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FrontPage</a:t>
            </a:r>
            <a:r>
              <a:rPr lang="ru-RU" sz="3600" dirty="0">
                <a:latin typeface="Calibri" panose="020F0502020204030204" pitchFamily="34" charset="0"/>
                <a:cs typeface="Calibri" panose="020F0502020204030204" pitchFamily="34" charset="0"/>
              </a:rPr>
              <a:t> состоит: из строки заголовка, строки меню, панелей инструментов редактирования и форматирования, кнопок быстрого выбора тега (для редактирования и ввода тегов), ярлычков вкладок выбора страниц (для перехода между страницами), рабочего окна, в котором отображается новая страница, панели рисования, кнопок режимов просмотра, индикатора ожидаемого времени загрузки страниц при скорости 56 кбит/с, индикатора размера страниц, области задач.</a:t>
            </a:r>
            <a:endParaRPr lang="ru-RU" sz="3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Стрелка влево 4">
            <a:hlinkClick r:id="rId1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лево 4">
            <a:hlinkClick r:id="rId2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1062" y="1340768"/>
            <a:ext cx="8305190" cy="341511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В программе </a:t>
            </a:r>
            <a:r>
              <a:rPr lang="ru-RU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FrontPage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 можно пользоваться одним из четырех режимов просмотра: "Конструктор", "Код", "С разделением" и "Просмотр". В режиме "Конструктора" как в любом текстовом редакторе можно в визуальном режиме создавать, редактировать и форматировать страницу, т.е. вводить текст, добавлять рисунки, таблицы. При этом теги языка HTML автоматически добавляются в фоновом режиме, но кодировка HTML на экране не отображается.</a:t>
            </a:r>
            <a:endParaRPr lang="ru-R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Стрелка влево 4">
            <a:hlinkClick r:id="rId1" action="ppaction://hlinksldjump"/>
          </p:cNvPr>
          <p:cNvSpPr/>
          <p:nvPr/>
        </p:nvSpPr>
        <p:spPr>
          <a:xfrm>
            <a:off x="192335" y="6165304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лево 4">
            <a:hlinkClick r:id="rId2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76672"/>
            <a:ext cx="8291264" cy="158732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В режиме "Код" на экране будет отображаться вся кодировка и можно напрямую редактировать код HTML, а также вводить новые коды. На рисунке представлен HTML – код новой пустой страницы в редакторе </a:t>
            </a:r>
            <a:r>
              <a:rPr lang="ru-RU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FrontPage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 .</a:t>
            </a:r>
            <a:endParaRPr lang="ru-RU" sz="20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Стрелка влево 4">
            <a:hlinkClick r:id="rId1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лево 4">
            <a:hlinkClick r:id="rId2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6075" y="2197286"/>
            <a:ext cx="6078218" cy="3546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7250" y="1124744"/>
            <a:ext cx="7676540" cy="432048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В режиме "С разделением" - на экране отображается Web-страница одновременно в режиме Код и в режиме Конструктор. В режиме просмотра  Web–страница имеет вид аналогичный ее отображению в Web–браузере.</a:t>
            </a:r>
            <a:endParaRPr lang="ru-R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Команды, которые предназначены для работы с Web–страницами и Web–узлами, расположены в меню Вид программы </a:t>
            </a:r>
            <a:r>
              <a:rPr lang="ru-RU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FrontPage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endParaRPr lang="ru-R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Стрелка влево 4">
            <a:hlinkClick r:id="rId1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лево 4">
            <a:hlinkClick r:id="rId2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Капля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0</TotalTime>
  <Words>4402</Words>
  <Application>WPS Presentation</Application>
  <PresentationFormat>Экран (4:3)</PresentationFormat>
  <Paragraphs>64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</vt:lpstr>
      <vt:lpstr>SimSun</vt:lpstr>
      <vt:lpstr>Wingdings</vt:lpstr>
      <vt:lpstr>Calibri</vt:lpstr>
      <vt:lpstr>Tw Cen MT</vt:lpstr>
      <vt:lpstr>Microsoft YaHei</vt:lpstr>
      <vt:lpstr>Arial Unicode MS</vt:lpstr>
      <vt:lpstr>Капля</vt:lpstr>
      <vt:lpstr>PowerPoint 演示文稿</vt:lpstr>
      <vt:lpstr>PowerPoint 演示文稿</vt:lpstr>
      <vt:lpstr>PowerPoint 演示文稿</vt:lpstr>
      <vt:lpstr>Версии</vt:lpstr>
      <vt:lpstr>Окно прикладной программы FrontPage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Создание новой пустой Web-страницы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Dvorec</cp:lastModifiedBy>
  <cp:revision>2</cp:revision>
  <dcterms:created xsi:type="dcterms:W3CDTF">2017-04-05T07:07:00Z</dcterms:created>
  <dcterms:modified xsi:type="dcterms:W3CDTF">2023-02-15T10:43:25Z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7FB4543D504341B3A388BF0BC5BA48B2</vt:lpwstr>
  </property>
  <property fmtid="{D5CDD505-2E9C-101B-9397-08002B2CF9AE}" pid="3" name="KSOProductBuildVer">
    <vt:lpwstr>1049-11.2.0.11440</vt:lpwstr>
  </property>
</Properties>
</file>