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notesMasterIdLst>
    <p:notesMasterId r:id="rId38"/>
  </p:notesMasterIdLst>
  <p:sldIdLst>
    <p:sldId id="257" r:id="rId2"/>
    <p:sldId id="278" r:id="rId3"/>
    <p:sldId id="312" r:id="rId4"/>
    <p:sldId id="349" r:id="rId5"/>
    <p:sldId id="306" r:id="rId6"/>
    <p:sldId id="346" r:id="rId7"/>
    <p:sldId id="348" r:id="rId8"/>
    <p:sldId id="308" r:id="rId9"/>
    <p:sldId id="309" r:id="rId10"/>
    <p:sldId id="310" r:id="rId11"/>
    <p:sldId id="307" r:id="rId12"/>
    <p:sldId id="313" r:id="rId13"/>
    <p:sldId id="311" r:id="rId14"/>
    <p:sldId id="314" r:id="rId15"/>
    <p:sldId id="315" r:id="rId16"/>
    <p:sldId id="316" r:id="rId17"/>
    <p:sldId id="317" r:id="rId18"/>
    <p:sldId id="318" r:id="rId19"/>
    <p:sldId id="319" r:id="rId20"/>
    <p:sldId id="320" r:id="rId21"/>
    <p:sldId id="321" r:id="rId22"/>
    <p:sldId id="322" r:id="rId23"/>
    <p:sldId id="323" r:id="rId24"/>
    <p:sldId id="324" r:id="rId25"/>
    <p:sldId id="325" r:id="rId26"/>
    <p:sldId id="326" r:id="rId27"/>
    <p:sldId id="327" r:id="rId28"/>
    <p:sldId id="338" r:id="rId29"/>
    <p:sldId id="336" r:id="rId30"/>
    <p:sldId id="337" r:id="rId31"/>
    <p:sldId id="339" r:id="rId32"/>
    <p:sldId id="340" r:id="rId33"/>
    <p:sldId id="341" r:id="rId34"/>
    <p:sldId id="342" r:id="rId35"/>
    <p:sldId id="271" r:id="rId36"/>
    <p:sldId id="272" r:id="rId37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99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809" autoAdjust="0"/>
    <p:restoredTop sz="99076" autoAdjust="0"/>
  </p:normalViewPr>
  <p:slideViewPr>
    <p:cSldViewPr>
      <p:cViewPr>
        <p:scale>
          <a:sx n="100" d="100"/>
          <a:sy n="100" d="100"/>
        </p:scale>
        <p:origin x="-504" y="108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10299A8-6F7A-4F8F-8E74-4B7A11786487}" type="datetimeFigureOut">
              <a:rPr lang="ru-RU" smtClean="0"/>
              <a:pPr/>
              <a:t>08.02.2021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B194BB2-8F35-4AB0-ABF0-75389486E4E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57067511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194BB2-8F35-4AB0-ABF0-75389486E4E6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194BB2-8F35-4AB0-ABF0-75389486E4E6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194BB2-8F35-4AB0-ABF0-75389486E4E6}" type="slidenum">
              <a:rPr lang="ru-RU" smtClean="0"/>
              <a:pPr/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194BB2-8F35-4AB0-ABF0-75389486E4E6}" type="slidenum">
              <a:rPr lang="ru-RU" smtClean="0"/>
              <a:pPr/>
              <a:t>14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194BB2-8F35-4AB0-ABF0-75389486E4E6}" type="slidenum">
              <a:rPr lang="ru-RU" smtClean="0"/>
              <a:pPr/>
              <a:t>18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6058F6-B419-43A7-A3AE-DEFC952BAC9A}" type="datetime1">
              <a:rPr lang="en-US" smtClean="0"/>
              <a:pPr/>
              <a:t>2/8/2021</a:t>
            </a:fld>
            <a:endParaRPr lang="en-US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Овал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94A188-6CAC-4622-B3A8-84B4756A2ED4}" type="datetime1">
              <a:rPr lang="en-US" smtClean="0"/>
              <a:pPr/>
              <a:t>2/8/2021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Овал 14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ED7A13-957D-4FD6-A226-40D6A7B02BF0}" type="datetime1">
              <a:rPr lang="en-US" smtClean="0"/>
              <a:pPr/>
              <a:t>2/8/2021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E2F417-23ED-407C-8F4A-B615EEF9F29E}" type="datetime1">
              <a:rPr lang="en-US" smtClean="0"/>
              <a:pPr/>
              <a:t>2/8/2021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Прямоугольник 13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563DF-68C8-40A6-9EED-AFB73612E671}" type="datetime1">
              <a:rPr lang="en-US" smtClean="0"/>
              <a:pPr/>
              <a:t>2/8/2021</a:t>
            </a:fld>
            <a:endParaRPr lang="en-US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Овал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Овал 10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fld id="{9F2F862F-DC48-4C2E-AB4E-49E62B28C4D7}" type="datetime1">
              <a:rPr lang="en-US" smtClean="0"/>
              <a:pPr/>
              <a:t>2/8/2021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Содержимое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Содержимое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Прямоугольник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1" name="Прямоугольник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2" name="Прямоугольник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08A598-F3DE-4D32-9FCF-949BB381565A}" type="datetime1">
              <a:rPr lang="en-US" smtClean="0"/>
              <a:pPr/>
              <a:t>2/8/2021</a:t>
            </a:fld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endParaRPr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Содержимое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6" name="Содержимое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Овал 24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Овал 26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3" name="Заголовок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AB1A12-2456-4B6E-AADF-47DD5E207460}" type="datetime1">
              <a:rPr lang="en-US" smtClean="0"/>
              <a:pPr/>
              <a:t>2/8/2021</a:t>
            </a:fld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66B37A-FFB6-4CE9-BB67-EBCD1D71A260}" type="datetime1">
              <a:rPr lang="en-US" smtClean="0"/>
              <a:pPr/>
              <a:t>2/8/2021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Прямоугольник 18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3" name="Прямоугольник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Содержимое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Овал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Овал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1" name="Прямоугольник 20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6AC0AB-2193-4DE6-AC1F-8293FAA80AC5}" type="datetime1">
              <a:rPr lang="en-US" smtClean="0"/>
              <a:pPr/>
              <a:t>2/8/2021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Прямая соединительная линия 20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Прямоугольник 19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Овал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2" name="Прямоугольник 21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fld id="{35249A6C-F605-4A74-B347-065EC8C568A2}" type="datetime1">
              <a:rPr lang="en-US" smtClean="0"/>
              <a:pPr/>
              <a:t>2/8/2021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fld id="{4793D0D2-D027-441C-A999-8AF7A8C2568F}" type="datetime1">
              <a:rPr lang="en-US" smtClean="0"/>
              <a:pPr/>
              <a:t>2/8/2021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Овал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hf hdr="0" ftr="0" dt="0"/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8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3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4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44562"/>
          </a:xfrm>
        </p:spPr>
        <p:txBody>
          <a:bodyPr>
            <a:normAutofit/>
          </a:bodyPr>
          <a:lstStyle/>
          <a:p>
            <a:r>
              <a:rPr lang="ru-RU" sz="1800" b="1" dirty="0" smtClean="0">
                <a:solidFill>
                  <a:srgbClr val="663300"/>
                </a:solidFill>
              </a:rPr>
              <a:t>Муниципальное бюджетное общеобразовательное учреждение </a:t>
            </a:r>
            <a:br>
              <a:rPr lang="ru-RU" sz="1800" b="1" dirty="0" smtClean="0">
                <a:solidFill>
                  <a:srgbClr val="663300"/>
                </a:solidFill>
              </a:rPr>
            </a:br>
            <a:r>
              <a:rPr lang="ru-RU" sz="1800" b="1" dirty="0" err="1" smtClean="0">
                <a:solidFill>
                  <a:srgbClr val="663300"/>
                </a:solidFill>
              </a:rPr>
              <a:t>Ядрышниковская</a:t>
            </a:r>
            <a:r>
              <a:rPr lang="ru-RU" sz="1800" b="1" dirty="0" smtClean="0">
                <a:solidFill>
                  <a:srgbClr val="663300"/>
                </a:solidFill>
              </a:rPr>
              <a:t> общеобразовательная школа № 22</a:t>
            </a:r>
            <a:endParaRPr lang="ru-RU" sz="1800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1"/>
            <a:ext cx="8229600" cy="1905000"/>
          </a:xfrm>
        </p:spPr>
        <p:txBody>
          <a:bodyPr>
            <a:normAutofit fontScale="92500"/>
          </a:bodyPr>
          <a:lstStyle/>
          <a:p>
            <a:pPr algn="ctr">
              <a:buNone/>
            </a:pPr>
            <a:r>
              <a:rPr lang="ru-RU" sz="4000" dirty="0" smtClean="0"/>
              <a:t> «Использование ИКТ на уроках в </a:t>
            </a:r>
            <a:r>
              <a:rPr lang="ru-RU" sz="4000" smtClean="0"/>
              <a:t>начальной школе, </a:t>
            </a:r>
            <a:r>
              <a:rPr lang="ru-RU" sz="4000" dirty="0" smtClean="0"/>
              <a:t>как средство повышения качества обучения».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990600" y="3352800"/>
            <a:ext cx="6781800" cy="38841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1" hangingPunct="1">
              <a:lnSpc>
                <a:spcPct val="80000"/>
              </a:lnSpc>
            </a:pPr>
            <a:r>
              <a:rPr lang="ru-RU" sz="3200" b="1" i="1" dirty="0" smtClean="0">
                <a:solidFill>
                  <a:srgbClr val="663300"/>
                </a:solidFill>
              </a:rPr>
              <a:t>учителя начальных классов</a:t>
            </a:r>
          </a:p>
          <a:p>
            <a:pPr algn="ctr" eaLnBrk="1" hangingPunct="1">
              <a:lnSpc>
                <a:spcPct val="80000"/>
              </a:lnSpc>
            </a:pPr>
            <a:r>
              <a:rPr lang="ru-RU" sz="2400" b="1" i="1" dirty="0" smtClean="0">
                <a:solidFill>
                  <a:srgbClr val="663300"/>
                </a:solidFill>
              </a:rPr>
              <a:t>МБОУ </a:t>
            </a:r>
            <a:r>
              <a:rPr lang="ru-RU" sz="2400" b="1" i="1" dirty="0" err="1" smtClean="0">
                <a:solidFill>
                  <a:srgbClr val="663300"/>
                </a:solidFill>
              </a:rPr>
              <a:t>Ядрышниковская</a:t>
            </a:r>
            <a:r>
              <a:rPr lang="ru-RU" sz="2400" b="1" i="1" dirty="0" smtClean="0">
                <a:solidFill>
                  <a:srgbClr val="663300"/>
                </a:solidFill>
              </a:rPr>
              <a:t> ООШ №22</a:t>
            </a:r>
          </a:p>
          <a:p>
            <a:pPr algn="ctr" eaLnBrk="1" hangingPunct="1">
              <a:lnSpc>
                <a:spcPct val="80000"/>
              </a:lnSpc>
            </a:pPr>
            <a:endParaRPr lang="ru-RU" sz="4400" b="1" i="1" dirty="0" smtClean="0">
              <a:solidFill>
                <a:srgbClr val="663300"/>
              </a:solidFill>
            </a:endParaRPr>
          </a:p>
          <a:p>
            <a:pPr algn="ctr" eaLnBrk="1" hangingPunct="1">
              <a:lnSpc>
                <a:spcPct val="80000"/>
              </a:lnSpc>
            </a:pPr>
            <a:r>
              <a:rPr lang="ru-RU" sz="4400" b="1" i="1" dirty="0" err="1" smtClean="0">
                <a:solidFill>
                  <a:srgbClr val="663300"/>
                </a:solidFill>
              </a:rPr>
              <a:t>Овчинниковой</a:t>
            </a:r>
            <a:r>
              <a:rPr lang="ru-RU" sz="4400" b="1" i="1" dirty="0" smtClean="0">
                <a:solidFill>
                  <a:srgbClr val="663300"/>
                </a:solidFill>
              </a:rPr>
              <a:t> </a:t>
            </a:r>
          </a:p>
          <a:p>
            <a:pPr algn="ctr" eaLnBrk="1" hangingPunct="1">
              <a:lnSpc>
                <a:spcPct val="80000"/>
              </a:lnSpc>
            </a:pPr>
            <a:r>
              <a:rPr lang="ru-RU" sz="4400" b="1" i="1" dirty="0" smtClean="0">
                <a:solidFill>
                  <a:srgbClr val="663300"/>
                </a:solidFill>
              </a:rPr>
              <a:t>Любови Геннадьевны</a:t>
            </a:r>
          </a:p>
          <a:p>
            <a:pPr algn="ctr" eaLnBrk="1" hangingPunct="1">
              <a:lnSpc>
                <a:spcPct val="80000"/>
              </a:lnSpc>
            </a:pPr>
            <a:endParaRPr lang="ru-RU" sz="2400" b="1" i="1" dirty="0" smtClean="0">
              <a:solidFill>
                <a:srgbClr val="663300"/>
              </a:solidFill>
            </a:endParaRPr>
          </a:p>
          <a:p>
            <a:pPr algn="ctr" eaLnBrk="1" hangingPunct="1">
              <a:lnSpc>
                <a:spcPct val="80000"/>
              </a:lnSpc>
            </a:pPr>
            <a:endParaRPr lang="ru-RU" sz="2400" b="1" i="1" dirty="0" smtClean="0">
              <a:solidFill>
                <a:srgbClr val="663300"/>
              </a:solidFill>
            </a:endParaRPr>
          </a:p>
          <a:p>
            <a:pPr algn="ctr" eaLnBrk="1" hangingPunct="1">
              <a:lnSpc>
                <a:spcPct val="80000"/>
              </a:lnSpc>
            </a:pPr>
            <a:endParaRPr lang="ru-RU" sz="2400" b="1" i="1" dirty="0" smtClean="0">
              <a:solidFill>
                <a:srgbClr val="663300"/>
              </a:solidFill>
            </a:endParaRPr>
          </a:p>
          <a:p>
            <a:pPr algn="ctr" eaLnBrk="1" hangingPunct="1">
              <a:lnSpc>
                <a:spcPct val="80000"/>
              </a:lnSpc>
            </a:pPr>
            <a:endParaRPr lang="ru-RU" sz="2400" b="1" i="1" dirty="0" smtClean="0">
              <a:solidFill>
                <a:srgbClr val="663300"/>
              </a:solidFill>
            </a:endParaRPr>
          </a:p>
          <a:p>
            <a:pPr algn="ctr" eaLnBrk="1" hangingPunct="1">
              <a:lnSpc>
                <a:spcPct val="80000"/>
              </a:lnSpc>
            </a:pPr>
            <a:endParaRPr lang="ru-RU" sz="2400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Света\Desktop\мама\SCAN_20181104_150428107.jpg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304800"/>
            <a:ext cx="4267200" cy="5715000"/>
          </a:xfrm>
          <a:prstGeom prst="rect">
            <a:avLst/>
          </a:prstGeom>
          <a:noFill/>
        </p:spPr>
      </p:pic>
      <p:pic>
        <p:nvPicPr>
          <p:cNvPr id="6147" name="Picture 3" descr="C:\Users\Света\Desktop\мама\svidetelstvo-2928817-192527.png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29200" y="533400"/>
            <a:ext cx="3768725" cy="5443538"/>
          </a:xfrm>
          <a:prstGeom prst="rect">
            <a:avLst/>
          </a:prstGeom>
          <a:noFill/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10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457200"/>
            <a:ext cx="8534400" cy="758952"/>
          </a:xfrm>
        </p:spPr>
        <p:txBody>
          <a:bodyPr>
            <a:noAutofit/>
          </a:bodyPr>
          <a:lstStyle/>
          <a:p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На образовательной платформе </a:t>
            </a:r>
            <a:r>
              <a:rPr lang="ru-RU" sz="1800" b="1" dirty="0" err="1" smtClean="0">
                <a:latin typeface="Times New Roman" pitchFamily="18" charset="0"/>
                <a:cs typeface="Times New Roman" pitchFamily="18" charset="0"/>
              </a:rPr>
              <a:t>Учи.ру</a:t>
            </a: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 зарегистрировала всех своих учеников. Ребята с большим интересом выполняют не только задания к урокам, но так же участвуют в конкурсах и олимпиадах, которые там проводятся.</a:t>
            </a:r>
            <a:endParaRPr lang="ru-RU" sz="1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 descr="C:\Users\Света\Desktop\IMG_2314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1371600"/>
            <a:ext cx="4038600" cy="4876800"/>
          </a:xfrm>
          <a:prstGeom prst="rect">
            <a:avLst/>
          </a:prstGeom>
          <a:noFill/>
        </p:spPr>
      </p:pic>
      <p:pic>
        <p:nvPicPr>
          <p:cNvPr id="3075" name="Picture 3" descr="C:\Users\Света\Desktop\грамоты детей\соловьёв аркадий учи.ру 001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32570" y="1371600"/>
            <a:ext cx="3374659" cy="4953000"/>
          </a:xfrm>
          <a:prstGeom prst="rect">
            <a:avLst/>
          </a:prstGeom>
          <a:noFill/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11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Света\Desktop\грамоты детей\Соловьёв Аркадий.jpg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24400" y="381000"/>
            <a:ext cx="3924368" cy="5443538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sz="half" idx="4294967295"/>
          </p:nvPr>
        </p:nvSpPr>
        <p:spPr>
          <a:xfrm>
            <a:off x="0" y="304800"/>
            <a:ext cx="4495800" cy="6053138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Мои ученики являются участниками  школьных конкурсов и соревнований, принимают активное участие в школьных, муниципальных, всероссийских конкурсах («Родное слово»,  «Эврика», </a:t>
            </a:r>
          </a:p>
          <a:p>
            <a:pPr algn="ctr">
              <a:buNone/>
            </a:pPr>
            <a:r>
              <a:rPr lang="ru-RU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«Русский с Пушкиным», «Это знают все», </a:t>
            </a:r>
          </a:p>
          <a:p>
            <a:pPr algn="ctr">
              <a:buNone/>
            </a:pPr>
            <a:r>
              <a:rPr lang="ru-RU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« Я- лингвист», «</a:t>
            </a:r>
            <a:r>
              <a:rPr lang="ru-RU" b="1" i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Знанио</a:t>
            </a:r>
            <a:r>
              <a:rPr lang="ru-RU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»), имеются победители.</a:t>
            </a:r>
            <a:endParaRPr lang="ru-RU" b="1" i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12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Света\Desktop\грамоты детей\Соловьев Аркадий 001.jpg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" y="685800"/>
            <a:ext cx="3886200" cy="5214938"/>
          </a:xfrm>
          <a:prstGeom prst="rect">
            <a:avLst/>
          </a:prstGeom>
          <a:noFill/>
        </p:spPr>
      </p:pic>
      <p:pic>
        <p:nvPicPr>
          <p:cNvPr id="8195" name="Picture 3" descr="C:\Users\Света\Desktop\грамоты детей\Долгих Илья.jpg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76800" y="838200"/>
            <a:ext cx="3810000" cy="5257800"/>
          </a:xfrm>
          <a:prstGeom prst="rect">
            <a:avLst/>
          </a:prstGeom>
          <a:noFill/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13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C:\Users\Света\Desktop\грамоты детей\грамота7.jpeg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3400" y="542258"/>
            <a:ext cx="4191000" cy="5206080"/>
          </a:xfrm>
          <a:prstGeom prst="rect">
            <a:avLst/>
          </a:prstGeom>
          <a:noFill/>
        </p:spPr>
      </p:pic>
      <p:pic>
        <p:nvPicPr>
          <p:cNvPr id="13316" name="Picture 4" descr="C:\Users\Света\Desktop\грамоты детей\Володина Олеся 001.jpg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00600" y="533400"/>
            <a:ext cx="3962400" cy="5715000"/>
          </a:xfrm>
          <a:prstGeom prst="rect">
            <a:avLst/>
          </a:prstGeom>
          <a:noFill/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14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C:\Users\Света\Desktop\грамоты детей\сертификат4.jpeg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838200"/>
            <a:ext cx="4267200" cy="4267200"/>
          </a:xfrm>
          <a:prstGeom prst="rect">
            <a:avLst/>
          </a:prstGeom>
          <a:noFill/>
        </p:spPr>
      </p:pic>
      <p:pic>
        <p:nvPicPr>
          <p:cNvPr id="14339" name="Picture 3" descr="C:\Users\Света\Desktop\грамоты детей\сертификат3.jpeg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76800" y="838200"/>
            <a:ext cx="4038600" cy="4191000"/>
          </a:xfrm>
          <a:prstGeom prst="rect">
            <a:avLst/>
          </a:prstGeom>
          <a:noFill/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15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914400"/>
          </a:xfrm>
        </p:spPr>
        <p:txBody>
          <a:bodyPr>
            <a:no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Воспитательную работу веду по направлениям:</a:t>
            </a:r>
            <a:br>
              <a:rPr lang="ru-RU" sz="2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учебно-познавательное, гражданско-патриотическое,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духовно-нравственное,спортивно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- оздоровительное.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5362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0366" y="1371600"/>
            <a:ext cx="3401117" cy="4681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5363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67200" y="1447800"/>
            <a:ext cx="4572000" cy="464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16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" y="609600"/>
            <a:ext cx="3733800" cy="533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6387" name="Picture 3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81600" y="609600"/>
            <a:ext cx="3400425" cy="548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17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1" name="Picture 3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3400" y="1295400"/>
            <a:ext cx="3400425" cy="495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7412" name="Picture 4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114800" y="1676400"/>
            <a:ext cx="4724400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18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8200" y="1066800"/>
            <a:ext cx="3400425" cy="4681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8435" name="Picture 3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33800" y="1524000"/>
            <a:ext cx="51816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19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b="1" dirty="0" smtClean="0"/>
              <a:t>Моя главная заповедь: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algn="ctr">
              <a:buNone/>
            </a:pPr>
            <a:r>
              <a:rPr lang="ru-RU" dirty="0" smtClean="0"/>
              <a:t>		</a:t>
            </a:r>
            <a:r>
              <a:rPr lang="ru-RU" sz="3600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Заметить даже самое маленькое продвижение ученика вперёд и поддержать его успех.  </a:t>
            </a:r>
            <a:r>
              <a:rPr lang="ru-RU" b="1" i="1" dirty="0" smtClean="0">
                <a:solidFill>
                  <a:srgbClr val="7030A0"/>
                </a:solidFill>
              </a:rPr>
              <a:t> </a:t>
            </a:r>
          </a:p>
          <a:p>
            <a:endParaRPr lang="ru-RU" dirty="0"/>
          </a:p>
        </p:txBody>
      </p:sp>
      <p:pic>
        <p:nvPicPr>
          <p:cNvPr id="1026" name="Picture 2" descr="C:\Users\Света\Desktop\IMG_E2166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1447800"/>
            <a:ext cx="4343400" cy="4885342"/>
          </a:xfrm>
          <a:prstGeom prst="rect">
            <a:avLst/>
          </a:prstGeom>
          <a:noFill/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304800"/>
            <a:ext cx="3400425" cy="4681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9459" name="Picture 3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86400" y="304800"/>
            <a:ext cx="3400425" cy="4681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95600" y="1600200"/>
            <a:ext cx="3401117" cy="4681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20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День здоровья- ежегодная традиция.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Света\Desktop\Документы с рабочего стола\1 класс пожар\IMG_5385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1371600"/>
            <a:ext cx="4038600" cy="4248150"/>
          </a:xfrm>
          <a:prstGeom prst="rect">
            <a:avLst/>
          </a:prstGeom>
          <a:noFill/>
        </p:spPr>
      </p:pic>
      <p:pic>
        <p:nvPicPr>
          <p:cNvPr id="1027" name="Picture 3" descr="C:\Users\Света\Desktop\Документы с рабочего стола\1 класс пожар\IMG_540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00600" y="1371600"/>
            <a:ext cx="4191000" cy="4343400"/>
          </a:xfrm>
          <a:prstGeom prst="rect">
            <a:avLst/>
          </a:prstGeom>
          <a:noFill/>
        </p:spPr>
      </p:pic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21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Встреча с сотрудниками МЧС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C:\Users\Света\Desktop\Документы с рабочего стола\1 класс пожар\IMG_5505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1624" y="1752600"/>
            <a:ext cx="4270375" cy="4495800"/>
          </a:xfrm>
          <a:prstGeom prst="rect">
            <a:avLst/>
          </a:prstGeom>
          <a:noFill/>
        </p:spPr>
      </p:pic>
      <p:pic>
        <p:nvPicPr>
          <p:cNvPr id="2051" name="Picture 3" descr="C:\Users\Света\Desktop\Документы с рабочего стола\1 класс пожар\IMG_5510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00600" y="1752600"/>
            <a:ext cx="4038600" cy="4419600"/>
          </a:xfrm>
          <a:prstGeom prst="rect">
            <a:avLst/>
          </a:prstGeom>
          <a:noFill/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22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304800"/>
            <a:ext cx="8534400" cy="9144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Внеклассное мероприятие с родителями </a:t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«Скажи террору нет!»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 descr="C:\Users\Света\Desktop\Документы с рабочего стола\1 класс пожар\IMG_4974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1625" y="2197894"/>
            <a:ext cx="4038600" cy="3028950"/>
          </a:xfrm>
          <a:prstGeom prst="rect">
            <a:avLst/>
          </a:prstGeom>
          <a:noFill/>
        </p:spPr>
      </p:pic>
      <p:pic>
        <p:nvPicPr>
          <p:cNvPr id="3075" name="Picture 3" descr="C:\Users\Света\Desktop\Документы с рабочего стола\1 класс пожар\IMG_4975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00600" y="2197894"/>
            <a:ext cx="4038600" cy="3028950"/>
          </a:xfrm>
          <a:prstGeom prst="rect">
            <a:avLst/>
          </a:prstGeom>
          <a:noFill/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23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Участие в акции «Бессмертный полк»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 descr="C:\Users\Света\Desktop\Документы с рабочего стола\9 мая 2017\Новая папка\IMG_2754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1625" y="2197894"/>
            <a:ext cx="4038600" cy="3028950"/>
          </a:xfrm>
          <a:prstGeom prst="rect">
            <a:avLst/>
          </a:prstGeom>
          <a:noFill/>
        </p:spPr>
      </p:pic>
      <p:pic>
        <p:nvPicPr>
          <p:cNvPr id="4099" name="Picture 3" descr="C:\Users\Света\Desktop\Документы с рабочего стола\9 мая 2017\IMG_2703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00600" y="2197894"/>
            <a:ext cx="4038600" cy="3028950"/>
          </a:xfrm>
          <a:prstGeom prst="rect">
            <a:avLst/>
          </a:prstGeom>
          <a:noFill/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24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Выпускной в 4 классе.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6" name="Picture 2" descr="C:\Users\Света\Desktop\Документы с рабочего стола\4\IMG_3367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1625" y="2197894"/>
            <a:ext cx="4038600" cy="3028950"/>
          </a:xfrm>
          <a:prstGeom prst="rect">
            <a:avLst/>
          </a:prstGeom>
          <a:noFill/>
        </p:spPr>
      </p:pic>
      <p:pic>
        <p:nvPicPr>
          <p:cNvPr id="6147" name="Picture 3" descr="C:\Users\Света\Desktop\Документы с рабочего стола\4\IMG_3336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00600" y="2197894"/>
            <a:ext cx="4038600" cy="3028950"/>
          </a:xfrm>
          <a:prstGeom prst="rect">
            <a:avLst/>
          </a:prstGeom>
          <a:noFill/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25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9144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«День матери»</a:t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(подарок для мамы своими руками)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70" name="Picture 2" descr="C:\Users\Света\Desktop\Документы с рабочего стола\день мамы 1 класс\IMG_6215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1600200"/>
            <a:ext cx="4038600" cy="4095750"/>
          </a:xfrm>
          <a:prstGeom prst="rect">
            <a:avLst/>
          </a:prstGeom>
          <a:noFill/>
        </p:spPr>
      </p:pic>
      <p:pic>
        <p:nvPicPr>
          <p:cNvPr id="7171" name="Picture 3" descr="C:\Users\Света\Desktop\Документы с рабочего стола\день мамы 1 класс\IMG_E6198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00600" y="1676400"/>
            <a:ext cx="4038600" cy="3962400"/>
          </a:xfrm>
          <a:prstGeom prst="rect">
            <a:avLst/>
          </a:prstGeom>
          <a:noFill/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26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Праздник «Здравствуй, гостья- зима!»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194" name="Picture 2" descr="C:\Users\Света\Desktop\Документы с рабочего стола\откр.мероприятие Зима\IMG_6536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1524000"/>
            <a:ext cx="4191000" cy="3581400"/>
          </a:xfrm>
          <a:prstGeom prst="rect">
            <a:avLst/>
          </a:prstGeom>
          <a:noFill/>
        </p:spPr>
      </p:pic>
      <p:pic>
        <p:nvPicPr>
          <p:cNvPr id="8195" name="Picture 3" descr="C:\Users\Света\Desktop\Документы с рабочего стола\откр.мероприятие Зима\IMG_6635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24400" y="1524000"/>
            <a:ext cx="4191000" cy="3581400"/>
          </a:xfrm>
          <a:prstGeom prst="rect">
            <a:avLst/>
          </a:prstGeom>
          <a:noFill/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27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Участие во Всероссийских олимпиадах.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8434" name="Picture 2" descr="C:\Users\Света\Desktop\мама\SCAN_20181104_145714569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4966" y="1371600"/>
            <a:ext cx="3311918" cy="4681538"/>
          </a:xfrm>
          <a:prstGeom prst="rect">
            <a:avLst/>
          </a:prstGeom>
          <a:noFill/>
        </p:spPr>
      </p:pic>
      <p:pic>
        <p:nvPicPr>
          <p:cNvPr id="18435" name="Picture 3" descr="C:\Users\Света\Desktop\мама\SCAN_20181104_150112295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63941" y="1371600"/>
            <a:ext cx="3311918" cy="4681538"/>
          </a:xfrm>
          <a:prstGeom prst="rect">
            <a:avLst/>
          </a:prstGeom>
          <a:noFill/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28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28600"/>
            <a:ext cx="8534400" cy="758952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За 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межаттестационный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период имею </a:t>
            </a:r>
            <a:br>
              <a:rPr lang="ru-RU" sz="24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следующие награждения: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6386" name="Picture 2" descr="C:\Users\Света\Desktop\мама\Scan_20160509_212905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4966" y="1371600"/>
            <a:ext cx="3311918" cy="4681538"/>
          </a:xfrm>
          <a:prstGeom prst="rect">
            <a:avLst/>
          </a:prstGeom>
          <a:noFill/>
        </p:spPr>
      </p:pic>
      <p:pic>
        <p:nvPicPr>
          <p:cNvPr id="16387" name="Picture 3" descr="C:\Users\Света\Desktop\мама\Scan_20160509_212939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63941" y="1371600"/>
            <a:ext cx="3311918" cy="4681538"/>
          </a:xfrm>
          <a:prstGeom prst="rect">
            <a:avLst/>
          </a:prstGeom>
          <a:noFill/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29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sz="half" idx="4294967295"/>
          </p:nvPr>
        </p:nvSpPr>
        <p:spPr>
          <a:xfrm>
            <a:off x="5105400" y="685800"/>
            <a:ext cx="4038600" cy="5367338"/>
          </a:xfrm>
        </p:spPr>
        <p:txBody>
          <a:bodyPr>
            <a:normAutofit fontScale="92500" lnSpcReduction="10000"/>
          </a:bodyPr>
          <a:lstStyle/>
          <a:p>
            <a:pPr algn="ctr">
              <a:buNone/>
            </a:pPr>
            <a:r>
              <a:rPr lang="ru-RU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Цель моей работы – создание условий для развития полноценной личности каждого ученика </a:t>
            </a:r>
          </a:p>
          <a:p>
            <a:pPr algn="ctr">
              <a:buNone/>
            </a:pPr>
            <a:r>
              <a:rPr lang="ru-RU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(психологического, физического и нравственного здоровья, индивидуальных способностей), формирование толерантного отношения к окружающему миру, общечеловеческим ценностям</a:t>
            </a:r>
            <a:endParaRPr lang="ru-RU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Users\Света\Desktop\Документы с рабочего стола\1 сентября 2018\1 класс 2017-2018 г..JPG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685800"/>
            <a:ext cx="5105400" cy="5181600"/>
          </a:xfrm>
          <a:prstGeom prst="rect">
            <a:avLst/>
          </a:prstGeom>
          <a:noFill/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7410" name="Picture 2" descr="C:\Users\Света\Desktop\мама\SCAN_20181104_124300456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664614" y="1372336"/>
            <a:ext cx="3312622" cy="4680065"/>
          </a:xfrm>
          <a:prstGeom prst="rect">
            <a:avLst/>
          </a:prstGeom>
          <a:noFill/>
        </p:spPr>
      </p:pic>
      <p:pic>
        <p:nvPicPr>
          <p:cNvPr id="17411" name="Picture 3" descr="C:\Users\Света\Desktop\мама\SCAN_20181104_124514940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5163589" y="1372336"/>
            <a:ext cx="3312622" cy="4680065"/>
          </a:xfrm>
          <a:prstGeom prst="rect">
            <a:avLst/>
          </a:prstGeom>
          <a:noFill/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30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C:\Users\Света\Desktop\мама\SCAN_20181104_145932950.jpg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4400" y="1295400"/>
            <a:ext cx="3311525" cy="4681538"/>
          </a:xfrm>
          <a:prstGeom prst="rect">
            <a:avLst/>
          </a:prstGeom>
          <a:noFill/>
        </p:spPr>
      </p:pic>
      <p:pic>
        <p:nvPicPr>
          <p:cNvPr id="19459" name="Picture 3" descr="C:\Users\Света\Desktop\мама\SCAN_20181104_150203467.jpg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29200" y="1219200"/>
            <a:ext cx="3311525" cy="4681538"/>
          </a:xfrm>
          <a:prstGeom prst="rect">
            <a:avLst/>
          </a:prstGeom>
          <a:noFill/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31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C:\Users\Света\Desktop\мама\003.jpg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304800" y="990600"/>
            <a:ext cx="3908425" cy="4681538"/>
          </a:xfrm>
          <a:prstGeom prst="rect">
            <a:avLst/>
          </a:prstGeom>
          <a:noFill/>
        </p:spPr>
      </p:pic>
      <p:pic>
        <p:nvPicPr>
          <p:cNvPr id="20483" name="Picture 3" descr="C:\Users\Света\Desktop\мама\005.jpg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4572000" y="990600"/>
            <a:ext cx="4267200" cy="4681538"/>
          </a:xfrm>
          <a:prstGeom prst="rect">
            <a:avLst/>
          </a:prstGeom>
          <a:noFill/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32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C:\Users\Света\Desktop\мама\010.jpg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4400" y="1066800"/>
            <a:ext cx="3375025" cy="4681538"/>
          </a:xfrm>
          <a:prstGeom prst="rect">
            <a:avLst/>
          </a:prstGeom>
          <a:noFill/>
        </p:spPr>
      </p:pic>
      <p:pic>
        <p:nvPicPr>
          <p:cNvPr id="21507" name="Picture 3" descr="C:\Users\Света\Desktop\мама\011.jpg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29200" y="1219200"/>
            <a:ext cx="3375025" cy="4681538"/>
          </a:xfrm>
          <a:prstGeom prst="rect">
            <a:avLst/>
          </a:prstGeom>
          <a:noFill/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33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9144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Участие во Всероссийском тестировании педагогов.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2530" name="Picture 2" descr="C:\Users\Света\Desktop\мама\Certificate (1).pn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5639" y="1371600"/>
            <a:ext cx="3310572" cy="4681538"/>
          </a:xfrm>
          <a:prstGeom prst="rect">
            <a:avLst/>
          </a:prstGeom>
          <a:noFill/>
        </p:spPr>
      </p:pic>
      <p:pic>
        <p:nvPicPr>
          <p:cNvPr id="22531" name="Picture 3" descr="C:\Users\Света\Desktop\мама\Certificate (2).pn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64614" y="1371600"/>
            <a:ext cx="3310572" cy="4681538"/>
          </a:xfrm>
          <a:prstGeom prst="rect">
            <a:avLst/>
          </a:prstGeom>
          <a:noFill/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34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4000" b="1" dirty="0" smtClean="0">
                <a:cs typeface="Times New Roman" pitchFamily="18" charset="0"/>
              </a:rPr>
              <a:t>Планы:</a:t>
            </a:r>
            <a:endParaRPr lang="ru-RU" sz="4000" b="1" dirty="0"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lvl="0"/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Продолжить работу по использованию и  внедрению современных педагогических технологий в своей образовательной деятельности;</a:t>
            </a:r>
          </a:p>
          <a:p>
            <a:pPr lvl="0"/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Совершенствовать систему мониторинга образовательных достижений учащихся на уровне </a:t>
            </a:r>
            <a:r>
              <a:rPr lang="ru-RU" i="1" dirty="0" err="1" smtClean="0">
                <a:latin typeface="Times New Roman" pitchFamily="18" charset="0"/>
                <a:cs typeface="Times New Roman" pitchFamily="18" charset="0"/>
              </a:rPr>
              <a:t>сформированности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 УУД; </a:t>
            </a:r>
          </a:p>
          <a:p>
            <a:pPr lvl="0"/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Активизировать проектную деятельность учащихся;</a:t>
            </a:r>
          </a:p>
          <a:p>
            <a:pPr>
              <a:buNone/>
            </a:pP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35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dirty="0" smtClean="0">
                <a:solidFill>
                  <a:schemeClr val="accent3">
                    <a:lumMod val="75000"/>
                  </a:schemeClr>
                </a:solidFill>
                <a:cs typeface="Times New Roman" pitchFamily="18" charset="0"/>
              </a:rPr>
              <a:t>Спасибо за внимание!</a:t>
            </a:r>
            <a:endParaRPr lang="ru-RU" sz="4000" dirty="0">
              <a:solidFill>
                <a:schemeClr val="accent3">
                  <a:lumMod val="75000"/>
                </a:schemeClr>
              </a:solidFill>
            </a:endParaRPr>
          </a:p>
        </p:txBody>
      </p:sp>
      <p:pic>
        <p:nvPicPr>
          <p:cNvPr id="5" name="Picture 7" descr="ученица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654050" y="2016919"/>
            <a:ext cx="3333750" cy="3390900"/>
          </a:xfrm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ru-RU" sz="3200" b="1" dirty="0" smtClean="0">
                <a:solidFill>
                  <a:schemeClr val="accent3">
                    <a:lumMod val="75000"/>
                  </a:schemeClr>
                </a:solidFill>
              </a:rPr>
              <a:t>	</a:t>
            </a:r>
          </a:p>
          <a:p>
            <a:pPr algn="ctr">
              <a:buNone/>
            </a:pPr>
            <a:endParaRPr lang="ru-RU" sz="3200" b="1" i="1" dirty="0" smtClean="0">
              <a:solidFill>
                <a:schemeClr val="accent3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4800" dirty="0" smtClean="0">
                <a:solidFill>
                  <a:schemeClr val="accent3">
                    <a:lumMod val="75000"/>
                  </a:schemeClr>
                </a:solidFill>
                <a:latin typeface="Monotype Corsiva" pitchFamily="66" charset="0"/>
              </a:rPr>
              <a:t>«Учитель и ученик растут вместе...»</a:t>
            </a:r>
            <a:br>
              <a:rPr lang="ru-RU" sz="4800" dirty="0" smtClean="0">
                <a:solidFill>
                  <a:schemeClr val="accent3">
                    <a:lumMod val="75000"/>
                  </a:schemeClr>
                </a:solidFill>
                <a:latin typeface="Monotype Corsiva" pitchFamily="66" charset="0"/>
              </a:rPr>
            </a:br>
            <a:r>
              <a:rPr lang="ru-RU" sz="4800" dirty="0" smtClean="0">
                <a:solidFill>
                  <a:schemeClr val="accent3">
                    <a:lumMod val="75000"/>
                  </a:schemeClr>
                </a:solidFill>
                <a:latin typeface="Monotype Corsiva" pitchFamily="66" charset="0"/>
              </a:rPr>
              <a:t>(Конфуций)</a:t>
            </a:r>
            <a:r>
              <a:rPr lang="ru-RU" sz="4000" b="1" i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36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304800" y="1295400"/>
            <a:ext cx="4040188" cy="732974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6" name="Текст 5"/>
          <p:cNvSpPr>
            <a:spLocks noGrp="1"/>
          </p:cNvSpPr>
          <p:nvPr>
            <p:ph type="body" sz="half" idx="3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4</a:t>
            </a:fld>
            <a:endParaRPr lang="en-US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Нормативно-правовые документы</a:t>
            </a:r>
            <a:endParaRPr lang="ru-RU" dirty="0"/>
          </a:p>
        </p:txBody>
      </p:sp>
      <p:pic>
        <p:nvPicPr>
          <p:cNvPr id="2050" name="Picture 2" descr="C:\Users\Света\Desktop\zakon.png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" y="1295400"/>
            <a:ext cx="4803775" cy="5410200"/>
          </a:xfrm>
          <a:prstGeom prst="rect">
            <a:avLst/>
          </a:prstGeom>
          <a:noFill/>
        </p:spPr>
      </p:pic>
      <p:pic>
        <p:nvPicPr>
          <p:cNvPr id="2051" name="Picture 3" descr="C:\Users\Света\Desktop\slide_3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00600" y="1371600"/>
            <a:ext cx="4191000" cy="40386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Выстраивая учебный процесс активно применяю технологии развивающего обучения, технологии уровневой дифференциации, информационно-компьютерные технологии. Чтобы шагать в ногу со временем, прошла курсы оператора ЭВМ.</a:t>
            </a:r>
            <a:endParaRPr lang="ru-RU" sz="1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 descr="C:\Users\Света\Desktop\IMG_2313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2000" y="1447800"/>
            <a:ext cx="7924800" cy="4876800"/>
          </a:xfrm>
          <a:prstGeom prst="rect">
            <a:avLst/>
          </a:prstGeom>
          <a:noFill/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2" name="Rectangle 2"/>
          <p:cNvSpPr>
            <a:spLocks noGrp="1" noChangeArrowheads="1"/>
          </p:cNvSpPr>
          <p:nvPr>
            <p:ph type="title"/>
          </p:nvPr>
        </p:nvSpPr>
        <p:spPr>
          <a:xfrm>
            <a:off x="228600" y="457200"/>
            <a:ext cx="8534400" cy="758952"/>
          </a:xfrm>
        </p:spPr>
        <p:txBody>
          <a:bodyPr>
            <a:normAutofit fontScale="90000"/>
          </a:bodyPr>
          <a:lstStyle/>
          <a:p>
            <a:pPr marL="484632" indent="0" fontAlgn="auto">
              <a:spcAft>
                <a:spcPts val="0"/>
              </a:spcAft>
              <a:defRPr/>
            </a:pPr>
            <a:r>
              <a:rPr lang="ru-RU" sz="4000" b="1" dirty="0">
                <a:solidFill>
                  <a:schemeClr val="accent3">
                    <a:lumMod val="75000"/>
                  </a:schemeClr>
                </a:solidFill>
              </a:rPr>
              <a:t>Использование ИКТ позволяет проводить уроки</a:t>
            </a:r>
            <a:r>
              <a:rPr lang="ru-RU" sz="4000" dirty="0">
                <a:solidFill>
                  <a:schemeClr val="accent3">
                    <a:lumMod val="75000"/>
                  </a:schemeClr>
                </a:solidFill>
              </a:rPr>
              <a:t>:</a:t>
            </a:r>
          </a:p>
        </p:txBody>
      </p:sp>
      <p:sp>
        <p:nvSpPr>
          <p:cNvPr id="11267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80000"/>
              </a:lnSpc>
            </a:pPr>
            <a:r>
              <a:rPr lang="ru-RU" sz="2800" i="1" dirty="0" smtClean="0"/>
              <a:t>На высоком эстетическом и эмоциональном уровне (музыка, анимация).</a:t>
            </a:r>
          </a:p>
          <a:p>
            <a:pPr>
              <a:lnSpc>
                <a:spcPct val="80000"/>
              </a:lnSpc>
            </a:pPr>
            <a:r>
              <a:rPr lang="ru-RU" sz="2800" i="1" dirty="0" smtClean="0"/>
              <a:t>Обеспечивает наглядность.</a:t>
            </a:r>
          </a:p>
          <a:p>
            <a:pPr>
              <a:lnSpc>
                <a:spcPct val="80000"/>
              </a:lnSpc>
            </a:pPr>
            <a:r>
              <a:rPr lang="ru-RU" sz="2800" i="1" dirty="0" smtClean="0"/>
              <a:t>Привлекает большое количество дидактического материала.</a:t>
            </a:r>
          </a:p>
          <a:p>
            <a:pPr>
              <a:lnSpc>
                <a:spcPct val="80000"/>
              </a:lnSpc>
            </a:pPr>
            <a:r>
              <a:rPr lang="ru-RU" sz="2800" i="1" dirty="0" smtClean="0"/>
              <a:t>Повышает объём выполняемой работы на уроке в 1,5-2 раза.</a:t>
            </a:r>
          </a:p>
          <a:p>
            <a:pPr>
              <a:lnSpc>
                <a:spcPct val="80000"/>
              </a:lnSpc>
            </a:pPr>
            <a:r>
              <a:rPr lang="ru-RU" sz="2800" i="1" dirty="0" smtClean="0"/>
              <a:t>Обеспечивает высокую степень дифференциации обучения (индивидуальный подход к ученику, применяя </a:t>
            </a:r>
            <a:r>
              <a:rPr lang="ru-RU" sz="2800" i="1" dirty="0" err="1" smtClean="0"/>
              <a:t>разноуровневые</a:t>
            </a:r>
            <a:r>
              <a:rPr lang="ru-RU" sz="2800" i="1" dirty="0" smtClean="0"/>
              <a:t> задания).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6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0"/>
            <a:ext cx="8531352" cy="987552"/>
          </a:xfrm>
        </p:spPr>
        <p:txBody>
          <a:bodyPr>
            <a:normAutofit fontScale="90000"/>
          </a:bodyPr>
          <a:lstStyle/>
          <a:p>
            <a:r>
              <a:rPr lang="ru-RU" sz="3100" b="1" dirty="0" smtClean="0">
                <a:latin typeface="Times New Roman" pitchFamily="18" charset="0"/>
                <a:cs typeface="Times New Roman" pitchFamily="18" charset="0"/>
              </a:rPr>
              <a:t>Результативность профессиональной деятельности</a:t>
            </a:r>
            <a:r>
              <a:rPr lang="ru-RU" sz="3600" b="1" dirty="0" smtClean="0">
                <a:cs typeface="Times New Roman" pitchFamily="18" charset="0"/>
              </a:rPr>
              <a:t>: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sz="quarter" idx="1"/>
          </p:nvPr>
        </p:nvGraphicFramePr>
        <p:xfrm>
          <a:off x="762000" y="1752600"/>
          <a:ext cx="7000875" cy="4399026"/>
        </p:xfrm>
        <a:graphic>
          <a:graphicData uri="http://schemas.openxmlformats.org/drawingml/2006/table">
            <a:tbl>
              <a:tblPr/>
              <a:tblGrid>
                <a:gridCol w="1676400"/>
                <a:gridCol w="983485"/>
                <a:gridCol w="2560469"/>
                <a:gridCol w="1780521"/>
              </a:tblGrid>
              <a:tr h="40386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Times New Roman"/>
                          <a:cs typeface="Times New Roman"/>
                        </a:rPr>
                        <a:t> Учебный год 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Класс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Предмет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Качество знаний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33806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smtClean="0">
                          <a:latin typeface="Times New Roman"/>
                          <a:ea typeface="Times New Roman"/>
                          <a:cs typeface="Times New Roman"/>
                        </a:rPr>
                        <a:t>2017- 2018гг</a:t>
                      </a: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Times New Roman"/>
                          <a:cs typeface="Times New Roman"/>
                        </a:rPr>
                        <a:t>Математика</a:t>
                      </a: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Times New Roman"/>
                          <a:cs typeface="Times New Roman"/>
                        </a:rPr>
                        <a:t>Русский язык</a:t>
                      </a: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Times New Roman"/>
                          <a:cs typeface="Times New Roman"/>
                        </a:rPr>
                        <a:t>Чтение</a:t>
                      </a: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/>
                          <a:ea typeface="Times New Roman"/>
                          <a:cs typeface="Times New Roman"/>
                        </a:rPr>
                        <a:t>50%</a:t>
                      </a:r>
                      <a:endParaRPr lang="ru-RU" sz="200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/>
                          <a:ea typeface="Times New Roman"/>
                          <a:cs typeface="Times New Roman"/>
                        </a:rPr>
                        <a:t>38%</a:t>
                      </a:r>
                      <a:endParaRPr lang="ru-RU" sz="200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/>
                          <a:ea typeface="Times New Roman"/>
                          <a:cs typeface="Times New Roman"/>
                        </a:rPr>
                        <a:t>62%</a:t>
                      </a:r>
                      <a:endParaRPr lang="ru-RU" sz="2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6200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Times New Roman"/>
                          <a:ea typeface="Times New Roman"/>
                          <a:cs typeface="Times New Roman"/>
                        </a:rPr>
                        <a:t>2018-2019гг</a:t>
                      </a: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2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/>
                          <a:ea typeface="Times New Roman"/>
                          <a:cs typeface="Times New Roman"/>
                        </a:rPr>
                        <a:t>Математика</a:t>
                      </a:r>
                      <a:endParaRPr lang="ru-RU" sz="200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/>
                          <a:ea typeface="Times New Roman"/>
                          <a:cs typeface="Times New Roman"/>
                        </a:rPr>
                        <a:t>Русский язык</a:t>
                      </a:r>
                      <a:endParaRPr lang="ru-RU" sz="200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/>
                          <a:ea typeface="Times New Roman"/>
                          <a:cs typeface="Times New Roman"/>
                        </a:rPr>
                        <a:t>Литературное чтение</a:t>
                      </a:r>
                      <a:endParaRPr lang="ru-RU" sz="2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/>
                          <a:ea typeface="Times New Roman"/>
                          <a:cs typeface="Times New Roman"/>
                        </a:rPr>
                        <a:t>56%</a:t>
                      </a:r>
                      <a:endParaRPr lang="ru-RU" sz="200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/>
                          <a:ea typeface="Times New Roman"/>
                          <a:cs typeface="Times New Roman"/>
                        </a:rPr>
                        <a:t>32%</a:t>
                      </a:r>
                      <a:endParaRPr lang="ru-RU" sz="200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/>
                          <a:ea typeface="Times New Roman"/>
                          <a:cs typeface="Times New Roman"/>
                        </a:rPr>
                        <a:t>75%</a:t>
                      </a:r>
                      <a:endParaRPr lang="ru-RU" sz="2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49808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Times New Roman"/>
                          <a:ea typeface="Times New Roman"/>
                          <a:cs typeface="Times New Roman"/>
                        </a:rPr>
                        <a:t>2019-2020гг</a:t>
                      </a: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2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Times New Roman"/>
                          <a:cs typeface="Times New Roman"/>
                        </a:rPr>
                        <a:t>Математика</a:t>
                      </a: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Times New Roman"/>
                          <a:cs typeface="Times New Roman"/>
                        </a:rPr>
                        <a:t>Русский язык</a:t>
                      </a: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Times New Roman"/>
                          <a:cs typeface="Times New Roman"/>
                        </a:rPr>
                        <a:t>Литературное чтение</a:t>
                      </a: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/>
                          <a:ea typeface="Times New Roman"/>
                          <a:cs typeface="Times New Roman"/>
                        </a:rPr>
                        <a:t>56%</a:t>
                      </a:r>
                      <a:endParaRPr lang="ru-RU" sz="200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/>
                          <a:ea typeface="Times New Roman"/>
                          <a:cs typeface="Times New Roman"/>
                        </a:rPr>
                        <a:t>32%</a:t>
                      </a:r>
                      <a:endParaRPr lang="ru-RU" sz="200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/>
                          <a:ea typeface="Times New Roman"/>
                          <a:cs typeface="Times New Roman"/>
                        </a:rPr>
                        <a:t>75%</a:t>
                      </a:r>
                      <a:endParaRPr lang="ru-RU" sz="2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6200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Times New Roman"/>
                          <a:ea typeface="Times New Roman"/>
                          <a:cs typeface="Times New Roman"/>
                        </a:rPr>
                        <a:t>2020-2021гг</a:t>
                      </a: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2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Times New Roman"/>
                          <a:cs typeface="Times New Roman"/>
                        </a:rPr>
                        <a:t>Математика</a:t>
                      </a: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Times New Roman"/>
                          <a:cs typeface="Times New Roman"/>
                        </a:rPr>
                        <a:t>Русский язык</a:t>
                      </a: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Times New Roman"/>
                          <a:cs typeface="Times New Roman"/>
                        </a:rPr>
                        <a:t>Литературное чтение</a:t>
                      </a: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Times New Roman"/>
                          <a:cs typeface="Times New Roman"/>
                        </a:rPr>
                        <a:t>64%</a:t>
                      </a: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Times New Roman"/>
                          <a:cs typeface="Times New Roman"/>
                        </a:rPr>
                        <a:t>64%</a:t>
                      </a: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Times New Roman"/>
                          <a:cs typeface="Times New Roman"/>
                        </a:rPr>
                        <a:t>80%</a:t>
                      </a: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7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914400"/>
          </a:xfrm>
        </p:spPr>
        <p:txBody>
          <a:bodyPr>
            <a:noAutofit/>
          </a:bodyPr>
          <a:lstStyle/>
          <a:p>
            <a:r>
              <a:rPr lang="ru-RU" sz="2000" dirty="0" smtClean="0"/>
              <a:t> На своем сайте "https://nsportal.ru/ovchinnikova-lyubov-gennadevna" в социальной сети работников образования размещаю свои методические разработки</a:t>
            </a:r>
            <a:endParaRPr lang="ru-RU" sz="2000" dirty="0"/>
          </a:p>
        </p:txBody>
      </p:sp>
      <p:pic>
        <p:nvPicPr>
          <p:cNvPr id="4098" name="Picture 2" descr="C:\Users\Света\Desktop\мама\SCAN_20181104_145932950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24400" y="1371600"/>
            <a:ext cx="4114800" cy="5029200"/>
          </a:xfrm>
          <a:prstGeom prst="rect">
            <a:avLst/>
          </a:prstGeom>
          <a:noFill/>
        </p:spPr>
      </p:pic>
      <p:pic>
        <p:nvPicPr>
          <p:cNvPr id="4099" name="Picture 3" descr="C:\Users\Света\Desktop\мама\SCAN_20181104_150030130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2400" y="1371600"/>
            <a:ext cx="4191000" cy="5029200"/>
          </a:xfrm>
          <a:prstGeom prst="rect">
            <a:avLst/>
          </a:prstGeom>
          <a:noFill/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8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Света\Desktop\мама\SCAN_20181104_150242786.jpg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228600"/>
            <a:ext cx="4038600" cy="5748338"/>
          </a:xfrm>
          <a:prstGeom prst="rect">
            <a:avLst/>
          </a:prstGeom>
          <a:noFill/>
        </p:spPr>
      </p:pic>
      <p:pic>
        <p:nvPicPr>
          <p:cNvPr id="5123" name="Picture 3" descr="C:\Users\Света\Desktop\мама\SCAN_20181104_150345934.jpg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95800" y="304800"/>
            <a:ext cx="4073525" cy="5672138"/>
          </a:xfrm>
          <a:prstGeom prst="rect">
            <a:avLst/>
          </a:prstGeom>
          <a:noFill/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9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фициальная">
  <a:themeElements>
    <a:clrScheme name="Городская">
      <a:dk1>
        <a:sysClr val="windowText" lastClr="000000"/>
      </a:dk1>
      <a:lt1>
        <a:sysClr val="window" lastClr="FFFFFF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Официальная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Официальная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Civic</Template>
  <TotalTime>1201</TotalTime>
  <Words>436</Words>
  <Application>Microsoft Office PowerPoint</Application>
  <PresentationFormat>Экран (4:3)</PresentationFormat>
  <Paragraphs>124</Paragraphs>
  <Slides>36</Slides>
  <Notes>5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36</vt:i4>
      </vt:variant>
    </vt:vector>
  </HeadingPairs>
  <TitlesOfParts>
    <vt:vector size="37" baseType="lpstr">
      <vt:lpstr>Официальная</vt:lpstr>
      <vt:lpstr>Муниципальное бюджетное общеобразовательное учреждение  Ядрышниковская общеобразовательная школа № 22</vt:lpstr>
      <vt:lpstr>Моя главная заповедь:</vt:lpstr>
      <vt:lpstr>Слайд 3</vt:lpstr>
      <vt:lpstr>Нормативно-правовые документы</vt:lpstr>
      <vt:lpstr>Выстраивая учебный процесс активно применяю технологии развивающего обучения, технологии уровневой дифференциации, информационно-компьютерные технологии. Чтобы шагать в ногу со временем, прошла курсы оператора ЭВМ.</vt:lpstr>
      <vt:lpstr>Использование ИКТ позволяет проводить уроки:</vt:lpstr>
      <vt:lpstr>Результативность профессиональной деятельности:</vt:lpstr>
      <vt:lpstr> На своем сайте "https://nsportal.ru/ovchinnikova-lyubov-gennadevna" в социальной сети работников образования размещаю свои методические разработки</vt:lpstr>
      <vt:lpstr>Слайд 9</vt:lpstr>
      <vt:lpstr>Слайд 10</vt:lpstr>
      <vt:lpstr>На образовательной платформе Учи.ру зарегистрировала всех своих учеников. Ребята с большим интересом выполняют не только задания к урокам, но так же участвуют в конкурсах и олимпиадах, которые там проводятся.</vt:lpstr>
      <vt:lpstr>Слайд 12</vt:lpstr>
      <vt:lpstr>Слайд 13</vt:lpstr>
      <vt:lpstr>Слайд 14</vt:lpstr>
      <vt:lpstr>Слайд 15</vt:lpstr>
      <vt:lpstr>   Воспитательную работу веду по направлениям:  учебно-познавательное, гражданско-патриотическое, духовно-нравственное,спортивно- оздоровительное.</vt:lpstr>
      <vt:lpstr>Слайд 17</vt:lpstr>
      <vt:lpstr>Слайд 18</vt:lpstr>
      <vt:lpstr>Слайд 19</vt:lpstr>
      <vt:lpstr>Слайд 20</vt:lpstr>
      <vt:lpstr>День здоровья- ежегодная традиция.</vt:lpstr>
      <vt:lpstr>Встреча с сотрудниками МЧС</vt:lpstr>
      <vt:lpstr>Внеклассное мероприятие с родителями   «Скажи террору нет!»</vt:lpstr>
      <vt:lpstr>Участие в акции «Бессмертный полк»</vt:lpstr>
      <vt:lpstr>Выпускной в 4 классе.</vt:lpstr>
      <vt:lpstr>«День матери» (подарок для мамы своими руками)</vt:lpstr>
      <vt:lpstr>Праздник «Здравствуй, гостья- зима!»</vt:lpstr>
      <vt:lpstr>Участие во Всероссийских олимпиадах.</vt:lpstr>
      <vt:lpstr>За межаттестационный период имею  следующие награждения:</vt:lpstr>
      <vt:lpstr>Слайд 30</vt:lpstr>
      <vt:lpstr>Слайд 31</vt:lpstr>
      <vt:lpstr>Слайд 32</vt:lpstr>
      <vt:lpstr>Слайд 33</vt:lpstr>
      <vt:lpstr>Участие во Всероссийском тестировании педагогов.</vt:lpstr>
      <vt:lpstr>Планы:</vt:lpstr>
      <vt:lpstr>Спасибо за внимание!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Муниципальное бюджетное общеобразовательное учреждение  «Средняя общеобразовательная школа № 21»</dc:title>
  <dc:creator>1</dc:creator>
  <cp:lastModifiedBy>Windows User</cp:lastModifiedBy>
  <cp:revision>117</cp:revision>
  <dcterms:created xsi:type="dcterms:W3CDTF">2014-10-24T18:44:16Z</dcterms:created>
  <dcterms:modified xsi:type="dcterms:W3CDTF">2021-02-08T11:46:45Z</dcterms:modified>
</cp:coreProperties>
</file>