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81" r:id="rId3"/>
    <p:sldId id="268" r:id="rId4"/>
    <p:sldId id="259" r:id="rId5"/>
    <p:sldId id="271" r:id="rId6"/>
    <p:sldId id="273" r:id="rId7"/>
    <p:sldId id="278" r:id="rId8"/>
    <p:sldId id="261" r:id="rId9"/>
    <p:sldId id="262" r:id="rId10"/>
    <p:sldId id="264" r:id="rId11"/>
    <p:sldId id="274" r:id="rId12"/>
    <p:sldId id="275" r:id="rId13"/>
    <p:sldId id="279" r:id="rId14"/>
    <p:sldId id="269" r:id="rId15"/>
    <p:sldId id="280" r:id="rId16"/>
    <p:sldId id="265" r:id="rId17"/>
    <p:sldId id="270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FE726-827C-4247-92CB-56895014C439}" type="datetimeFigureOut">
              <a:rPr lang="ru-RU" smtClean="0"/>
              <a:t>25.03.2025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7B70A-817C-4EB0-97F1-128F33B196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393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FE726-827C-4247-92CB-56895014C439}" type="datetimeFigureOut">
              <a:rPr lang="ru-RU" smtClean="0"/>
              <a:t>25.03.2025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7B70A-817C-4EB0-97F1-128F33B196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2902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FE726-827C-4247-92CB-56895014C439}" type="datetimeFigureOut">
              <a:rPr lang="ru-RU" smtClean="0"/>
              <a:t>25.03.2025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7B70A-817C-4EB0-97F1-128F33B196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3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FE726-827C-4247-92CB-56895014C439}" type="datetimeFigureOut">
              <a:rPr lang="ru-RU" smtClean="0"/>
              <a:t>25.03.2025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7B70A-817C-4EB0-97F1-128F33B196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279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FE726-827C-4247-92CB-56895014C439}" type="datetimeFigureOut">
              <a:rPr lang="ru-RU" smtClean="0"/>
              <a:t>25.03.2025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7B70A-817C-4EB0-97F1-128F33B196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6556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FE726-827C-4247-92CB-56895014C439}" type="datetimeFigureOut">
              <a:rPr lang="ru-RU" smtClean="0"/>
              <a:t>25.03.2025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7B70A-817C-4EB0-97F1-128F33B196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9065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FE726-827C-4247-92CB-56895014C439}" type="datetimeFigureOut">
              <a:rPr lang="ru-RU" smtClean="0"/>
              <a:t>25.03.2025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7B70A-817C-4EB0-97F1-128F33B196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4104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FE726-827C-4247-92CB-56895014C439}" type="datetimeFigureOut">
              <a:rPr lang="ru-RU" smtClean="0"/>
              <a:t>25.03.2025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7B70A-817C-4EB0-97F1-128F33B196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13854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FE726-827C-4247-92CB-56895014C439}" type="datetimeFigureOut">
              <a:rPr lang="ru-RU" smtClean="0"/>
              <a:t>25.03.2025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7B70A-817C-4EB0-97F1-128F33B196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52073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FE726-827C-4247-92CB-56895014C439}" type="datetimeFigureOut">
              <a:rPr lang="ru-RU" smtClean="0"/>
              <a:t>25.03.2025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7B70A-817C-4EB0-97F1-128F33B196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6349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FE726-827C-4247-92CB-56895014C439}" type="datetimeFigureOut">
              <a:rPr lang="ru-RU" smtClean="0"/>
              <a:t>25.03.2025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E7B70A-817C-4EB0-97F1-128F33B196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7172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3FE726-827C-4247-92CB-56895014C439}" type="datetimeFigureOut">
              <a:rPr lang="ru-RU" smtClean="0"/>
              <a:t>25.03.2025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E7B70A-817C-4EB0-97F1-128F33B196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2365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g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image" Target="../media/image18.emf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12" Type="http://schemas.openxmlformats.org/officeDocument/2006/relationships/image" Target="../media/image1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11" Type="http://schemas.openxmlformats.org/officeDocument/2006/relationships/image" Target="../media/image16.emf"/><Relationship Id="rId5" Type="http://schemas.openxmlformats.org/officeDocument/2006/relationships/image" Target="../media/image10.jpeg"/><Relationship Id="rId10" Type="http://schemas.openxmlformats.org/officeDocument/2006/relationships/image" Target="../media/image15.emf"/><Relationship Id="rId4" Type="http://schemas.openxmlformats.org/officeDocument/2006/relationships/image" Target="../media/image9.jpeg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162049"/>
          </a:xfrm>
        </p:spPr>
        <p:txBody>
          <a:bodyPr/>
          <a:lstStyle/>
          <a:p>
            <a:pPr algn="ctr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</a:t>
            </a:r>
            <a:r>
              <a:rPr lang="ru-RU" sz="1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«СРЕДНЯЯ ОБЩЕОБРАЗОВАТЕЛЬНАЯ ШКОЛА №18» ГОРОДА ЧЕБОКСАРЫ </a:t>
            </a:r>
            <a:r>
              <a:rPr lang="ru-RU" sz="1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ЧУВАШСКОЙ РЕСПУБЛИКИ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19075" y="1825625"/>
            <a:ext cx="11906249" cy="4851400"/>
          </a:xfrm>
        </p:spPr>
        <p:txBody>
          <a:bodyPr>
            <a:normAutofit fontScale="92500" lnSpcReduction="20000"/>
          </a:bodyPr>
          <a:lstStyle/>
          <a:p>
            <a:pPr marL="0" lvl="0" indent="0" algn="ctr">
              <a:lnSpc>
                <a:spcPct val="107000"/>
              </a:lnSpc>
              <a:buNone/>
            </a:pPr>
            <a:r>
              <a:rPr lang="ru-RU" sz="35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Научно – исследовательский проект</a:t>
            </a:r>
            <a:endParaRPr lang="ru-RU" sz="35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ctr">
              <a:lnSpc>
                <a:spcPct val="107000"/>
              </a:lnSpc>
              <a:buNone/>
            </a:pPr>
            <a:r>
              <a:rPr lang="ru-RU" sz="35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     на тему «Мусор и экология»</a:t>
            </a:r>
          </a:p>
          <a:p>
            <a:pPr marL="0" indent="0" algn="r">
              <a:buNone/>
            </a:pPr>
            <a:endParaRPr lang="ru-RU" dirty="0"/>
          </a:p>
          <a:p>
            <a:pPr marL="0" indent="0" algn="r">
              <a:buNone/>
            </a:pPr>
            <a:endParaRPr lang="ru-RU" dirty="0" smtClean="0"/>
          </a:p>
          <a:p>
            <a:pPr marL="0" indent="0" algn="r">
              <a:buNone/>
            </a:pPr>
            <a:endParaRPr lang="ru-RU" dirty="0"/>
          </a:p>
          <a:p>
            <a:pPr marL="0" indent="0" algn="r">
              <a:buNone/>
            </a:pP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Гусева Анастасия</a:t>
            </a:r>
          </a:p>
          <a:p>
            <a:pPr marL="0" indent="0" algn="r">
              <a:buNone/>
            </a:pP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ченица 3 класса</a:t>
            </a:r>
          </a:p>
          <a:p>
            <a:pPr marL="0" indent="0" algn="r">
              <a:buNone/>
            </a:pP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Васильева Т.В.</a:t>
            </a:r>
          </a:p>
          <a:p>
            <a:pPr marL="0" indent="0" algn="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Чебоксары </a:t>
            </a:r>
          </a:p>
          <a:p>
            <a:pPr marL="0" indent="0" algn="ctr">
              <a:buNone/>
            </a:pPr>
            <a:r>
              <a:rPr lang="ru-RU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</p:txBody>
      </p:sp>
    </p:spTree>
    <p:extLst>
      <p:ext uri="{BB962C8B-B14F-4D97-AF65-F5344CB8AC3E}">
        <p14:creationId xmlns:p14="http://schemas.microsoft.com/office/powerpoint/2010/main" val="3693579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05100" y="123825"/>
            <a:ext cx="8648700" cy="771525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80008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Социологическое исследование</a:t>
            </a:r>
            <a:r>
              <a:rPr lang="ru-RU" sz="3200" b="1" dirty="0" smtClean="0">
                <a:solidFill>
                  <a:srgbClr val="800080"/>
                </a:solidFill>
                <a:latin typeface="Times New Roman" panose="02020603050405020304" pitchFamily="18" charset="0"/>
              </a:rPr>
              <a:t> 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34827" y="807869"/>
            <a:ext cx="8691239" cy="1305016"/>
          </a:xfrm>
        </p:spPr>
        <p:txBody>
          <a:bodyPr>
            <a:no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sz="14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решила провести экологический опрос учащихся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третьего класса школы </a:t>
            </a:r>
            <a:r>
              <a:rPr lang="ru-RU" sz="14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№18 города Чебоксары, т.к. меня заинтересовали вопросы:</a:t>
            </a:r>
            <a:endParaRPr lang="ru-RU" sz="14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О проблеме мусора;</a:t>
            </a:r>
            <a:endParaRPr lang="ru-RU" sz="14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О том, знают ли ребята об этой проблеме;</a:t>
            </a:r>
            <a:endParaRPr lang="ru-RU" sz="14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О путях решения данной проблемы.  </a:t>
            </a:r>
            <a:endParaRPr lang="ru-RU" sz="14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400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раздала всем анкеты с 10 вопросами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4575" y="2417855"/>
            <a:ext cx="5751748" cy="436468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1731" y="2417855"/>
            <a:ext cx="4492102" cy="321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629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05100" y="123825"/>
            <a:ext cx="8648700" cy="771525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Анкетирование </a:t>
            </a:r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семей учащихся 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88598" y="1200150"/>
            <a:ext cx="9879552" cy="5495925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Пластиковых бутылок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155 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шт. (в неделю)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Пакетов -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120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шт. (в день)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Пластиковых баночек –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48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шт. (в день)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Флаконов –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100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шт. (в месяц)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И это только в семьях учащихся третьих классов!  А если посчитать во всём городе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!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8892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05100" y="-1"/>
            <a:ext cx="8648700" cy="545905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в </a:t>
            </a:r>
            <a:r>
              <a:rPr 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Чувашский национальный музей </a:t>
            </a:r>
            <a:r>
              <a:rPr lang="ru-RU" sz="20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«Генеральная уборка»</a:t>
            </a:r>
            <a:endParaRPr lang="ru-RU" sz="2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8" y="545905"/>
            <a:ext cx="3673453" cy="242247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9334" y="578188"/>
            <a:ext cx="3043376" cy="24224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8173" y="4455268"/>
            <a:ext cx="2973827" cy="24027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7944" y="2935004"/>
            <a:ext cx="3164732" cy="241853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9859" y="2935004"/>
            <a:ext cx="3199167" cy="238516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8" y="4749553"/>
            <a:ext cx="3044180" cy="210844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2109" y="578188"/>
            <a:ext cx="3172181" cy="242247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2539" y="4762383"/>
            <a:ext cx="3249952" cy="2115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55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05100" y="123825"/>
            <a:ext cx="8648700" cy="77152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Экскурсия </a:t>
            </a: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 мусороперегрузочную станцию «Ситиматик»</a:t>
            </a:r>
            <a:endParaRPr lang="ru-RU" sz="2800" b="1" dirty="0">
              <a:solidFill>
                <a:srgbClr val="7030A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067" y="895350"/>
            <a:ext cx="4919978" cy="250479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9072" y="895350"/>
            <a:ext cx="4927106" cy="250479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067" y="3631661"/>
            <a:ext cx="4919978" cy="30532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9072" y="3631661"/>
            <a:ext cx="4927106" cy="3053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866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352800" y="171450"/>
            <a:ext cx="8839200" cy="99218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Мой опыт: </a:t>
            </a:r>
            <a:endParaRPr lang="ru-RU" sz="32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826" y="1038686"/>
            <a:ext cx="9010835" cy="5637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478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74" y="171451"/>
            <a:ext cx="8839201" cy="485497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Что делают из переработанного мусора? 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77670" y="843379"/>
            <a:ext cx="2956264" cy="5486400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ru-RU" sz="1400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 переработанного пластика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уличную мебель повышенной прочности: лавки, скамейки и урны, цветные доски, из которых можно строить детские площадки, заборы, столбы и ограждения для дорог, а также садовую мебель, скейтборды из крышечек, поясные сумки из пакетов и многое другое.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400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 переработанной макулатуры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 </a:t>
            </a:r>
            <a:r>
              <a:rPr lang="ru-RU" sz="1400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производят</a:t>
            </a:r>
            <a:r>
              <a:rPr lang="ru-RU" sz="14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гофр картон для упаковки, ячейки для яиц и туалетную бумагу.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400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 переработанного стекла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можно снова сделать банки и бутылки.</a:t>
            </a:r>
            <a:b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400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 металлических банок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велосипеды, трубы для сантехнических </a:t>
            </a: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систем.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</a:t>
            </a:r>
            <a:r>
              <a:rPr lang="ru-RU" sz="1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 </a:t>
            </a:r>
            <a:r>
              <a:rPr lang="ru-RU" sz="1400" u="sng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автомобильных колес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покрытие из резиновой крошки для детских и спортивных площадок.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583" y="843380"/>
            <a:ext cx="6091026" cy="5069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87967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61964" y="0"/>
            <a:ext cx="9303799" cy="949911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  <a:endParaRPr lang="ru-RU" sz="32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20396" y="1225118"/>
            <a:ext cx="5140170" cy="5504155"/>
          </a:xfrm>
        </p:spPr>
        <p:txBody>
          <a:bodyPr>
            <a:noAutofit/>
          </a:bodyPr>
          <a:lstStyle/>
          <a:p>
            <a:pPr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Работая над данным проектом, я окончательно убедилась в правильности раздельного сбора отходов. Мои одноклассники и их родители это подтвердили. 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К </a:t>
            </a: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счастью, гипотеза о том,</a:t>
            </a:r>
            <a:r>
              <a:rPr lang="ru-RU" sz="1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можно принести большую пользу природе, а также </a:t>
            </a: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получить нужные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полезные вещи, если вторично использовать бытовые отходы подтвердилась. </a:t>
            </a:r>
          </a:p>
          <a:p>
            <a:pPr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Чтобы научиться быть социально ответственными, мы проделали большую работу: узнали, что такое мусор, описали его влияние на окружающую среду, изучили способы борьбы с   ним. Для полного изучения темы провели анкетирования среди одноклассников и их родителей, рассказали о раздельном сборе мусора и познакомили с некоторыми пунктами сбора.</a:t>
            </a:r>
          </a:p>
          <a:p>
            <a:pPr indent="0" algn="just" fontAlgn="base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ходе исследования мы увидели, что всё больше отклика данный вопрос находит в сердцах взрослых и школьников. Это подтверждает рост 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экокультуры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населения и их желание совершать добрые дела. </a:t>
            </a: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Таким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образом, можно сделать вывод: доброта спасёт людей, а люди обязательно спасут нашу планету.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lang="ru-RU" sz="1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958" y="1225118"/>
            <a:ext cx="5057251" cy="55041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38856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45546" y="97654"/>
            <a:ext cx="8708253" cy="1495172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ru-RU" sz="2800" b="1" dirty="0">
                <a:solidFill>
                  <a:srgbClr val="C00000"/>
                </a:solidFill>
                <a:latin typeface="Arial"/>
                <a:ea typeface="+mn-ea"/>
                <a:cs typeface="+mn-cs"/>
              </a:rPr>
              <a:t>Помогая природе, мы поможем себе!</a:t>
            </a:r>
            <a:br>
              <a:rPr lang="ru-RU" sz="2800" b="1" dirty="0">
                <a:solidFill>
                  <a:srgbClr val="C00000"/>
                </a:solidFill>
                <a:latin typeface="Arial"/>
                <a:ea typeface="+mn-ea"/>
                <a:cs typeface="+mn-cs"/>
              </a:rPr>
            </a:br>
            <a:r>
              <a:rPr lang="ru-RU" sz="1800" b="1" dirty="0">
                <a:solidFill>
                  <a:prstClr val="black"/>
                </a:solidFill>
                <a:latin typeface="Arial"/>
                <a:ea typeface="+mn-ea"/>
                <a:cs typeface="+mn-cs"/>
              </a:rPr>
              <a:t/>
            </a:r>
            <a:br>
              <a:rPr lang="ru-RU" sz="1800" b="1" dirty="0">
                <a:solidFill>
                  <a:prstClr val="black"/>
                </a:solidFill>
                <a:latin typeface="Arial"/>
                <a:ea typeface="+mn-ea"/>
                <a:cs typeface="+mn-cs"/>
              </a:rPr>
            </a:b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45546" y="5574889"/>
            <a:ext cx="8708252" cy="1051607"/>
          </a:xfrm>
        </p:spPr>
        <p:txBody>
          <a:bodyPr/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ru-RU" b="1" dirty="0" smtClean="0">
              <a:solidFill>
                <a:srgbClr val="C00000"/>
              </a:solidFill>
              <a:latin typeface="Arial"/>
            </a:endParaRPr>
          </a:p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C00000"/>
                </a:solidFill>
                <a:latin typeface="Arial"/>
              </a:rPr>
              <a:t>СПАСИБО ЗА ВНИМАНИЕ!</a:t>
            </a:r>
            <a:endParaRPr lang="ru-RU" b="1" dirty="0">
              <a:solidFill>
                <a:srgbClr val="C00000"/>
              </a:solidFill>
              <a:latin typeface="Arial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546" y="1189608"/>
            <a:ext cx="8708252" cy="4724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900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455816" y="365125"/>
            <a:ext cx="8897983" cy="2613206"/>
          </a:xfrm>
        </p:spPr>
        <p:txBody>
          <a:bodyPr>
            <a:norm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tabLst>
                <a:tab pos="1733550" algn="l"/>
              </a:tabLst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Нужно ли детям рассказывать об экологии,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пользе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обществу, чистоте?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Конечно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! 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Нужно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приучать детей жить более экологично  с самого раннего детства, показывать пример, как нужно правильно относиться к людям, природе, планете.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455816" y="2978331"/>
            <a:ext cx="8897984" cy="323958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3"/>
          <a:stretch/>
        </p:blipFill>
        <p:spPr>
          <a:xfrm>
            <a:off x="2455816" y="2978331"/>
            <a:ext cx="8897984" cy="3239589"/>
          </a:xfrm>
          <a:prstGeom prst="rect">
            <a:avLst/>
          </a:prstGeom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274100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571750" y="276225"/>
            <a:ext cx="9146774" cy="86899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исследования</a:t>
            </a:r>
            <a:endParaRPr lang="ru-RU" sz="32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962151" y="1352549"/>
            <a:ext cx="9934574" cy="1763513"/>
          </a:xfrm>
        </p:spPr>
        <p:txBody>
          <a:bodyPr>
            <a:normAutofit/>
          </a:bodyPr>
          <a:lstStyle/>
          <a:p>
            <a:pPr algn="l">
              <a:spcAft>
                <a:spcPts val="1500"/>
              </a:spcAft>
            </a:pP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Город Чебоксары расположен в красивом и живописном месте. Я здесь родилась, живу и учусь. Но часто приходится видеть, как возле жилых домов стоят необустроенные мусорные баки, наполненные отходами, а вокруг валяется еще столько-же мусора. На детской площадке, где я гуляю, лежат пустые бутылки и </a:t>
            </a: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пакеты. Оказывается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во всех странах организация сбора, вывоза, утилизации бытовых отходов – очень актуальная проблема.   </a:t>
            </a: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возникла тема исследования «Мусор и экология</a:t>
            </a: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также следует отметить, что 2024 год в Чувашии объявлен Годом экологической культуры и бережного природопользования. 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181" y="3050443"/>
            <a:ext cx="3353628" cy="319795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2566" y="3050442"/>
            <a:ext cx="3128113" cy="319795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3437" y="3050443"/>
            <a:ext cx="3501912" cy="3197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819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2384425" y="887413"/>
            <a:ext cx="9556041" cy="5778500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r>
              <a:rPr lang="ru-RU" sz="12800" b="1" dirty="0">
                <a:solidFill>
                  <a:srgbClr val="7030A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Цель проекта</a:t>
            </a:r>
            <a:r>
              <a:rPr lang="ru-RU" sz="128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: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ru-RU" sz="6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изучение </a:t>
            </a:r>
            <a:r>
              <a:rPr lang="ru-RU" sz="6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распространение способов обращения с бытовыми отходами для улучшения экологической обстановки в моем городе</a:t>
            </a:r>
            <a:r>
              <a:rPr lang="ru-RU" sz="6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buNone/>
            </a:pPr>
            <a:endParaRPr lang="ru-RU" sz="5600" dirty="0" smtClean="0">
              <a:solidFill>
                <a:prstClr val="black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5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*Узнать, что такое мусор, и причины увеличения мусора.</a:t>
            </a:r>
            <a:endParaRPr lang="ru-RU" sz="5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*Описать влияние отходов на окружающую среду;</a:t>
            </a:r>
            <a:endParaRPr lang="ru-RU" sz="5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5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*Изучить</a:t>
            </a:r>
            <a:r>
              <a:rPr lang="ru-RU" sz="5600" dirty="0">
                <a:solidFill>
                  <a:srgbClr val="80008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5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способы борьбы с отходами;</a:t>
            </a:r>
            <a:endParaRPr lang="ru-RU" sz="5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5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*Провести: </a:t>
            </a:r>
            <a:endParaRPr lang="ru-RU" sz="5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5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анкетирование семей учащихся третьих классов МБОУ «СОШ №18», одноклассников;</a:t>
            </a:r>
            <a:endParaRPr lang="ru-RU" sz="5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5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sz="56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анализ результатов опроса среди школьников и семей на тему: «Мусор и экология»;</a:t>
            </a:r>
            <a:endParaRPr lang="ru-RU" sz="5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5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*Провести наблюдения за состоянием мусорных площадок в г. Чебоксары;</a:t>
            </a:r>
            <a:endParaRPr lang="ru-RU" sz="5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5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56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Рассказать о проблеме отсутствия сортировки.</a:t>
            </a:r>
            <a:endParaRPr lang="ru-RU" sz="5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5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*Приучить детей и их родителей собирать раздельно мусор и сдавать их в пункты сбора.</a:t>
            </a:r>
            <a:endParaRPr lang="ru-RU" sz="5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Aft>
                <a:spcPts val="0"/>
              </a:spcAft>
              <a:buNone/>
              <a:tabLst>
                <a:tab pos="1733550" algn="l"/>
              </a:tabLst>
            </a:pPr>
            <a:r>
              <a:rPr lang="ru-RU" sz="5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*Сделать выводы по проделанной работе.</a:t>
            </a:r>
            <a:endParaRPr lang="ru-RU" sz="5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000" dirty="0">
                <a:solidFill>
                  <a:prstClr val="black"/>
                </a:solidFill>
                <a:ea typeface="+mj-ea"/>
                <a:cs typeface="+mj-cs"/>
              </a:rPr>
              <a:t/>
            </a:r>
            <a:br>
              <a:rPr lang="ru-RU" sz="4000" dirty="0">
                <a:solidFill>
                  <a:prstClr val="black"/>
                </a:solidFill>
                <a:ea typeface="+mj-ea"/>
                <a:cs typeface="+mj-cs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625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482850" y="365125"/>
            <a:ext cx="9709150" cy="682625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Методы исследования</a:t>
            </a:r>
            <a:endParaRPr lang="ru-RU" sz="32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2183907" y="1047750"/>
            <a:ext cx="9632272" cy="4910138"/>
          </a:xfrm>
        </p:spPr>
        <p:txBody>
          <a:bodyPr>
            <a:normAutofit/>
          </a:bodyPr>
          <a:lstStyle/>
          <a:p>
            <a:pPr marL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sz="1800" b="1" dirty="0">
              <a:solidFill>
                <a:srgbClr val="0070C0"/>
              </a:solidFill>
              <a:latin typeface="Arial" charset="0"/>
              <a:cs typeface="Times New Roman" pitchFamily="18" charset="0"/>
            </a:endParaRPr>
          </a:p>
          <a:p>
            <a:pPr marL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Использовали методы получения данных: наблюдение, опрос, метод статистической обработки, анализ литературы, сравнение, доказательство.  Приёмы: консультации с учителем, родителями;   подбор текстов, фотографий; работа в сети Интернет.</a:t>
            </a:r>
          </a:p>
          <a:p>
            <a:pPr marL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Гипотеза</a:t>
            </a:r>
          </a:p>
          <a:p>
            <a:pPr marL="0" indent="0" algn="ctr">
              <a:buNone/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Мы предполагаем, что можно принести большую пользу природе, а также получить нужные и полезные вещи, если вторично использовать бытовые отходы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Практическая </a:t>
            </a:r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значимость</a:t>
            </a:r>
          </a:p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абота позволит привлечь внимание школьников к проблеме загрязнения окружающего мира,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научит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заниматься раздельным сбором мусора, перерабатывать его и по возможности сдавать отходы в пункты сбора.</a:t>
            </a:r>
            <a:endParaRPr lang="ru-RU" sz="1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2378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09874" y="365125"/>
            <a:ext cx="8543925" cy="1325563"/>
          </a:xfrm>
        </p:spPr>
        <p:txBody>
          <a:bodyPr/>
          <a:lstStyle/>
          <a:p>
            <a:pPr algn="ctr"/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Что такое мусор и причины увеличения мусора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78679" y="1825624"/>
            <a:ext cx="3684233" cy="5032376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b="1" dirty="0">
                <a:solidFill>
                  <a:srgbClr val="0070C0"/>
                </a:solidFill>
                <a:latin typeface="Arial" charset="0"/>
                <a:cs typeface="Times New Roman" pitchFamily="18" charset="0"/>
              </a:rPr>
              <a:t>	</a:t>
            </a:r>
            <a:r>
              <a:rPr lang="ru-RU" sz="1600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Мусор </a:t>
            </a:r>
            <a:r>
              <a:rPr lang="ru-RU" sz="16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это вещества, которые не пригодны для дальнейшего употребления и требуют дальнейшей переработки или вывоза на свалки или специальные </a:t>
            </a:r>
            <a:r>
              <a:rPr lang="ru-RU" sz="1600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полигоны.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мусора из года в год становится все больше и больше.  Вот небольшой список причин, приводящих к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его увеличению: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*рост производства товаров для одноразового использования;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*увеличение количества ярких, синтетических упаковок;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*повышение уровня жизни, позволяющего пригодные к использованию вещи заменять новыми.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C:\Users\Пользователь\Desktop\фото на нпк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3017" y="1825624"/>
            <a:ext cx="5435421" cy="4705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2197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24940" y="-23070"/>
            <a:ext cx="7111390" cy="822738"/>
          </a:xfrm>
        </p:spPr>
        <p:txBody>
          <a:bodyPr>
            <a:norm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Тревожные факты </a:t>
            </a:r>
            <a:endParaRPr lang="ru-RU" sz="3200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750" y="1047566"/>
            <a:ext cx="5117457" cy="5543734"/>
          </a:xfrm>
          <a:noFill/>
        </p:spPr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Офисная бумага – около 2 лет;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Одежда из натуральных тканей – 2-3 года;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Обувь из натурального сырья – 10 лет;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Жевательная резинка – 30 лет;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Одежда из синтетики – до 40 лет;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Обувь из синтетического материала – 80 лет;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Полиэтиленовые пакеты, пластиковые бутылки – </a:t>
            </a:r>
            <a:r>
              <a:rPr lang="ru-RU" sz="1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100 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200 лет;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Батарейки – 110 лет;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Резиновые покрышки – 120 – 140 лет;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Детские подгузники – 200 – 500 лет;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Стекло – 1000 лет.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i="1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1800" b="1" dirty="0">
              <a:solidFill>
                <a:srgbClr val="0070C0"/>
              </a:solidFill>
              <a:latin typeface="Arial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485" y="703143"/>
            <a:ext cx="2497869" cy="10489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3428" y="716120"/>
            <a:ext cx="2374996" cy="10578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6731" y="1510696"/>
            <a:ext cx="2497869" cy="111529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486" y="2455652"/>
            <a:ext cx="2299722" cy="112934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9815" y="2457492"/>
            <a:ext cx="2497868" cy="105206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2685" y="4113651"/>
            <a:ext cx="2374998" cy="99203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744473" y="4983566"/>
            <a:ext cx="2497868" cy="99561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861332" y="3188124"/>
            <a:ext cx="2374998" cy="104764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767210" y="4047612"/>
            <a:ext cx="2497868" cy="107334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4518" y="5822649"/>
            <a:ext cx="2520379" cy="101117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425976" y="5816711"/>
            <a:ext cx="2645545" cy="1041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543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4524" y="115411"/>
            <a:ext cx="8779276" cy="923276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80008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Влияние отходов на окружающую среду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18377" y="1038686"/>
            <a:ext cx="3391270" cy="4847209"/>
          </a:xfrm>
        </p:spPr>
        <p:txBody>
          <a:bodyPr>
            <a:normAutofit/>
          </a:bodyPr>
          <a:lstStyle/>
          <a:p>
            <a:pPr marL="0" lv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Вред от вывоза отходов на свалки тоже огромен. Гниющие отходы отравляют воздух и почву на многие метры вокруг, проникают в грунтовые воды. Вредный дым от сжигаемого пластика, батареек, баллончиков ухудшает здоровье людей. </a:t>
            </a:r>
            <a:r>
              <a:rPr lang="ru-RU" sz="1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Великий </a:t>
            </a:r>
            <a: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Нильс Бор (Датский физик-теоретик и общественный деятель) предрекал: человечество погибнет не от атомной бомбы, бесконечных войн, он похоронит себя под горами собственных отходов.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8677" y="1038687"/>
            <a:ext cx="5743853" cy="4598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450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38508" y="79899"/>
            <a:ext cx="8691240" cy="1251751"/>
          </a:xfrm>
        </p:spPr>
        <p:txBody>
          <a:bodyPr>
            <a:norm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80008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Основные способы борьбы с отходами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66150" y="878889"/>
            <a:ext cx="9765437" cy="3906175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же делать? Во всём мире отходы рассматриваются как сырьё для будущего продукта. Но чтобы решить проблему переработки бытовых отходов, необходим раздельный сбор мусора. Их несколько вариантов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Первый вариант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европейский. Человек, подходя к мусорным контейнерам, сортирует свой мусор: пластик в один бак, бумагу и картон в другой, пищевые отходы в третий и т.д. У нас в России такой метод только начинает приживаться.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Второй вариант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успешно используется в Китае. Жители многоэтажных домов выставляют пакеты с мусором за дверь, не сортируя его. А люди, желающие заработать деньги на сдаче мусора, забирают этот мусор, сортируют его, сдают на переработку и получают деньги. Такой вариант, я думаю, может прижиться в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России. Вторичная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переработка мусора не только сохраняет окружающую среду, но и экономит природные ресурсы.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6150" y="4658515"/>
            <a:ext cx="9463597" cy="2199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13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1954</TotalTime>
  <Words>901</Words>
  <Application>Microsoft Office PowerPoint</Application>
  <PresentationFormat>Широкоэкранный</PresentationFormat>
  <Paragraphs>88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Тема Office</vt:lpstr>
      <vt:lpstr>МУНИЦИПАЛЬНОЕ БЮДЖЕТНОЕ ОБЩЕОБРАЗОВАТЕЛЬНОЕ УЧРЕЖДЕНИЕ «СРЕДНЯЯ ОБЩЕОБРАЗОВАТЕЛЬНАЯ ШКОЛА №18» ГОРОДА ЧЕБОКСАРЫ  ЧУВАШСКОЙ РЕСПУБЛИКИ</vt:lpstr>
      <vt:lpstr>Нужно ли детям рассказывать об экологии, пользе обществу, чистоте? Конечно!  Нужно приучать детей жить более экологично  с самого раннего детства, показывать пример, как нужно правильно относиться к людям, природе, планете.</vt:lpstr>
      <vt:lpstr>Актуальность исследования</vt:lpstr>
      <vt:lpstr>Презентация PowerPoint</vt:lpstr>
      <vt:lpstr>Методы исследования</vt:lpstr>
      <vt:lpstr>Что такое мусор и причины увеличения мусора</vt:lpstr>
      <vt:lpstr>Тревожные факты </vt:lpstr>
      <vt:lpstr>Влияние отходов на окружающую среду</vt:lpstr>
      <vt:lpstr>Основные способы борьбы с отходами </vt:lpstr>
      <vt:lpstr>Социологическое исследование </vt:lpstr>
      <vt:lpstr>Анкетирование семей учащихся </vt:lpstr>
      <vt:lpstr>Экскурсия в Чувашский национальный музей «Генеральная уборка»</vt:lpstr>
      <vt:lpstr>Экскурсия в мусороперегрузочную станцию «Ситиматик»</vt:lpstr>
      <vt:lpstr>Мой опыт: </vt:lpstr>
      <vt:lpstr>Что делают из переработанного мусора? </vt:lpstr>
      <vt:lpstr>Вывод</vt:lpstr>
      <vt:lpstr>Помогая природе, мы поможем себе!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 Валерьевна В.</dc:creator>
  <cp:lastModifiedBy>Татьяна Валерьевна В.</cp:lastModifiedBy>
  <cp:revision>80</cp:revision>
  <dcterms:created xsi:type="dcterms:W3CDTF">2024-03-25T12:37:14Z</dcterms:created>
  <dcterms:modified xsi:type="dcterms:W3CDTF">2025-03-25T08:49:39Z</dcterms:modified>
</cp:coreProperties>
</file>