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9" r:id="rId9"/>
    <p:sldId id="265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92" autoAdjust="0"/>
    <p:restoredTop sz="94660"/>
  </p:normalViewPr>
  <p:slideViewPr>
    <p:cSldViewPr>
      <p:cViewPr varScale="1">
        <p:scale>
          <a:sx n="100" d="100"/>
          <a:sy n="100" d="100"/>
        </p:scale>
        <p:origin x="-2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6DD8D-4235-48C0-AF62-4FAD3046172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08150-73C7-4C1E-B001-4993E4C5A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6DD8D-4235-48C0-AF62-4FAD3046172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08150-73C7-4C1E-B001-4993E4C5A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6DD8D-4235-48C0-AF62-4FAD3046172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08150-73C7-4C1E-B001-4993E4C5A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6DD8D-4235-48C0-AF62-4FAD3046172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08150-73C7-4C1E-B001-4993E4C5A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6DD8D-4235-48C0-AF62-4FAD3046172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08150-73C7-4C1E-B001-4993E4C5A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6DD8D-4235-48C0-AF62-4FAD3046172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08150-73C7-4C1E-B001-4993E4C5A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6DD8D-4235-48C0-AF62-4FAD3046172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08150-73C7-4C1E-B001-4993E4C5A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6DD8D-4235-48C0-AF62-4FAD3046172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08150-73C7-4C1E-B001-4993E4C5A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6DD8D-4235-48C0-AF62-4FAD3046172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08150-73C7-4C1E-B001-4993E4C5A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6DD8D-4235-48C0-AF62-4FAD3046172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08150-73C7-4C1E-B001-4993E4C5A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6DD8D-4235-48C0-AF62-4FAD3046172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08150-73C7-4C1E-B001-4993E4C5A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D6DD8D-4235-48C0-AF62-4FAD3046172D}" type="datetimeFigureOut">
              <a:rPr lang="ru-RU" smtClean="0"/>
              <a:pPr/>
              <a:t>28.10.2020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08150-73C7-4C1E-B001-4993E4C5A3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143007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Урок русского языка в 6 классе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643050"/>
            <a:ext cx="6400800" cy="3995750"/>
          </a:xfrm>
        </p:spPr>
        <p:txBody>
          <a:bodyPr>
            <a:noAutofit/>
          </a:bodyPr>
          <a:lstStyle/>
          <a:p>
            <a:r>
              <a:rPr lang="ru-RU" sz="5400" b="1" i="1" u="sng" dirty="0" smtClean="0">
                <a:solidFill>
                  <a:srgbClr val="7030A0"/>
                </a:solidFill>
              </a:rPr>
              <a:t>Употребление </a:t>
            </a:r>
          </a:p>
          <a:p>
            <a:r>
              <a:rPr lang="ru-RU" sz="5400" b="1" i="1" u="sng" dirty="0">
                <a:solidFill>
                  <a:srgbClr val="7030A0"/>
                </a:solidFill>
              </a:rPr>
              <a:t>ч</a:t>
            </a:r>
            <a:r>
              <a:rPr lang="ru-RU" sz="5400" b="1" i="1" u="sng" dirty="0" smtClean="0">
                <a:solidFill>
                  <a:srgbClr val="7030A0"/>
                </a:solidFill>
              </a:rPr>
              <a:t>ислительных</a:t>
            </a:r>
          </a:p>
          <a:p>
            <a:r>
              <a:rPr lang="ru-RU" sz="5400" b="1" i="1" u="sng" dirty="0" smtClean="0">
                <a:solidFill>
                  <a:srgbClr val="7030A0"/>
                </a:solidFill>
              </a:rPr>
              <a:t> в речи</a:t>
            </a:r>
            <a:endParaRPr lang="ru-RU" sz="5400" b="1" i="1" u="sng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крыс ест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12" y="3929066"/>
            <a:ext cx="2643206" cy="2643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4000" i="1" u="sng" dirty="0" smtClean="0">
                <a:solidFill>
                  <a:srgbClr val="7030A0"/>
                </a:solidFill>
              </a:rPr>
              <a:t>Вставьте пропущенные буквы</a:t>
            </a:r>
            <a:endParaRPr lang="ru-RU" sz="4000" i="1" u="sng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6500826" cy="498317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 smtClean="0"/>
              <a:t>    </a:t>
            </a:r>
            <a:r>
              <a:rPr lang="ru-RU" sz="3600" dirty="0" smtClean="0"/>
              <a:t>Пят..сот </a:t>
            </a:r>
            <a:r>
              <a:rPr lang="ru-RU" sz="3600" dirty="0" err="1" smtClean="0"/>
              <a:t>восем</a:t>
            </a:r>
            <a:r>
              <a:rPr lang="ru-RU" sz="3600" dirty="0" smtClean="0"/>
              <a:t>..</a:t>
            </a:r>
            <a:r>
              <a:rPr lang="ru-RU" sz="3600" dirty="0" err="1" smtClean="0"/>
              <a:t>десят</a:t>
            </a:r>
            <a:r>
              <a:rPr lang="ru-RU" sz="3600" dirty="0" smtClean="0"/>
              <a:t>  </a:t>
            </a:r>
            <a:r>
              <a:rPr lang="ru-RU" sz="3600" dirty="0" err="1" smtClean="0"/>
              <a:t>гра</a:t>
            </a:r>
            <a:r>
              <a:rPr lang="ru-RU" sz="3600" dirty="0" smtClean="0"/>
              <a:t>..</a:t>
            </a:r>
            <a:r>
              <a:rPr lang="ru-RU" sz="3600" dirty="0" err="1" smtClean="0"/>
              <a:t>ов</a:t>
            </a:r>
            <a:r>
              <a:rPr lang="ru-RU" sz="3600" dirty="0" smtClean="0"/>
              <a:t> сыра, </a:t>
            </a:r>
            <a:r>
              <a:rPr lang="ru-RU" sz="3600" dirty="0" err="1" smtClean="0"/>
              <a:t>оди</a:t>
            </a:r>
            <a:r>
              <a:rPr lang="ru-RU" sz="3600" dirty="0" smtClean="0"/>
              <a:t>…</a:t>
            </a:r>
            <a:r>
              <a:rPr lang="ru-RU" sz="3600" dirty="0" err="1" smtClean="0"/>
              <a:t>адцать</a:t>
            </a:r>
            <a:r>
              <a:rPr lang="ru-RU" sz="3600" dirty="0" smtClean="0"/>
              <a:t> </a:t>
            </a:r>
            <a:r>
              <a:rPr lang="ru-RU" sz="3600" dirty="0" err="1" smtClean="0"/>
              <a:t>килогра</a:t>
            </a:r>
            <a:r>
              <a:rPr lang="ru-RU" sz="3600" dirty="0" smtClean="0"/>
              <a:t>…</a:t>
            </a:r>
            <a:r>
              <a:rPr lang="ru-RU" sz="3600" dirty="0" err="1" smtClean="0"/>
              <a:t>ов</a:t>
            </a:r>
            <a:r>
              <a:rPr lang="ru-RU" sz="3600" dirty="0" smtClean="0"/>
              <a:t> сахара, сем..</a:t>
            </a:r>
            <a:r>
              <a:rPr lang="ru-RU" sz="3600" dirty="0" err="1" smtClean="0"/>
              <a:t>десят</a:t>
            </a:r>
            <a:r>
              <a:rPr lang="ru-RU" sz="3600" dirty="0" smtClean="0"/>
              <a:t> банок варенья, </a:t>
            </a:r>
            <a:r>
              <a:rPr lang="ru-RU" sz="3600" dirty="0" err="1" smtClean="0"/>
              <a:t>девят</a:t>
            </a:r>
            <a:r>
              <a:rPr lang="ru-RU" sz="3600" dirty="0" smtClean="0"/>
              <a:t>..сот яблок, сор..к мешков крупы, </a:t>
            </a:r>
            <a:r>
              <a:rPr lang="ru-RU" sz="3600" dirty="0" err="1" smtClean="0"/>
              <a:t>шес</a:t>
            </a:r>
            <a:r>
              <a:rPr lang="ru-RU" sz="3600" dirty="0" smtClean="0"/>
              <a:t>..</a:t>
            </a:r>
            <a:r>
              <a:rPr lang="ru-RU" sz="3600" dirty="0" err="1" smtClean="0"/>
              <a:t>надцать</a:t>
            </a:r>
            <a:r>
              <a:rPr lang="ru-RU" sz="3600" dirty="0" smtClean="0"/>
              <a:t> кусков сала, </a:t>
            </a:r>
            <a:r>
              <a:rPr lang="ru-RU" sz="3600" dirty="0" err="1" smtClean="0"/>
              <a:t>трист</a:t>
            </a:r>
            <a:r>
              <a:rPr lang="ru-RU" sz="3600" dirty="0" smtClean="0"/>
              <a:t>… лимонов,</a:t>
            </a:r>
          </a:p>
          <a:p>
            <a:pPr>
              <a:buNone/>
            </a:pPr>
            <a:r>
              <a:rPr lang="ru-RU" sz="3600" dirty="0" smtClean="0"/>
              <a:t>    дев..</a:t>
            </a:r>
            <a:r>
              <a:rPr lang="ru-RU" sz="3600" dirty="0" err="1" smtClean="0"/>
              <a:t>тнадцать</a:t>
            </a:r>
            <a:r>
              <a:rPr lang="ru-RU" sz="3600" dirty="0" smtClean="0"/>
              <a:t> пирожков.</a:t>
            </a:r>
            <a:endParaRPr lang="ru-RU" sz="3600" dirty="0"/>
          </a:p>
        </p:txBody>
      </p:sp>
      <p:pic>
        <p:nvPicPr>
          <p:cNvPr id="4" name="Рисунок 3" descr="крыс ест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52" y="2071678"/>
            <a:ext cx="3286148" cy="4143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8299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7030A0"/>
                </a:solidFill>
              </a:rPr>
              <a:t>                    </a:t>
            </a:r>
            <a:r>
              <a:rPr lang="ru-RU" i="1" u="sng" dirty="0" smtClean="0">
                <a:solidFill>
                  <a:srgbClr val="7030A0"/>
                </a:solidFill>
              </a:rPr>
              <a:t>Задачи урока:</a:t>
            </a: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sz="3200" dirty="0" smtClean="0">
                <a:solidFill>
                  <a:srgbClr val="7030A0"/>
                </a:solidFill>
              </a:rPr>
              <a:t>1. Повторить разряды, склонение и правописание числительных.</a:t>
            </a:r>
            <a:br>
              <a:rPr lang="ru-RU" sz="3200" dirty="0" smtClean="0">
                <a:solidFill>
                  <a:srgbClr val="7030A0"/>
                </a:solidFill>
              </a:rPr>
            </a:br>
            <a:r>
              <a:rPr lang="ru-RU" sz="3200" dirty="0" smtClean="0">
                <a:solidFill>
                  <a:srgbClr val="7030A0"/>
                </a:solidFill>
              </a:rPr>
              <a:t/>
            </a:r>
            <a:br>
              <a:rPr lang="ru-RU" sz="3200" dirty="0" smtClean="0">
                <a:solidFill>
                  <a:srgbClr val="7030A0"/>
                </a:solidFill>
              </a:rPr>
            </a:br>
            <a:r>
              <a:rPr lang="ru-RU" sz="3200" dirty="0" smtClean="0">
                <a:solidFill>
                  <a:srgbClr val="7030A0"/>
                </a:solidFill>
              </a:rPr>
              <a:t>2. Совершенствовать навыки употребления числительных в речи.</a:t>
            </a:r>
            <a:br>
              <a:rPr lang="ru-RU" sz="3200" dirty="0" smtClean="0">
                <a:solidFill>
                  <a:srgbClr val="7030A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крыс ест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2357430"/>
            <a:ext cx="4191020" cy="4191020"/>
          </a:xfrm>
          <a:prstGeom prst="rect">
            <a:avLst/>
          </a:prstGeom>
        </p:spPr>
      </p:pic>
      <p:sp>
        <p:nvSpPr>
          <p:cNvPr id="7" name="Горизонтальный свиток 6"/>
          <p:cNvSpPr/>
          <p:nvPr/>
        </p:nvSpPr>
        <p:spPr>
          <a:xfrm>
            <a:off x="500034" y="3000372"/>
            <a:ext cx="3714776" cy="357190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i="1" dirty="0" smtClean="0">
                <a:solidFill>
                  <a:srgbClr val="7030A0"/>
                </a:solidFill>
              </a:rPr>
              <a:t>Шесть банок </a:t>
            </a:r>
            <a:br>
              <a:rPr lang="ru-RU" sz="3200" b="1" i="1" dirty="0" smtClean="0">
                <a:solidFill>
                  <a:srgbClr val="7030A0"/>
                </a:solidFill>
              </a:rPr>
            </a:br>
            <a:r>
              <a:rPr lang="ru-RU" sz="3200" b="1" i="1" dirty="0" smtClean="0">
                <a:solidFill>
                  <a:srgbClr val="7030A0"/>
                </a:solidFill>
              </a:rPr>
              <a:t>Первое яблоко</a:t>
            </a:r>
          </a:p>
          <a:p>
            <a:r>
              <a:rPr lang="ru-RU" sz="3200" b="1" i="1" dirty="0" smtClean="0">
                <a:solidFill>
                  <a:srgbClr val="7030A0"/>
                </a:solidFill>
              </a:rPr>
              <a:t>Обе дверцы</a:t>
            </a:r>
          </a:p>
          <a:p>
            <a:r>
              <a:rPr lang="ru-RU" sz="3200" b="1" i="1" dirty="0" smtClean="0">
                <a:solidFill>
                  <a:srgbClr val="7030A0"/>
                </a:solidFill>
              </a:rPr>
              <a:t>Вторая полка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43824" cy="65403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Внесите поправки в таблицу</a:t>
            </a:r>
            <a:endParaRPr lang="ru-RU" b="1" i="1" dirty="0">
              <a:solidFill>
                <a:srgbClr val="7030A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928670"/>
          <a:ext cx="8358246" cy="56223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6082"/>
                <a:gridCol w="2786082"/>
                <a:gridCol w="2786082"/>
              </a:tblGrid>
              <a:tr h="1263687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Целые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Дробные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Собирательные</a:t>
                      </a:r>
                      <a:endParaRPr lang="ru-RU" sz="2800" dirty="0"/>
                    </a:p>
                  </a:txBody>
                  <a:tcPr/>
                </a:tc>
              </a:tr>
              <a:tr h="4193968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Триста дней</a:t>
                      </a:r>
                    </a:p>
                    <a:p>
                      <a:endParaRPr lang="ru-RU" sz="2800" dirty="0" smtClean="0"/>
                    </a:p>
                    <a:p>
                      <a:r>
                        <a:rPr lang="ru-RU" sz="2800" dirty="0" smtClean="0"/>
                        <a:t>Две</a:t>
                      </a:r>
                      <a:r>
                        <a:rPr lang="ru-RU" sz="2800" baseline="0" dirty="0" smtClean="0"/>
                        <a:t> третьих торта</a:t>
                      </a:r>
                    </a:p>
                    <a:p>
                      <a:endParaRPr lang="ru-RU" sz="2800" baseline="0" dirty="0" smtClean="0"/>
                    </a:p>
                    <a:p>
                      <a:r>
                        <a:rPr lang="ru-RU" sz="2800" baseline="0" dirty="0" smtClean="0"/>
                        <a:t>Одна вторая яблока</a:t>
                      </a:r>
                    </a:p>
                    <a:p>
                      <a:endParaRPr lang="ru-RU" sz="2800" baseline="0" dirty="0" smtClean="0"/>
                    </a:p>
                    <a:p>
                      <a:r>
                        <a:rPr lang="ru-RU" sz="2800" baseline="0" dirty="0" smtClean="0"/>
                        <a:t>Четверо цыплят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Четыреста книг</a:t>
                      </a:r>
                    </a:p>
                    <a:p>
                      <a:endParaRPr lang="ru-RU" sz="2800" dirty="0" smtClean="0"/>
                    </a:p>
                    <a:p>
                      <a:r>
                        <a:rPr lang="ru-RU" sz="2800" dirty="0" smtClean="0"/>
                        <a:t>Трое котят</a:t>
                      </a:r>
                    </a:p>
                    <a:p>
                      <a:endParaRPr lang="ru-RU" sz="2800" dirty="0" smtClean="0"/>
                    </a:p>
                    <a:p>
                      <a:endParaRPr lang="ru-RU" sz="2800" dirty="0" smtClean="0"/>
                    </a:p>
                    <a:p>
                      <a:r>
                        <a:rPr lang="ru-RU" sz="2800" dirty="0" smtClean="0"/>
                        <a:t>Полтора листа</a:t>
                      </a:r>
                    </a:p>
                    <a:p>
                      <a:endParaRPr lang="ru-RU" sz="2800" dirty="0" smtClean="0"/>
                    </a:p>
                    <a:p>
                      <a:endParaRPr lang="ru-RU" sz="2800" dirty="0" smtClean="0"/>
                    </a:p>
                    <a:p>
                      <a:r>
                        <a:rPr lang="ru-RU" sz="2800" dirty="0" smtClean="0"/>
                        <a:t>Две девочки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Двести пять рублей</a:t>
                      </a:r>
                    </a:p>
                    <a:p>
                      <a:r>
                        <a:rPr lang="ru-RU" sz="2800" dirty="0" smtClean="0"/>
                        <a:t>Семь восьмых участка</a:t>
                      </a:r>
                    </a:p>
                    <a:p>
                      <a:endParaRPr lang="ru-RU" sz="2800" dirty="0" smtClean="0"/>
                    </a:p>
                    <a:p>
                      <a:r>
                        <a:rPr lang="ru-RU" sz="2800" dirty="0" smtClean="0"/>
                        <a:t>Три старушки</a:t>
                      </a:r>
                    </a:p>
                    <a:p>
                      <a:endParaRPr lang="ru-RU" sz="2800" dirty="0" smtClean="0"/>
                    </a:p>
                    <a:p>
                      <a:endParaRPr lang="ru-RU" sz="2800" dirty="0" smtClean="0"/>
                    </a:p>
                    <a:p>
                      <a:r>
                        <a:rPr lang="ru-RU" sz="2800" dirty="0" smtClean="0"/>
                        <a:t>Сто тридцать уроков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i="1" u="sng" dirty="0" smtClean="0">
                <a:solidFill>
                  <a:srgbClr val="FF0000"/>
                </a:solidFill>
              </a:rPr>
              <a:t>Проверь себя!</a:t>
            </a:r>
            <a:endParaRPr lang="ru-RU" i="1" u="sng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9" y="928671"/>
          <a:ext cx="8358246" cy="57902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6082"/>
                <a:gridCol w="2786082"/>
                <a:gridCol w="2786082"/>
              </a:tblGrid>
              <a:tr h="57816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Целые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Дробные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Собирательные</a:t>
                      </a:r>
                      <a:endParaRPr lang="ru-RU" sz="2800" dirty="0"/>
                    </a:p>
                  </a:txBody>
                  <a:tcPr/>
                </a:tc>
              </a:tr>
              <a:tr h="499400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Триста дней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Четыреста книг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Сто тридцать уроков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Двести пять рублей</a:t>
                      </a:r>
                    </a:p>
                    <a:p>
                      <a:endParaRPr lang="ru-RU" sz="2800" dirty="0" smtClean="0"/>
                    </a:p>
                    <a:p>
                      <a:endParaRPr lang="ru-RU" sz="2800" baseline="0" dirty="0" smtClean="0"/>
                    </a:p>
                    <a:p>
                      <a:endParaRPr lang="ru-RU" sz="28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aseline="0" dirty="0" smtClean="0"/>
                        <a:t>Одна вторая яблока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Две</a:t>
                      </a:r>
                      <a:r>
                        <a:rPr lang="ru-RU" sz="2800" baseline="0" dirty="0" smtClean="0"/>
                        <a:t> третьих торта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Семь восьмых участка</a:t>
                      </a:r>
                    </a:p>
                    <a:p>
                      <a:endParaRPr lang="ru-RU" sz="2800" dirty="0" smtClean="0"/>
                    </a:p>
                    <a:p>
                      <a:r>
                        <a:rPr lang="ru-RU" sz="2800" dirty="0" smtClean="0"/>
                        <a:t>Полтора листа</a:t>
                      </a:r>
                    </a:p>
                    <a:p>
                      <a:endParaRPr lang="ru-RU" sz="2800" dirty="0" smtClean="0"/>
                    </a:p>
                    <a:p>
                      <a:endParaRPr lang="ru-RU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aseline="0" dirty="0" smtClean="0"/>
                        <a:t>Четверо цыплят</a:t>
                      </a:r>
                      <a:endParaRPr lang="ru-RU" sz="2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Две девочки</a:t>
                      </a:r>
                    </a:p>
                    <a:p>
                      <a:endParaRPr lang="ru-RU" sz="2800" dirty="0" smtClean="0"/>
                    </a:p>
                    <a:p>
                      <a:r>
                        <a:rPr lang="ru-RU" sz="2800" dirty="0" smtClean="0"/>
                        <a:t>Три старушки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Трое котят</a:t>
                      </a:r>
                    </a:p>
                    <a:p>
                      <a:endParaRPr lang="ru-RU" sz="2800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6" y="1000108"/>
            <a:ext cx="4786314" cy="512605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Люблю берёзку  русскую,</a:t>
            </a:r>
          </a:p>
          <a:p>
            <a:pPr>
              <a:buNone/>
            </a:pPr>
            <a:r>
              <a:rPr lang="ru-RU" sz="2800" dirty="0" smtClean="0"/>
              <a:t>То светлую, то  грустную,</a:t>
            </a:r>
          </a:p>
          <a:p>
            <a:pPr>
              <a:buNone/>
            </a:pPr>
            <a:r>
              <a:rPr lang="ru-RU" sz="2800" dirty="0" smtClean="0"/>
              <a:t>В зелёном  сарафанчике,</a:t>
            </a:r>
          </a:p>
          <a:p>
            <a:pPr>
              <a:buNone/>
            </a:pPr>
            <a:r>
              <a:rPr lang="ru-RU" sz="2800" dirty="0" smtClean="0"/>
              <a:t>С платочками в карманчиках.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Люблю её нарядную,</a:t>
            </a:r>
          </a:p>
          <a:p>
            <a:pPr>
              <a:buNone/>
            </a:pPr>
            <a:r>
              <a:rPr lang="ru-RU" sz="2800" dirty="0" smtClean="0"/>
              <a:t>Родную, ненаглядную,</a:t>
            </a:r>
          </a:p>
          <a:p>
            <a:pPr>
              <a:buNone/>
            </a:pPr>
            <a:r>
              <a:rPr lang="ru-RU" sz="2800" dirty="0" smtClean="0"/>
              <a:t>То ясную, кипучую,</a:t>
            </a:r>
          </a:p>
          <a:p>
            <a:pPr>
              <a:buNone/>
            </a:pPr>
            <a:r>
              <a:rPr lang="ru-RU" sz="2800" dirty="0" smtClean="0"/>
              <a:t>То грустную, плакучую. </a:t>
            </a:r>
          </a:p>
        </p:txBody>
      </p:sp>
      <p:pic>
        <p:nvPicPr>
          <p:cNvPr id="1026" name="Picture 2" descr="C:\Documents and Settings\SERG\Рабочий стол\50542846_Aleksandr_Kapust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3857652" cy="5715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85786" y="6143644"/>
            <a:ext cx="49306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dirty="0" smtClean="0"/>
              <a:t>А.Капустин «Берёзы»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/>
          </a:bodyPr>
          <a:lstStyle/>
          <a:p>
            <a:r>
              <a:rPr lang="ru-RU" sz="3200" i="1" u="sng" dirty="0" smtClean="0">
                <a:solidFill>
                  <a:srgbClr val="7030A0"/>
                </a:solidFill>
              </a:rPr>
              <a:t>Образуйте нужную форму </a:t>
            </a:r>
            <a:br>
              <a:rPr lang="ru-RU" sz="3200" i="1" u="sng" dirty="0" smtClean="0">
                <a:solidFill>
                  <a:srgbClr val="7030A0"/>
                </a:solidFill>
              </a:rPr>
            </a:br>
            <a:r>
              <a:rPr lang="ru-RU" sz="3200" i="1" u="sng" dirty="0" smtClean="0">
                <a:solidFill>
                  <a:srgbClr val="7030A0"/>
                </a:solidFill>
              </a:rPr>
              <a:t>от слов ОБА, ОБЕ.</a:t>
            </a:r>
            <a:endParaRPr lang="ru-RU" sz="3200" i="1" u="sng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С (оба) друзьями, к (обе) бабушкам, для (оба)братьев, (обе) мышей, (оба) щенков, у (обе) лисиц, к (обе) птицам, у (обе) подруг, в (обе) руках, для (оба) мужчин, к (оба) домам. 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/>
        </p:nvSpPr>
        <p:spPr>
          <a:xfrm>
            <a:off x="500034" y="1285860"/>
            <a:ext cx="8229600" cy="271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/>
        </p:nvSpPr>
        <p:spPr>
          <a:xfrm>
            <a:off x="609600" y="30099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pic>
        <p:nvPicPr>
          <p:cNvPr id="7" name="Рисунок 6" descr="крыс ест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8" y="3500438"/>
            <a:ext cx="3071834" cy="3071834"/>
          </a:xfrm>
          <a:prstGeom prst="rect">
            <a:avLst/>
          </a:prstGeom>
        </p:spPr>
      </p:pic>
      <p:sp>
        <p:nvSpPr>
          <p:cNvPr id="10" name="Горизонтальный свиток 9"/>
          <p:cNvSpPr/>
          <p:nvPr/>
        </p:nvSpPr>
        <p:spPr>
          <a:xfrm>
            <a:off x="142844" y="3643314"/>
            <a:ext cx="5572196" cy="2714644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обоих (обеих) банках?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/>
        </p:nvSpPr>
        <p:spPr>
          <a:xfrm>
            <a:off x="428596" y="1357298"/>
            <a:ext cx="8229600" cy="26432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4214818"/>
            <a:ext cx="55007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В </a:t>
            </a:r>
            <a:r>
              <a:rPr lang="ru-RU" sz="3200" dirty="0" smtClean="0">
                <a:solidFill>
                  <a:srgbClr val="FF0000"/>
                </a:solidFill>
              </a:rPr>
              <a:t>обоих (обеих) </a:t>
            </a:r>
            <a:r>
              <a:rPr lang="ru-RU" sz="3200" dirty="0" smtClean="0">
                <a:solidFill>
                  <a:srgbClr val="7030A0"/>
                </a:solidFill>
              </a:rPr>
              <a:t>банках?</a:t>
            </a:r>
          </a:p>
          <a:p>
            <a:r>
              <a:rPr lang="ru-RU" sz="3200" dirty="0" smtClean="0">
                <a:solidFill>
                  <a:srgbClr val="7030A0"/>
                </a:solidFill>
              </a:rPr>
              <a:t>На </a:t>
            </a:r>
            <a:r>
              <a:rPr lang="ru-RU" sz="3200" dirty="0" smtClean="0">
                <a:solidFill>
                  <a:srgbClr val="FF0000"/>
                </a:solidFill>
              </a:rPr>
              <a:t>обоих (обеих)</a:t>
            </a:r>
            <a:r>
              <a:rPr lang="ru-RU" sz="3200" dirty="0" smtClean="0">
                <a:solidFill>
                  <a:srgbClr val="7030A0"/>
                </a:solidFill>
              </a:rPr>
              <a:t> полках?</a:t>
            </a:r>
          </a:p>
          <a:p>
            <a:r>
              <a:rPr lang="ru-RU" sz="3200" dirty="0" smtClean="0">
                <a:solidFill>
                  <a:srgbClr val="7030A0"/>
                </a:solidFill>
              </a:rPr>
              <a:t>Унесу в </a:t>
            </a:r>
            <a:r>
              <a:rPr lang="ru-RU" sz="3200" dirty="0" smtClean="0">
                <a:solidFill>
                  <a:srgbClr val="FF0000"/>
                </a:solidFill>
              </a:rPr>
              <a:t>обоих (обеих) </a:t>
            </a:r>
            <a:r>
              <a:rPr lang="ru-RU" sz="3200" dirty="0" smtClean="0">
                <a:solidFill>
                  <a:srgbClr val="7030A0"/>
                </a:solidFill>
              </a:rPr>
              <a:t>лапах?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u="sng" dirty="0" smtClean="0">
                <a:solidFill>
                  <a:srgbClr val="7030A0"/>
                </a:solidFill>
              </a:rPr>
              <a:t>Составьте предложения с фразеологизмами</a:t>
            </a:r>
            <a:endParaRPr lang="ru-RU" i="1" u="sng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3"/>
            <a:ext cx="8229600" cy="264320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 smtClean="0"/>
              <a:t>     На один зуб; одна нога здесь, а другая там; семь пятниц на неделе; семь потов сошло; наговорить с три короба; из первых рук; как свои пять пальцев; как две капли воды; на своих двоих; опять двадцать пять.</a:t>
            </a:r>
          </a:p>
          <a:p>
            <a:pPr>
              <a:buNone/>
            </a:pP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SERG\Рабочий стол\0006-006-Edinitsy-izmerenija-v-Drevnej-Rusi.jpg"/>
          <p:cNvPicPr>
            <a:picLocks noChangeAspect="1" noChangeArrowheads="1"/>
          </p:cNvPicPr>
          <p:nvPr/>
        </p:nvPicPr>
        <p:blipFill>
          <a:blip r:embed="rId2">
            <a:lum bright="-10000" contrast="14000"/>
          </a:blip>
          <a:srcRect/>
          <a:stretch>
            <a:fillRect/>
          </a:stretch>
        </p:blipFill>
        <p:spPr bwMode="auto">
          <a:xfrm>
            <a:off x="417583" y="343846"/>
            <a:ext cx="8286776" cy="6215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i="1" u="sng" dirty="0" smtClean="0">
                <a:solidFill>
                  <a:srgbClr val="7030A0"/>
                </a:solidFill>
              </a:rPr>
              <a:t>Значение, строение, правописание</a:t>
            </a:r>
            <a:endParaRPr lang="ru-RU" sz="4000" i="1" u="sng" dirty="0">
              <a:solidFill>
                <a:srgbClr val="7030A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546692"/>
              </p:ext>
            </p:extLst>
          </p:nvPr>
        </p:nvGraphicFramePr>
        <p:xfrm>
          <a:off x="357158" y="1397000"/>
          <a:ext cx="8286808" cy="5032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3404"/>
                <a:gridCol w="4143404"/>
              </a:tblGrid>
              <a:tr h="5032396">
                <a:tc>
                  <a:txBody>
                    <a:bodyPr/>
                    <a:lstStyle/>
                    <a:p>
                      <a:r>
                        <a:rPr lang="ru-RU" sz="3200" b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…</a:t>
                      </a:r>
                      <a:r>
                        <a:rPr lang="ru-RU" sz="3200" b="0" baseline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 - скоп (</a:t>
                      </a:r>
                      <a:r>
                        <a:rPr lang="ru-RU" sz="3200" b="0" baseline="0" dirty="0" err="1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ия</a:t>
                      </a:r>
                      <a:r>
                        <a:rPr lang="ru-RU" sz="3200" b="0" baseline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)  </a:t>
                      </a:r>
                    </a:p>
                    <a:p>
                      <a:r>
                        <a:rPr lang="ru-RU" sz="3200" b="0" dirty="0" smtClean="0">
                          <a:solidFill>
                            <a:schemeClr val="bg1"/>
                          </a:solidFill>
                        </a:rPr>
                        <a:t>(от греч. – смотреть, </a:t>
                      </a:r>
                    </a:p>
                    <a:p>
                      <a:r>
                        <a:rPr lang="ru-RU" sz="3200" b="0" dirty="0" smtClean="0">
                          <a:solidFill>
                            <a:schemeClr val="bg1"/>
                          </a:solidFill>
                        </a:rPr>
                        <a:t>рассматривать) :</a:t>
                      </a:r>
                    </a:p>
                    <a:p>
                      <a:r>
                        <a:rPr lang="ru-RU" sz="3200" b="0" baseline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Микро</a:t>
                      </a:r>
                      <a:r>
                        <a:rPr lang="ru-RU" sz="3200" b="0" u="sng" baseline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скоп</a:t>
                      </a:r>
                    </a:p>
                    <a:p>
                      <a:r>
                        <a:rPr lang="ru-RU" sz="3200" b="0" baseline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калейдо</a:t>
                      </a:r>
                      <a:r>
                        <a:rPr lang="ru-RU" sz="3200" b="0" u="sng" baseline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скоп</a:t>
                      </a:r>
                    </a:p>
                    <a:p>
                      <a:r>
                        <a:rPr lang="ru-RU" sz="3200" b="0" baseline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теле</a:t>
                      </a:r>
                      <a:r>
                        <a:rPr lang="ru-RU" sz="3200" b="0" u="sng" baseline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скоп</a:t>
                      </a:r>
                    </a:p>
                    <a:p>
                      <a:r>
                        <a:rPr lang="ru-RU" sz="3200" b="0" baseline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рентгено</a:t>
                      </a:r>
                      <a:r>
                        <a:rPr lang="ru-RU" sz="3200" b="0" u="sng" baseline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скопия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0" baseline="0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… </a:t>
                      </a:r>
                      <a:r>
                        <a:rPr lang="ru-RU" sz="3200" b="0" baseline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- </a:t>
                      </a:r>
                      <a:r>
                        <a:rPr lang="ru-RU" sz="3200" b="0" baseline="0" dirty="0" err="1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тека</a:t>
                      </a:r>
                      <a:r>
                        <a:rPr lang="ru-RU" sz="3200" b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 </a:t>
                      </a:r>
                    </a:p>
                    <a:p>
                      <a:r>
                        <a:rPr lang="ru-RU" sz="3200" b="0" dirty="0" smtClean="0"/>
                        <a:t>(от греч. – ящик, </a:t>
                      </a:r>
                    </a:p>
                    <a:p>
                      <a:r>
                        <a:rPr lang="ru-RU" sz="3200" b="0" smtClean="0"/>
                        <a:t>вместилище)</a:t>
                      </a:r>
                      <a:endParaRPr lang="ru-RU" sz="3200" b="0" dirty="0" smtClean="0"/>
                    </a:p>
                    <a:p>
                      <a:r>
                        <a:rPr lang="ru-RU" sz="3200" b="0" baseline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Библио</a:t>
                      </a:r>
                      <a:r>
                        <a:rPr lang="ru-RU" sz="3200" b="0" u="sng" baseline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тека</a:t>
                      </a:r>
                    </a:p>
                    <a:p>
                      <a:r>
                        <a:rPr lang="ru-RU" sz="3200" b="0" baseline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игро</a:t>
                      </a:r>
                      <a:r>
                        <a:rPr lang="ru-RU" sz="3200" b="0" u="sng" baseline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тека</a:t>
                      </a:r>
                    </a:p>
                    <a:p>
                      <a:r>
                        <a:rPr lang="ru-RU" sz="3200" b="0" baseline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карто</a:t>
                      </a:r>
                      <a:r>
                        <a:rPr lang="ru-RU" sz="3200" b="0" u="sng" baseline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тека </a:t>
                      </a:r>
                    </a:p>
                    <a:p>
                      <a:r>
                        <a:rPr lang="ru-RU" sz="3200" b="0" baseline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фильмо</a:t>
                      </a:r>
                      <a:r>
                        <a:rPr lang="ru-RU" sz="3200" b="0" u="sng" baseline="0" dirty="0" smtClean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</a:rPr>
                        <a:t>тека</a:t>
                      </a:r>
                      <a:endParaRPr lang="ru-RU" sz="3200" b="0" u="sng" baseline="0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370</Words>
  <Application>Microsoft Office PowerPoint</Application>
  <PresentationFormat>Экран (4:3)</PresentationFormat>
  <Paragraphs>96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Урок русского языка в 6 классе </vt:lpstr>
      <vt:lpstr>                    Задачи урока: 1. Повторить разряды, склонение и правописание числительных.  2. Совершенствовать навыки употребления числительных в речи.  </vt:lpstr>
      <vt:lpstr>Внесите поправки в таблицу</vt:lpstr>
      <vt:lpstr>Проверь себя!</vt:lpstr>
      <vt:lpstr>Презентация PowerPoint</vt:lpstr>
      <vt:lpstr>Образуйте нужную форму  от слов ОБА, ОБЕ.</vt:lpstr>
      <vt:lpstr>Составьте предложения с фразеологизмами</vt:lpstr>
      <vt:lpstr>Презентация PowerPoint</vt:lpstr>
      <vt:lpstr>Значение, строение, правописание</vt:lpstr>
      <vt:lpstr>Вставьте пропущенные буквы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в 6 классе </dc:title>
  <dc:creator>SERG</dc:creator>
  <cp:lastModifiedBy>Галина</cp:lastModifiedBy>
  <cp:revision>22</cp:revision>
  <dcterms:created xsi:type="dcterms:W3CDTF">2012-03-14T08:12:28Z</dcterms:created>
  <dcterms:modified xsi:type="dcterms:W3CDTF">2020-10-28T15:33:34Z</dcterms:modified>
</cp:coreProperties>
</file>