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19" r:id="rId2"/>
    <p:sldId id="257" r:id="rId3"/>
    <p:sldId id="324" r:id="rId4"/>
    <p:sldId id="332" r:id="rId5"/>
    <p:sldId id="331" r:id="rId6"/>
    <p:sldId id="330" r:id="rId7"/>
    <p:sldId id="329" r:id="rId8"/>
    <p:sldId id="290" r:id="rId9"/>
    <p:sldId id="336" r:id="rId10"/>
    <p:sldId id="335" r:id="rId11"/>
    <p:sldId id="334" r:id="rId12"/>
    <p:sldId id="333" r:id="rId13"/>
    <p:sldId id="296" r:id="rId14"/>
    <p:sldId id="341" r:id="rId15"/>
    <p:sldId id="344" r:id="rId16"/>
    <p:sldId id="343" r:id="rId17"/>
    <p:sldId id="342" r:id="rId18"/>
    <p:sldId id="295" r:id="rId19"/>
    <p:sldId id="340" r:id="rId20"/>
    <p:sldId id="339" r:id="rId21"/>
    <p:sldId id="338" r:id="rId22"/>
    <p:sldId id="337" r:id="rId23"/>
    <p:sldId id="297" r:id="rId24"/>
    <p:sldId id="348" r:id="rId25"/>
    <p:sldId id="347" r:id="rId26"/>
    <p:sldId id="346" r:id="rId27"/>
    <p:sldId id="34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5100"/>
    <a:srgbClr val="BEAA12"/>
    <a:srgbClr val="007635"/>
    <a:srgbClr val="264B96"/>
    <a:srgbClr val="70578F"/>
    <a:srgbClr val="FFA3A3"/>
    <a:srgbClr val="1E3C78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07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92C68-0BA9-466F-A2A3-EB3FBB1D9B3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CDCDD-67A1-46FF-9990-AED9016F07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359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63F12487-6E5C-4DE8-99B2-9AD0B7F1266C}" type="slidenum">
              <a:rPr lang="ru-RU"/>
              <a:pPr eaLnBrk="1" hangingPunct="1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888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10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9667967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11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2965524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12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11192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0251527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14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40770921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813392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0716159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17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40254617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18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8080851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19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300620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C41EC311-278C-4822-AF51-E67CCE3CFCDE}" type="slidenum">
              <a:rPr lang="ru-RU"/>
              <a:pPr eaLnBrk="1" hangingPunct="1"/>
              <a:t>2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407523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20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784982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21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9023859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22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4031510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0173748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24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411623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7940997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6713169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27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769457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452848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4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849100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918796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728267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7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141413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8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003736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9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867233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11" Type="http://schemas.openxmlformats.org/officeDocument/2006/relationships/image" Target="../media/image8.jpeg"/><Relationship Id="rId5" Type="http://schemas.openxmlformats.org/officeDocument/2006/relationships/image" Target="../media/image3.gif"/><Relationship Id="rId10" Type="http://schemas.openxmlformats.org/officeDocument/2006/relationships/image" Target="../media/image7.png"/><Relationship Id="rId4" Type="http://schemas.openxmlformats.org/officeDocument/2006/relationships/image" Target="../media/image2.gif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7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7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7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9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9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9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9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9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0.jpeg"/><Relationship Id="rId7" Type="http://schemas.microsoft.com/office/2007/relationships/hdphoto" Target="../media/hdphoto3.wd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10" Type="http://schemas.microsoft.com/office/2007/relationships/hdphoto" Target="../media/hdphoto4.wdp"/><Relationship Id="rId4" Type="http://schemas.microsoft.com/office/2007/relationships/hdphoto" Target="../media/hdphoto5.wdp"/><Relationship Id="rId9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0.jpeg"/><Relationship Id="rId7" Type="http://schemas.microsoft.com/office/2007/relationships/hdphoto" Target="../media/hdphoto3.wd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1.png"/><Relationship Id="rId5" Type="http://schemas.openxmlformats.org/officeDocument/2006/relationships/slide" Target="slide2.xml"/><Relationship Id="rId10" Type="http://schemas.microsoft.com/office/2007/relationships/hdphoto" Target="../media/hdphoto4.wdp"/><Relationship Id="rId4" Type="http://schemas.microsoft.com/office/2007/relationships/hdphoto" Target="../media/hdphoto5.wdp"/><Relationship Id="rId9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22.xml"/><Relationship Id="rId26" Type="http://schemas.openxmlformats.org/officeDocument/2006/relationships/slide" Target="slide25.xml"/><Relationship Id="rId3" Type="http://schemas.openxmlformats.org/officeDocument/2006/relationships/image" Target="../media/image9.jpeg"/><Relationship Id="rId21" Type="http://schemas.openxmlformats.org/officeDocument/2006/relationships/slide" Target="slide15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21.xml"/><Relationship Id="rId25" Type="http://schemas.openxmlformats.org/officeDocument/2006/relationships/slide" Target="slide24.xml"/><Relationship Id="rId3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6" Type="http://schemas.openxmlformats.org/officeDocument/2006/relationships/slide" Target="slide20.xml"/><Relationship Id="rId20" Type="http://schemas.openxmlformats.org/officeDocument/2006/relationships/slide" Target="slide14.xml"/><Relationship Id="rId29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32" Type="http://schemas.openxmlformats.org/officeDocument/2006/relationships/image" Target="../media/image11.png"/><Relationship Id="rId5" Type="http://schemas.openxmlformats.org/officeDocument/2006/relationships/slide" Target="slide4.xml"/><Relationship Id="rId15" Type="http://schemas.openxmlformats.org/officeDocument/2006/relationships/slide" Target="slide19.xml"/><Relationship Id="rId23" Type="http://schemas.openxmlformats.org/officeDocument/2006/relationships/slide" Target="slide17.xml"/><Relationship Id="rId28" Type="http://schemas.openxmlformats.org/officeDocument/2006/relationships/slide" Target="slide27.xml"/><Relationship Id="rId10" Type="http://schemas.openxmlformats.org/officeDocument/2006/relationships/slide" Target="slide9.xml"/><Relationship Id="rId19" Type="http://schemas.openxmlformats.org/officeDocument/2006/relationships/slide" Target="slide13.xml"/><Relationship Id="rId31" Type="http://schemas.openxmlformats.org/officeDocument/2006/relationships/image" Target="../media/image4.gif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8.xml"/><Relationship Id="rId22" Type="http://schemas.openxmlformats.org/officeDocument/2006/relationships/slide" Target="slide16.xml"/><Relationship Id="rId27" Type="http://schemas.openxmlformats.org/officeDocument/2006/relationships/slide" Target="slide26.xml"/><Relationship Id="rId30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0.jpeg"/><Relationship Id="rId7" Type="http://schemas.microsoft.com/office/2007/relationships/hdphoto" Target="../media/hdphoto3.wd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2.png"/><Relationship Id="rId5" Type="http://schemas.openxmlformats.org/officeDocument/2006/relationships/slide" Target="slide2.xml"/><Relationship Id="rId10" Type="http://schemas.microsoft.com/office/2007/relationships/hdphoto" Target="../media/hdphoto4.wdp"/><Relationship Id="rId4" Type="http://schemas.microsoft.com/office/2007/relationships/hdphoto" Target="../media/hdphoto5.wdp"/><Relationship Id="rId9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0.jpeg"/><Relationship Id="rId7" Type="http://schemas.microsoft.com/office/2007/relationships/hdphoto" Target="../media/hdphoto3.wd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10" Type="http://schemas.microsoft.com/office/2007/relationships/hdphoto" Target="../media/hdphoto4.wdp"/><Relationship Id="rId4" Type="http://schemas.microsoft.com/office/2007/relationships/hdphoto" Target="../media/hdphoto5.wdp"/><Relationship Id="rId9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0.jpeg"/><Relationship Id="rId7" Type="http://schemas.microsoft.com/office/2007/relationships/hdphoto" Target="../media/hdphoto3.wd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23.png"/><Relationship Id="rId5" Type="http://schemas.openxmlformats.org/officeDocument/2006/relationships/slide" Target="slide2.xml"/><Relationship Id="rId10" Type="http://schemas.microsoft.com/office/2007/relationships/hdphoto" Target="../media/hdphoto4.wdp"/><Relationship Id="rId4" Type="http://schemas.microsoft.com/office/2007/relationships/hdphoto" Target="../media/hdphoto5.wdp"/><Relationship Id="rId9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4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4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4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4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4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7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7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123728" y="534642"/>
            <a:ext cx="4896544" cy="30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Интеллектуальная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игра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7" name="AutoShape 19" descr="yH5BAEAAAAALAAAAAABAAEAAAIBRAA7"/>
          <p:cNvSpPr>
            <a:spLocks noChangeAspect="1" noChangeArrowheads="1"/>
          </p:cNvSpPr>
          <p:nvPr/>
        </p:nvSpPr>
        <p:spPr bwMode="auto">
          <a:xfrm>
            <a:off x="4405745" y="263691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9181" y="2317824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986" y="3458963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93941" y="4604779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745" y="2037194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2156" y="2971675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876551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4436" y="2827412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1419" y="3785020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9622" y="1985673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7106" y="2225824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62911" y="3366963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img0.liveinternet.ru/images/attach/c/3/77/957/77957384_77772038_zvezdochki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866" y="4512779"/>
            <a:ext cx="94297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2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6473" y="4818572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2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1670" y="4702939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21" y="2257299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20" y="3260800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03" y="4269551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3205" y="2508324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3204" y="3511825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0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3587" y="4520576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205" y="124857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83600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6662" y="101254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1579" y="470600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5618" y="903779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84" y="1046221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1579" y="1451048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543" y="1059362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669" y="124857"/>
            <a:ext cx="2241336" cy="46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285513"/>
            <a:ext cx="2241336" cy="46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41" y="938535"/>
            <a:ext cx="7540900" cy="2490465"/>
          </a:xfrm>
          <a:prstGeom prst="rect">
            <a:avLst/>
          </a:prstGeom>
        </p:spPr>
      </p:pic>
      <p:pic>
        <p:nvPicPr>
          <p:cNvPr id="55" name="Рисунок 54" descr="Рисунок19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62330" y="4798431"/>
            <a:ext cx="2405814" cy="320775"/>
          </a:xfrm>
          <a:prstGeom prst="rect">
            <a:avLst/>
          </a:prstGeom>
        </p:spPr>
      </p:pic>
      <p:pic>
        <p:nvPicPr>
          <p:cNvPr id="56" name="Рисунок 55" descr="Рисунок18.png">
            <a:hlinkClick r:id="" action="ppaction://noaction"/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6413" y="5933513"/>
            <a:ext cx="1080120" cy="242096"/>
          </a:xfrm>
          <a:prstGeom prst="rect">
            <a:avLst/>
          </a:prstGeom>
        </p:spPr>
      </p:pic>
      <p:pic>
        <p:nvPicPr>
          <p:cNvPr id="205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4790" y="2043872"/>
            <a:ext cx="2219338" cy="282528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2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Докажите, что воздух сжимаем и упруг.</a:t>
            </a:r>
            <a:endParaRPr lang="ru-RU" sz="2800" dirty="0"/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ОПЫТЫ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Шарик сжимаем и мяч упруг.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24436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 Докажите, что воздух занимает место</a:t>
            </a:r>
            <a:endParaRPr lang="ru-RU" sz="2800" dirty="0"/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ОПЫТЫ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Налить воду в колбу через воронку с плотным кольцом.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87815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259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 Что доказывает данный опыт?</a:t>
            </a:r>
          </a:p>
          <a:p>
            <a:pPr eaLnBrk="1" hangingPunct="1">
              <a:spcBef>
                <a:spcPct val="20000"/>
              </a:spcBef>
            </a:pPr>
            <a:endParaRPr lang="ru-RU" sz="2800" dirty="0" smtClean="0"/>
          </a:p>
          <a:p>
            <a:pPr eaLnBrk="1" hangingPunct="1">
              <a:spcBef>
                <a:spcPct val="20000"/>
              </a:spcBef>
            </a:pPr>
            <a:endParaRPr lang="ru-RU" sz="2800" dirty="0" smtClean="0"/>
          </a:p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   </a:t>
            </a:r>
          </a:p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  </a:t>
            </a:r>
            <a:endParaRPr lang="ru-RU" sz="2800" dirty="0"/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Теплый воздух легче холодного</a:t>
            </a:r>
            <a:endParaRPr lang="ru-RU" sz="2800" i="1" dirty="0"/>
          </a:p>
        </p:txBody>
      </p:sp>
      <p:pic>
        <p:nvPicPr>
          <p:cNvPr id="1026" name="Рисунок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39752" y="2132855"/>
            <a:ext cx="2592288" cy="1456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117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47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ru-RU" sz="2800" dirty="0" smtClean="0"/>
              <a:t>КИСЛОРОД - это газ, который легче воздуха. Он не поддерживает горение</a:t>
            </a:r>
            <a:r>
              <a:rPr lang="ru-RU" sz="2800" i="1" u="sng" dirty="0" smtClean="0"/>
              <a:t>.</a:t>
            </a:r>
            <a:r>
              <a:rPr lang="ru-RU" sz="2800" dirty="0" smtClean="0"/>
              <a:t> </a:t>
            </a:r>
          </a:p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НАЙДИ ОШИБКУ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1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Кислород поддерживает горение.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54139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47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ru-RU" sz="2800" dirty="0" smtClean="0"/>
              <a:t>Пресной воды на земле во много раз больше, чем морской. </a:t>
            </a:r>
          </a:p>
          <a:p>
            <a:pPr eaLnBrk="1" hangingPunct="1">
              <a:spcBef>
                <a:spcPct val="20000"/>
              </a:spcBef>
            </a:pPr>
            <a:endParaRPr lang="ru-RU" sz="2800" dirty="0"/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НАЙДИ ОШИБКУ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1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Пресной воды меньше.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20479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Солнце, Луна, воздух, растения, горы, облака- это неживые тела природы.</a:t>
            </a:r>
            <a:endParaRPr lang="ru-RU" sz="2800" dirty="0"/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НАЙДИ ОШИБКУ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1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Растения- это живая природа.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7043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К строительным полезным ископаемым относятся: песок, глина, фосфориты, гранит, известняки.</a:t>
            </a:r>
            <a:endParaRPr lang="ru-RU" sz="2800" dirty="0"/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НАЙДИ ОШИБКУ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1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Фосфориты не относятся к строительным полезным ископаемым 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84608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Медь, алюминий и олово- это черные металлы.</a:t>
            </a:r>
            <a:endParaRPr lang="ru-RU" sz="2800" dirty="0"/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НАЙДИ ОШИБКУ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1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Это цветные металлы.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63873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dirty="0" smtClean="0"/>
              <a:t>ЕСБРАГЙ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6" name="Picture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АНАГРАММА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Айсберг.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73469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6" name="Picture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РЕБУС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smtClean="0"/>
              <a:t>Круговорот.</a:t>
            </a:r>
            <a:endParaRPr lang="ru-RU" sz="2800" i="1" dirty="0"/>
          </a:p>
        </p:txBody>
      </p:sp>
      <p:pic>
        <p:nvPicPr>
          <p:cNvPr id="1026" name="Рисунок 13"/>
          <p:cNvPicPr>
            <a:picLocks noChangeAspect="1" noChangeArrowheads="1"/>
          </p:cNvPicPr>
          <p:nvPr/>
        </p:nvPicPr>
        <p:blipFill>
          <a:blip r:embed="rId11" cstate="print"/>
          <a:srcRect b="15857"/>
          <a:stretch>
            <a:fillRect/>
          </a:stretch>
        </p:blipFill>
        <p:spPr bwMode="auto">
          <a:xfrm>
            <a:off x="3851920" y="1628800"/>
            <a:ext cx="360040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669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069657" y="1844253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695" y="1844253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1320" y="1844253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77945" y="1844253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812982" y="1844253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069657" y="270892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004695" y="270892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941320" y="270892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877945" y="270892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812982" y="270892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4069977" y="443711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5005015" y="443711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941640" y="443711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6878265" y="443711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813302" y="443711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35" name="AutoShape 6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4061719" y="357301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36" name="AutoShape 6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5005015" y="3577164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37" name="AutoShape 6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941640" y="3577164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38" name="AutoShape 66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949702" y="3577164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39" name="AutoShape 67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7813302" y="3577164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40" name="AutoShape 68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4069657" y="530120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68E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42" name="AutoShape 70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5004695" y="5301208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68E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43" name="AutoShape 71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6012757" y="530120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68E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44" name="AutoShape 72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6949382" y="530120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68E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45" name="AutoShape 73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7812982" y="530120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68E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611560" y="1844253"/>
            <a:ext cx="2880320" cy="719138"/>
          </a:xfrm>
          <a:prstGeom prst="bevel">
            <a:avLst>
              <a:gd name="adj" fmla="val 7727"/>
            </a:avLst>
          </a:prstGeom>
          <a:gradFill rotWithShape="1">
            <a:gsLst>
              <a:gs pos="600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400" b="1" cap="all" dirty="0" smtClean="0"/>
              <a:t>загадка</a:t>
            </a:r>
            <a:endParaRPr lang="ru-RU" sz="2400" b="1" cap="all" dirty="0"/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611560" y="5301208"/>
            <a:ext cx="2880000" cy="792162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68E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400" b="1" cap="all" dirty="0" smtClean="0"/>
              <a:t>Вопрос-тест</a:t>
            </a:r>
            <a:endParaRPr lang="ru-RU" sz="2400" b="1" cap="all" dirty="0"/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611880" y="3577164"/>
            <a:ext cx="2880000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400" b="1" cap="all" dirty="0" smtClean="0"/>
              <a:t>Найди </a:t>
            </a:r>
          </a:p>
          <a:p>
            <a:pPr algn="ctr"/>
            <a:r>
              <a:rPr lang="ru-RU" sz="2400" b="1" cap="all" dirty="0" smtClean="0"/>
              <a:t>ошибку</a:t>
            </a:r>
            <a:endParaRPr lang="ru-RU" sz="2400" b="1" cap="all" dirty="0"/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611560" y="2708920"/>
            <a:ext cx="2880000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400" b="1" cap="all" dirty="0" smtClean="0"/>
              <a:t>опыты</a:t>
            </a:r>
            <a:endParaRPr lang="ru-RU" sz="2400" b="1" cap="all" dirty="0"/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611880" y="4438699"/>
            <a:ext cx="2880000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400" b="1" cap="all" dirty="0" smtClean="0"/>
              <a:t>Анаграмма</a:t>
            </a:r>
          </a:p>
          <a:p>
            <a:pPr algn="ctr"/>
            <a:r>
              <a:rPr lang="ru-RU" sz="2400" b="1" cap="all" dirty="0" smtClean="0"/>
              <a:t>ребус</a:t>
            </a:r>
            <a:endParaRPr lang="ru-RU" sz="2400" b="1" cap="all" dirty="0"/>
          </a:p>
        </p:txBody>
      </p:sp>
      <p:sp>
        <p:nvSpPr>
          <p:cNvPr id="7" name="AutoShape 47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49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51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53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55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2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1" y="561778"/>
            <a:ext cx="1064430" cy="135505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4083" y="1078238"/>
            <a:ext cx="2241336" cy="46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419" y="1078238"/>
            <a:ext cx="2241336" cy="46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6699" y="526721"/>
            <a:ext cx="5617440" cy="716484"/>
          </a:xfrm>
          <a:prstGeom prst="rect">
            <a:avLst/>
          </a:prstGeom>
        </p:spPr>
      </p:pic>
      <p:pic>
        <p:nvPicPr>
          <p:cNvPr id="43" name="Рисунок 42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3" cstate="screen"/>
          <a:srcRect/>
          <a:stretch>
            <a:fillRect/>
          </a:stretch>
        </p:blipFill>
        <p:spPr>
          <a:xfrm>
            <a:off x="7380312" y="6245055"/>
            <a:ext cx="1152128" cy="3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 nodeType="clickPar">
                      <p:stCondLst>
                        <p:cond delay="0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 nodeType="clickPar">
                      <p:stCondLst>
                        <p:cond delay="0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207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ru-RU" sz="2800" dirty="0" smtClean="0"/>
          </a:p>
          <a:p>
            <a:pPr eaLnBrk="1" hangingPunct="1">
              <a:spcBef>
                <a:spcPct val="20000"/>
              </a:spcBef>
            </a:pPr>
            <a:endParaRPr lang="ru-RU" sz="2800" dirty="0" smtClean="0"/>
          </a:p>
          <a:p>
            <a:pPr eaLnBrk="1" hangingPunct="1">
              <a:spcBef>
                <a:spcPct val="20000"/>
              </a:spcBef>
            </a:pPr>
            <a:endParaRPr lang="ru-RU" sz="2800" dirty="0" smtClean="0"/>
          </a:p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6" name="Picture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РЕБУС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Природа</a:t>
            </a:r>
            <a:endParaRPr lang="ru-RU" sz="28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63688" y="1340768"/>
            <a:ext cx="3528392" cy="225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153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dirty="0" smtClean="0"/>
              <a:t> ЛЕМАТЛ</a:t>
            </a:r>
            <a:endParaRPr lang="ru-RU" sz="2800" dirty="0"/>
          </a:p>
        </p:txBody>
      </p:sp>
      <p:pic>
        <p:nvPicPr>
          <p:cNvPr id="16" name="Picture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АНАГРАММА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Металл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47342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207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ru-RU" sz="2800" dirty="0" smtClean="0"/>
          </a:p>
          <a:p>
            <a:pPr eaLnBrk="1" hangingPunct="1">
              <a:spcBef>
                <a:spcPct val="20000"/>
              </a:spcBef>
            </a:pPr>
            <a:endParaRPr lang="ru-RU" sz="2800" dirty="0" smtClean="0"/>
          </a:p>
          <a:p>
            <a:pPr eaLnBrk="1" hangingPunct="1">
              <a:spcBef>
                <a:spcPct val="20000"/>
              </a:spcBef>
            </a:pPr>
            <a:endParaRPr lang="ru-RU" sz="2800" dirty="0" smtClean="0"/>
          </a:p>
          <a:p>
            <a:pPr eaLnBrk="1" hangingPunct="1">
              <a:spcBef>
                <a:spcPct val="20000"/>
              </a:spcBef>
            </a:pPr>
            <a:endParaRPr lang="ru-RU" sz="2800" dirty="0"/>
          </a:p>
        </p:txBody>
      </p:sp>
      <p:pic>
        <p:nvPicPr>
          <p:cNvPr id="16" name="Picture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РЕБУС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Вода.</a:t>
            </a:r>
            <a:endParaRPr lang="ru-RU" sz="28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43608" y="1484784"/>
            <a:ext cx="4032448" cy="1908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026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276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/>
            <a:r>
              <a:rPr lang="ru-RU" sz="2800" dirty="0" smtClean="0"/>
              <a:t>Какой металл в количестве около 5 грамм имеется в организме человека? </a:t>
            </a:r>
          </a:p>
          <a:p>
            <a:pPr lvl="0"/>
            <a:r>
              <a:rPr lang="ru-RU" sz="2800" dirty="0" smtClean="0"/>
              <a:t>1.Железо</a:t>
            </a:r>
          </a:p>
          <a:p>
            <a:pPr lvl="0"/>
            <a:r>
              <a:rPr lang="ru-RU" sz="2800" dirty="0" smtClean="0"/>
              <a:t>2.Медь</a:t>
            </a:r>
          </a:p>
          <a:p>
            <a:pPr lvl="0"/>
            <a:r>
              <a:rPr lang="ru-RU" sz="2800" dirty="0" smtClean="0"/>
              <a:t>3.Сталь </a:t>
            </a:r>
          </a:p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ВОПРОС-ТЕСТ</a:t>
            </a: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Железо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2368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124745"/>
            <a:ext cx="764900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/>
            <a:r>
              <a:rPr lang="ru-RU" sz="2800" dirty="0" smtClean="0"/>
              <a:t>Какой металл не относится к группе цветных металлов?</a:t>
            </a:r>
          </a:p>
          <a:p>
            <a:pPr lvl="0"/>
            <a:r>
              <a:rPr lang="ru-RU" sz="2800" dirty="0" smtClean="0"/>
              <a:t>1.Медь</a:t>
            </a:r>
          </a:p>
          <a:p>
            <a:pPr lvl="0"/>
            <a:r>
              <a:rPr lang="ru-RU" sz="2800" dirty="0" smtClean="0"/>
              <a:t>2.Алюминий</a:t>
            </a:r>
          </a:p>
          <a:p>
            <a:pPr lvl="0"/>
            <a:r>
              <a:rPr lang="ru-RU" sz="2800" dirty="0" smtClean="0"/>
              <a:t>3.Чугун</a:t>
            </a:r>
            <a:r>
              <a:rPr lang="ru-RU" sz="2800" u="sng" dirty="0" smtClean="0"/>
              <a:t> </a:t>
            </a:r>
            <a:endParaRPr lang="ru-RU" sz="2800" dirty="0" smtClean="0"/>
          </a:p>
          <a:p>
            <a:endParaRPr lang="ru-RU" sz="2800" dirty="0"/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ВОПРОС-ТЕСТ</a:t>
            </a: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Чугун.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11835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276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/>
            <a:r>
              <a:rPr lang="ru-RU" sz="2800" dirty="0" smtClean="0"/>
              <a:t> Какое полезное ископаемое не используется в строительстве?</a:t>
            </a:r>
          </a:p>
          <a:p>
            <a:pPr lvl="0"/>
            <a:r>
              <a:rPr lang="ru-RU" sz="2800" dirty="0" smtClean="0"/>
              <a:t>1.Гранит</a:t>
            </a:r>
          </a:p>
          <a:p>
            <a:pPr lvl="0"/>
            <a:r>
              <a:rPr lang="ru-RU" sz="2800" dirty="0" smtClean="0"/>
              <a:t>2.Мрамор</a:t>
            </a:r>
          </a:p>
          <a:p>
            <a:pPr lvl="0"/>
            <a:r>
              <a:rPr lang="ru-RU" sz="2800" dirty="0" smtClean="0"/>
              <a:t>3.Антрацит</a:t>
            </a:r>
          </a:p>
          <a:p>
            <a:pPr eaLnBrk="1" hangingPunct="1">
              <a:spcBef>
                <a:spcPct val="20000"/>
              </a:spcBef>
            </a:pPr>
            <a:endParaRPr lang="ru-RU" sz="2800" dirty="0"/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ВОПРОС-ТЕСТ</a:t>
            </a: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Антрацит.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86745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/>
            <a:r>
              <a:rPr lang="ru-RU" sz="2800" dirty="0" smtClean="0"/>
              <a:t>Из какой руды нельзя получить удобрение?</a:t>
            </a:r>
          </a:p>
          <a:p>
            <a:pPr lvl="0"/>
            <a:r>
              <a:rPr lang="ru-RU" sz="2800" dirty="0" smtClean="0"/>
              <a:t>1.Калийная руда,</a:t>
            </a:r>
          </a:p>
          <a:p>
            <a:pPr lvl="0"/>
            <a:r>
              <a:rPr lang="ru-RU" sz="2800" dirty="0" smtClean="0"/>
              <a:t> 2.фосфориты,</a:t>
            </a:r>
          </a:p>
          <a:p>
            <a:pPr lvl="0"/>
            <a:r>
              <a:rPr lang="ru-RU" sz="2800" dirty="0" smtClean="0"/>
              <a:t>3. медный колчедан.</a:t>
            </a:r>
          </a:p>
          <a:p>
            <a:pPr eaLnBrk="1" hangingPunct="1">
              <a:spcBef>
                <a:spcPct val="20000"/>
              </a:spcBef>
            </a:pPr>
            <a:endParaRPr lang="ru-RU" sz="2800" dirty="0"/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ВОПРОС ТЕСТ</a:t>
            </a: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Медный колчедан.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34021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276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/>
            <a:r>
              <a:rPr lang="ru-RU" sz="2800" dirty="0" smtClean="0"/>
              <a:t>Какая железная руда содержит больше всего железа и влияет на стрелку компаса?</a:t>
            </a:r>
          </a:p>
          <a:p>
            <a:pPr lvl="0"/>
            <a:r>
              <a:rPr lang="ru-RU" sz="2800" dirty="0" smtClean="0"/>
              <a:t>1.бурый железняк</a:t>
            </a:r>
          </a:p>
          <a:p>
            <a:pPr lvl="0"/>
            <a:r>
              <a:rPr lang="ru-RU" sz="2800" dirty="0" smtClean="0"/>
              <a:t> 2.магнитный железняк</a:t>
            </a:r>
          </a:p>
          <a:p>
            <a:pPr lvl="0"/>
            <a:r>
              <a:rPr lang="ru-RU" sz="2800" dirty="0" smtClean="0"/>
              <a:t> 3.красный железняк. </a:t>
            </a:r>
          </a:p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2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ВОПРОС ТЕСТ</a:t>
            </a: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Магнитный железняк.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04633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/>
            <a:r>
              <a:rPr lang="ru-RU" sz="2800" dirty="0" smtClean="0"/>
              <a:t>Одеяло белое не руками сделано,</a:t>
            </a:r>
          </a:p>
          <a:p>
            <a:r>
              <a:rPr lang="ru-RU" sz="2800" dirty="0" smtClean="0"/>
              <a:t>Не ткалось и не кроилось, с неба на землю свалилось. 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smtClean="0">
                <a:ln w="11430"/>
                <a:solidFill>
                  <a:srgbClr val="264B96"/>
                </a:solidFill>
              </a:rPr>
              <a:t>ЗАГАДКА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СНЕГ</a:t>
            </a:r>
            <a:endParaRPr lang="ru-RU" sz="28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9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02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/>
            <a:r>
              <a:rPr lang="ru-RU" sz="2800" dirty="0" smtClean="0"/>
              <a:t> Седой дед у ворот</a:t>
            </a:r>
          </a:p>
          <a:p>
            <a:r>
              <a:rPr lang="ru-RU" sz="2800" dirty="0" smtClean="0"/>
              <a:t>Всем глаза заволок 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ЗАГАДКА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Туман.</a:t>
            </a:r>
            <a:endParaRPr lang="ru-RU" sz="28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9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28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052736"/>
            <a:ext cx="764900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Кто не ведает границ?</a:t>
            </a:r>
            <a:br>
              <a:rPr lang="ru-RU" sz="2800" dirty="0" smtClean="0"/>
            </a:br>
            <a:r>
              <a:rPr lang="ru-RU" sz="2800" dirty="0" smtClean="0"/>
              <a:t>Кто летит быстрее птиц?</a:t>
            </a:r>
            <a:br>
              <a:rPr lang="ru-RU" sz="2800" dirty="0" smtClean="0"/>
            </a:br>
            <a:r>
              <a:rPr lang="ru-RU" sz="2800" dirty="0" smtClean="0"/>
              <a:t>Он то грозен, то мятежен,</a:t>
            </a:r>
            <a:br>
              <a:rPr lang="ru-RU" sz="2800" dirty="0" smtClean="0"/>
            </a:br>
            <a:r>
              <a:rPr lang="ru-RU" sz="2800" dirty="0" smtClean="0"/>
              <a:t>То как пух весенний нежен.</a:t>
            </a:r>
            <a:br>
              <a:rPr lang="ru-RU" sz="2800" dirty="0" smtClean="0"/>
            </a:br>
            <a:r>
              <a:rPr lang="ru-RU" sz="2800" dirty="0" smtClean="0"/>
              <a:t>Кто свободней всех на свете?</a:t>
            </a:r>
            <a:br>
              <a:rPr lang="ru-RU" sz="2800" dirty="0" smtClean="0"/>
            </a:br>
            <a:r>
              <a:rPr lang="ru-RU" sz="2800" dirty="0" smtClean="0"/>
              <a:t>Догадались? Это ... 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ЗАГАДКА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Ветер.</a:t>
            </a:r>
            <a:endParaRPr lang="ru-RU" sz="28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9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3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/>
            <a:r>
              <a:rPr lang="ru-RU" sz="2800" dirty="0" smtClean="0"/>
              <a:t>Он чёрный, блестящий, </a:t>
            </a:r>
          </a:p>
          <a:p>
            <a:r>
              <a:rPr lang="ru-RU" sz="2800" dirty="0" smtClean="0"/>
              <a:t>Людям помощник настоящий. </a:t>
            </a:r>
          </a:p>
          <a:p>
            <a:r>
              <a:rPr lang="ru-RU" sz="2800" dirty="0" smtClean="0"/>
              <a:t>Он несёт в дома тепло, </a:t>
            </a:r>
          </a:p>
          <a:p>
            <a:r>
              <a:rPr lang="ru-RU" sz="2800" dirty="0" smtClean="0"/>
              <a:t>От него в домах светло, </a:t>
            </a:r>
          </a:p>
          <a:p>
            <a:r>
              <a:rPr lang="ru-RU" sz="2800" dirty="0" smtClean="0"/>
              <a:t>Помогает плавить стали, </a:t>
            </a:r>
          </a:p>
          <a:p>
            <a:r>
              <a:rPr lang="ru-RU" sz="2800" dirty="0" smtClean="0"/>
              <a:t>Делать краски и эмали. .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ЗАГАДКА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Каменный уголь</a:t>
            </a:r>
            <a:endParaRPr lang="ru-RU" sz="28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9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90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/>
            <a:r>
              <a:rPr lang="ru-RU" sz="2800" dirty="0" smtClean="0"/>
              <a:t>Он варился долго </a:t>
            </a:r>
          </a:p>
          <a:p>
            <a:r>
              <a:rPr lang="ru-RU" sz="2800" dirty="0" smtClean="0"/>
              <a:t>В доменной печи, </a:t>
            </a:r>
          </a:p>
          <a:p>
            <a:r>
              <a:rPr lang="ru-RU" sz="2800" dirty="0" smtClean="0"/>
              <a:t>Чтобы потом нам сделали </a:t>
            </a:r>
          </a:p>
          <a:p>
            <a:r>
              <a:rPr lang="ru-RU" sz="2800" dirty="0" smtClean="0"/>
              <a:t>Ножницы, ключи.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ЗАГАДКА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Металл.</a:t>
            </a:r>
            <a:endParaRPr lang="ru-RU" sz="28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9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97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Докажите, что вода из твердого тела может превратиться в жидкое тело.</a:t>
            </a:r>
            <a:endParaRPr lang="ru-RU" sz="2800" dirty="0"/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ОПЫТЫ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Лёд положить в горячую воду.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94131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04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ru-RU" sz="2800" dirty="0" smtClean="0"/>
              <a:t>Докажите, что вода прозрачная.</a:t>
            </a:r>
          </a:p>
          <a:p>
            <a:pPr eaLnBrk="1" hangingPunct="1">
              <a:spcBef>
                <a:spcPct val="20000"/>
              </a:spcBef>
            </a:pPr>
            <a:endParaRPr lang="ru-RU" sz="2800" dirty="0"/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ОПЫТЫ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1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077072"/>
            <a:ext cx="1229569" cy="156528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i="1" dirty="0" smtClean="0"/>
              <a:t>В стакан с водой опустить цветную  трубочку.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68979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60000"/>
      </a:hlink>
      <a:folHlink>
        <a:srgbClr val="E36C09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</TotalTime>
  <Words>479</Words>
  <Application>Microsoft Office PowerPoint</Application>
  <PresentationFormat>Экран (4:3)</PresentationFormat>
  <Paragraphs>196</Paragraphs>
  <Slides>27</Slides>
  <Notes>27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Georgia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One</cp:lastModifiedBy>
  <cp:revision>67</cp:revision>
  <dcterms:created xsi:type="dcterms:W3CDTF">2015-05-04T12:07:23Z</dcterms:created>
  <dcterms:modified xsi:type="dcterms:W3CDTF">2022-02-12T12:46:30Z</dcterms:modified>
</cp:coreProperties>
</file>