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7"/>
  </p:notesMasterIdLst>
  <p:sldIdLst>
    <p:sldId id="257" r:id="rId2"/>
    <p:sldId id="264" r:id="rId3"/>
    <p:sldId id="265" r:id="rId4"/>
    <p:sldId id="268" r:id="rId5"/>
    <p:sldId id="269" r:id="rId6"/>
    <p:sldId id="256" r:id="rId7"/>
    <p:sldId id="258" r:id="rId8"/>
    <p:sldId id="259" r:id="rId9"/>
    <p:sldId id="260" r:id="rId10"/>
    <p:sldId id="261" r:id="rId11"/>
    <p:sldId id="270" r:id="rId12"/>
    <p:sldId id="262" r:id="rId13"/>
    <p:sldId id="263" r:id="rId14"/>
    <p:sldId id="271" r:id="rId15"/>
    <p:sldId id="282" r:id="rId16"/>
    <p:sldId id="283" r:id="rId17"/>
    <p:sldId id="276" r:id="rId18"/>
    <p:sldId id="277" r:id="rId19"/>
    <p:sldId id="278" r:id="rId20"/>
    <p:sldId id="279" r:id="rId21"/>
    <p:sldId id="280" r:id="rId22"/>
    <p:sldId id="274" r:id="rId23"/>
    <p:sldId id="272" r:id="rId24"/>
    <p:sldId id="273" r:id="rId25"/>
    <p:sldId id="275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EA250"/>
    <a:srgbClr val="9D3113"/>
    <a:srgbClr val="000099"/>
    <a:srgbClr val="7750D8"/>
    <a:srgbClr val="397748"/>
    <a:srgbClr val="91C387"/>
    <a:srgbClr val="9AF8B7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717" autoAdjust="0"/>
  </p:normalViewPr>
  <p:slideViewPr>
    <p:cSldViewPr>
      <p:cViewPr varScale="1">
        <p:scale>
          <a:sx n="100" d="100"/>
          <a:sy n="100" d="100"/>
        </p:scale>
        <p:origin x="-28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image" Target="../media/image20.w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42.wmf"/><Relationship Id="rId1" Type="http://schemas.openxmlformats.org/officeDocument/2006/relationships/image" Target="../media/image41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5.wmf"/><Relationship Id="rId2" Type="http://schemas.openxmlformats.org/officeDocument/2006/relationships/image" Target="../media/image44.wmf"/><Relationship Id="rId1" Type="http://schemas.openxmlformats.org/officeDocument/2006/relationships/image" Target="../media/image43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48.wmf"/><Relationship Id="rId2" Type="http://schemas.openxmlformats.org/officeDocument/2006/relationships/image" Target="../media/image47.wmf"/><Relationship Id="rId1" Type="http://schemas.openxmlformats.org/officeDocument/2006/relationships/image" Target="../media/image46.wmf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50.wmf"/><Relationship Id="rId1" Type="http://schemas.openxmlformats.org/officeDocument/2006/relationships/image" Target="../media/image49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52.wmf"/><Relationship Id="rId2" Type="http://schemas.openxmlformats.org/officeDocument/2006/relationships/image" Target="../media/image51.wmf"/><Relationship Id="rId1" Type="http://schemas.openxmlformats.org/officeDocument/2006/relationships/image" Target="../media/image50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55.wmf"/><Relationship Id="rId2" Type="http://schemas.openxmlformats.org/officeDocument/2006/relationships/image" Target="../media/image54.wmf"/><Relationship Id="rId1" Type="http://schemas.openxmlformats.org/officeDocument/2006/relationships/image" Target="../media/image53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image" Target="../media/image24.wmf"/><Relationship Id="rId1" Type="http://schemas.openxmlformats.org/officeDocument/2006/relationships/image" Target="../media/image23.wmf"/><Relationship Id="rId4" Type="http://schemas.openxmlformats.org/officeDocument/2006/relationships/image" Target="../media/image26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28.wmf"/><Relationship Id="rId1" Type="http://schemas.openxmlformats.org/officeDocument/2006/relationships/image" Target="../media/image27.wmf"/><Relationship Id="rId4" Type="http://schemas.openxmlformats.org/officeDocument/2006/relationships/image" Target="../media/image23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31.wmf"/><Relationship Id="rId1" Type="http://schemas.openxmlformats.org/officeDocument/2006/relationships/image" Target="../media/image30.wmf"/><Relationship Id="rId4" Type="http://schemas.openxmlformats.org/officeDocument/2006/relationships/image" Target="../media/image23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33.wmf"/><Relationship Id="rId1" Type="http://schemas.openxmlformats.org/officeDocument/2006/relationships/image" Target="../media/image32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35.wmf"/><Relationship Id="rId1" Type="http://schemas.openxmlformats.org/officeDocument/2006/relationships/image" Target="../media/image34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38.wmf"/><Relationship Id="rId2" Type="http://schemas.openxmlformats.org/officeDocument/2006/relationships/image" Target="../media/image37.wmf"/><Relationship Id="rId1" Type="http://schemas.openxmlformats.org/officeDocument/2006/relationships/image" Target="../media/image36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DD1F8C-B48D-410E-994C-11516F371BA3}" type="datetimeFigureOut">
              <a:rPr lang="ru-RU" smtClean="0"/>
              <a:pPr/>
              <a:t>17.03.2022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A65C94-0A57-4370-80C3-FB45623BA32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A65C94-0A57-4370-80C3-FB45623BA329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A65C94-0A57-4370-80C3-FB45623BA329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CB114F-6488-4C02-A48A-ED291B349265}" type="datetime1">
              <a:rPr lang="ru-RU" smtClean="0"/>
              <a:pPr/>
              <a:t>17.03.2022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BCDB3FD-396E-4ED9-BDB3-DCF467DBEF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4A3D57-1B41-48F5-977B-A912BF2AA73F}" type="datetime1">
              <a:rPr lang="ru-RU" smtClean="0"/>
              <a:pPr/>
              <a:t>17.03.2022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BCDB3FD-396E-4ED9-BDB3-DCF467DBEF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16B23F-6E05-49F5-A340-866E6F59C1E3}" type="datetime1">
              <a:rPr lang="ru-RU" smtClean="0"/>
              <a:pPr/>
              <a:t>17.03.2022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BCDB3FD-396E-4ED9-BDB3-DCF467DBEF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589B7C-2D9C-46CC-9DE9-EC23E80ACB30}" type="datetime1">
              <a:rPr lang="ru-RU" smtClean="0"/>
              <a:pPr/>
              <a:t>17.03.2022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BCDB3FD-396E-4ED9-BDB3-DCF467DBEF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5D2621-9E01-4DFB-B00F-75704B93A114}" type="datetime1">
              <a:rPr lang="ru-RU" smtClean="0"/>
              <a:pPr/>
              <a:t>17.03.2022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BCDB3FD-396E-4ED9-BDB3-DCF467DBEF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6F61A1-BE01-40AA-BD22-D00546A4FDEA}" type="datetime1">
              <a:rPr lang="ru-RU" smtClean="0"/>
              <a:pPr/>
              <a:t>17.03.2022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BCDB3FD-396E-4ED9-BDB3-DCF467DBEF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870619D-FB78-47AF-80F4-0A8E2652376E}" type="datetime1">
              <a:rPr lang="ru-RU" smtClean="0"/>
              <a:pPr/>
              <a:t>17.03.2022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BCDB3FD-396E-4ED9-BDB3-DCF467DBEF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BD9521-13B1-4082-B44D-C6F97FE2054A}" type="datetime1">
              <a:rPr lang="ru-RU" smtClean="0"/>
              <a:pPr/>
              <a:t>17.03.2022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BCDB3FD-396E-4ED9-BDB3-DCF467DBEF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3C36F0-FA24-4699-9726-0B0834129789}" type="datetime1">
              <a:rPr lang="ru-RU" smtClean="0"/>
              <a:pPr/>
              <a:t>17.03.2022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BCDB3FD-396E-4ED9-BDB3-DCF467DBEF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012607-3BCF-48DD-9B14-189F1876362F}" type="datetime1">
              <a:rPr lang="ru-RU" smtClean="0"/>
              <a:pPr/>
              <a:t>17.03.2022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BCDB3FD-396E-4ED9-BDB3-DCF467DBEF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35D83D-A391-4B42-80DB-4F958834A0EC}" type="datetime1">
              <a:rPr lang="ru-RU" smtClean="0"/>
              <a:pPr/>
              <a:t>17.03.2022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BCDB3FD-396E-4ED9-BDB3-DCF467DBEF8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C7BDF3A4-653D-4CDC-92D5-A87B290BC351}" type="datetime1">
              <a:rPr lang="ru-RU" smtClean="0"/>
              <a:pPr/>
              <a:t>17.03.2022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CDB3FD-396E-4ED9-BDB3-DCF467DBEF8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5" Type="http://schemas.openxmlformats.org/officeDocument/2006/relationships/oleObject" Target="../embeddings/oleObject18.bin"/><Relationship Id="rId4" Type="http://schemas.openxmlformats.org/officeDocument/2006/relationships/oleObject" Target="../embeddings/oleObject17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notesSlide" Target="../notesSlides/notesSlide2.xml"/><Relationship Id="rId7" Type="http://schemas.openxmlformats.org/officeDocument/2006/relationships/slide" Target="slide1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21.bin"/><Relationship Id="rId5" Type="http://schemas.openxmlformats.org/officeDocument/2006/relationships/oleObject" Target="../embeddings/oleObject20.bin"/><Relationship Id="rId4" Type="http://schemas.openxmlformats.org/officeDocument/2006/relationships/oleObject" Target="../embeddings/oleObject19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4" Type="http://schemas.openxmlformats.org/officeDocument/2006/relationships/oleObject" Target="../embeddings/oleObject22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4" Type="http://schemas.openxmlformats.org/officeDocument/2006/relationships/oleObject" Target="../embeddings/oleObject23.bin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4" Type="http://schemas.openxmlformats.org/officeDocument/2006/relationships/oleObject" Target="../embeddings/oleObject25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5" Type="http://schemas.openxmlformats.org/officeDocument/2006/relationships/oleObject" Target="../embeddings/oleObject28.bin"/><Relationship Id="rId4" Type="http://schemas.openxmlformats.org/officeDocument/2006/relationships/oleObject" Target="../embeddings/oleObject27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5" Type="http://schemas.openxmlformats.org/officeDocument/2006/relationships/oleObject" Target="../embeddings/oleObject31.bin"/><Relationship Id="rId4" Type="http://schemas.openxmlformats.org/officeDocument/2006/relationships/oleObject" Target="../embeddings/oleObject30.bin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17" Type="http://schemas.openxmlformats.org/officeDocument/2006/relationships/image" Target="../media/image18.png"/><Relationship Id="rId2" Type="http://schemas.openxmlformats.org/officeDocument/2006/relationships/image" Target="../media/image3.png"/><Relationship Id="rId16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Relationship Id="rId5" Type="http://schemas.openxmlformats.org/officeDocument/2006/relationships/oleObject" Target="../embeddings/oleObject33.bin"/><Relationship Id="rId4" Type="http://schemas.openxmlformats.org/officeDocument/2006/relationships/slide" Target="slide2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Relationship Id="rId5" Type="http://schemas.openxmlformats.org/officeDocument/2006/relationships/oleObject" Target="../embeddings/oleObject36.bin"/><Relationship Id="rId4" Type="http://schemas.openxmlformats.org/officeDocument/2006/relationships/oleObject" Target="../embeddings/oleObject35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39.bin"/><Relationship Id="rId5" Type="http://schemas.openxmlformats.org/officeDocument/2006/relationships/oleObject" Target="../embeddings/oleObject38.bin"/><Relationship Id="rId4" Type="http://schemas.openxmlformats.org/officeDocument/2006/relationships/oleObject" Target="../embeddings/oleObject37.bin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6.bin"/><Relationship Id="rId5" Type="http://schemas.openxmlformats.org/officeDocument/2006/relationships/oleObject" Target="../embeddings/oleObject5.bin"/><Relationship Id="rId4" Type="http://schemas.openxmlformats.org/officeDocument/2006/relationships/oleObject" Target="../embeddings/oleObject4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0.bin"/><Relationship Id="rId5" Type="http://schemas.openxmlformats.org/officeDocument/2006/relationships/oleObject" Target="../embeddings/oleObject9.bin"/><Relationship Id="rId4" Type="http://schemas.openxmlformats.org/officeDocument/2006/relationships/oleObject" Target="../embeddings/oleObject8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4.bin"/><Relationship Id="rId5" Type="http://schemas.openxmlformats.org/officeDocument/2006/relationships/oleObject" Target="../embeddings/oleObject13.bin"/><Relationship Id="rId4" Type="http://schemas.openxmlformats.org/officeDocument/2006/relationships/oleObject" Target="../embeddings/oleObject12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16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~1\Admin\LOCALS~1\Temp\Rar$DR02.438\картинки на школьную тему\ANTN069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6" y="500043"/>
            <a:ext cx="3429024" cy="317871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-1357354" y="3929066"/>
            <a:ext cx="1153251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Логарифмическая функция.  </a:t>
            </a:r>
          </a:p>
          <a:p>
            <a:pPr algn="ctr"/>
            <a:r>
              <a:rPr lang="ru-RU" sz="32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Определение функции, её свойства </a:t>
            </a:r>
          </a:p>
          <a:p>
            <a:pPr algn="ctr"/>
            <a:r>
              <a:rPr lang="ru-RU" sz="32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график.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DB3FD-396E-4ED9-BDB3-DCF467DBEF8F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" name="Group 468"/>
          <p:cNvGraphicFramePr>
            <a:graphicFrameLocks noGrp="1"/>
          </p:cNvGraphicFramePr>
          <p:nvPr/>
        </p:nvGraphicFramePr>
        <p:xfrm>
          <a:off x="571472" y="1571612"/>
          <a:ext cx="5383224" cy="4876800"/>
        </p:xfrm>
        <a:graphic>
          <a:graphicData uri="http://schemas.openxmlformats.org/drawingml/2006/table">
            <a:tbl>
              <a:tblPr/>
              <a:tblGrid>
                <a:gridCol w="268502"/>
                <a:gridCol w="269700"/>
                <a:gridCol w="268502"/>
                <a:gridCol w="269701"/>
                <a:gridCol w="269700"/>
                <a:gridCol w="269701"/>
                <a:gridCol w="268502"/>
                <a:gridCol w="269700"/>
                <a:gridCol w="268502"/>
                <a:gridCol w="269701"/>
                <a:gridCol w="268502"/>
                <a:gridCol w="268502"/>
                <a:gridCol w="269700"/>
                <a:gridCol w="252920"/>
                <a:gridCol w="272098"/>
                <a:gridCol w="282886"/>
                <a:gridCol w="269701"/>
                <a:gridCol w="268502"/>
                <a:gridCol w="269700"/>
                <a:gridCol w="268502"/>
              </a:tblGrid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cxnSp>
        <p:nvCxnSpPr>
          <p:cNvPr id="21" name="Прямая со стрелкой 20"/>
          <p:cNvCxnSpPr/>
          <p:nvPr/>
        </p:nvCxnSpPr>
        <p:spPr>
          <a:xfrm rot="5400000" flipH="1" flipV="1">
            <a:off x="-1071205" y="4000107"/>
            <a:ext cx="4857784" cy="794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571472" y="4500570"/>
            <a:ext cx="5429288" cy="1588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5500694" y="4429132"/>
            <a:ext cx="428628" cy="7143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endParaRPr lang="ru-RU" sz="4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500166" y="1428736"/>
            <a:ext cx="41229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y</a:t>
            </a:r>
            <a:endParaRPr lang="ru-RU" sz="4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357290" y="4429132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85786" y="3714752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85786" y="3214686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785786" y="2786058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2" name="Прямая соединительная линия 41"/>
          <p:cNvCxnSpPr/>
          <p:nvPr/>
        </p:nvCxnSpPr>
        <p:spPr>
          <a:xfrm>
            <a:off x="1214414" y="4000504"/>
            <a:ext cx="285752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1214414" y="3071810"/>
            <a:ext cx="285752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>
            <a:off x="1214414" y="3500438"/>
            <a:ext cx="285752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 rot="5400000">
            <a:off x="1786712" y="4499776"/>
            <a:ext cx="285752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 rot="5400000">
            <a:off x="2286778" y="4499776"/>
            <a:ext cx="285752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 rot="5400000">
            <a:off x="3358348" y="4499776"/>
            <a:ext cx="285752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 rot="5400000">
            <a:off x="5501488" y="4499776"/>
            <a:ext cx="285752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1785918" y="4643446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2214546" y="4643446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3357554" y="4643446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5214942" y="4714884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4" name="Овал 53"/>
          <p:cNvSpPr/>
          <p:nvPr/>
        </p:nvSpPr>
        <p:spPr>
          <a:xfrm>
            <a:off x="1857356" y="4429132"/>
            <a:ext cx="142876" cy="14287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5" name="Прямая соединительная линия 54"/>
          <p:cNvCxnSpPr/>
          <p:nvPr/>
        </p:nvCxnSpPr>
        <p:spPr>
          <a:xfrm>
            <a:off x="1214414" y="5000636"/>
            <a:ext cx="285752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/>
          <p:cNvCxnSpPr/>
          <p:nvPr/>
        </p:nvCxnSpPr>
        <p:spPr>
          <a:xfrm>
            <a:off x="1214414" y="5500702"/>
            <a:ext cx="285752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642910" y="4714884"/>
            <a:ext cx="5741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- 1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42910" y="5214950"/>
            <a:ext cx="5741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- 2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" name="Овал 58"/>
          <p:cNvSpPr/>
          <p:nvPr/>
        </p:nvSpPr>
        <p:spPr>
          <a:xfrm>
            <a:off x="2357422" y="3929066"/>
            <a:ext cx="142876" cy="14287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Овал 59"/>
          <p:cNvSpPr/>
          <p:nvPr/>
        </p:nvSpPr>
        <p:spPr>
          <a:xfrm>
            <a:off x="3500430" y="3429000"/>
            <a:ext cx="142876" cy="14287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Овал 60"/>
          <p:cNvSpPr/>
          <p:nvPr/>
        </p:nvSpPr>
        <p:spPr>
          <a:xfrm>
            <a:off x="5643570" y="2928934"/>
            <a:ext cx="142876" cy="14287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Овал 61"/>
          <p:cNvSpPr/>
          <p:nvPr/>
        </p:nvSpPr>
        <p:spPr>
          <a:xfrm>
            <a:off x="1571604" y="4929198"/>
            <a:ext cx="142876" cy="14287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олилиния 36"/>
          <p:cNvSpPr/>
          <p:nvPr/>
        </p:nvSpPr>
        <p:spPr>
          <a:xfrm>
            <a:off x="1500166" y="2928934"/>
            <a:ext cx="4579937" cy="2744787"/>
          </a:xfrm>
          <a:custGeom>
            <a:avLst/>
            <a:gdLst>
              <a:gd name="connsiteX0" fmla="*/ 3175 w 4579937"/>
              <a:gd name="connsiteY0" fmla="*/ 2744787 h 2744787"/>
              <a:gd name="connsiteX1" fmla="*/ 22225 w 4579937"/>
              <a:gd name="connsiteY1" fmla="*/ 2506662 h 2744787"/>
              <a:gd name="connsiteX2" fmla="*/ 136525 w 4579937"/>
              <a:gd name="connsiteY2" fmla="*/ 2001837 h 2744787"/>
              <a:gd name="connsiteX3" fmla="*/ 412750 w 4579937"/>
              <a:gd name="connsiteY3" fmla="*/ 1506537 h 2744787"/>
              <a:gd name="connsiteX4" fmla="*/ 936625 w 4579937"/>
              <a:gd name="connsiteY4" fmla="*/ 1068387 h 2744787"/>
              <a:gd name="connsiteX5" fmla="*/ 2051050 w 4579937"/>
              <a:gd name="connsiteY5" fmla="*/ 601662 h 2744787"/>
              <a:gd name="connsiteX6" fmla="*/ 4194175 w 4579937"/>
              <a:gd name="connsiteY6" fmla="*/ 87312 h 2744787"/>
              <a:gd name="connsiteX7" fmla="*/ 4365625 w 4579937"/>
              <a:gd name="connsiteY7" fmla="*/ 77787 h 2744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79937" h="2744787">
                <a:moveTo>
                  <a:pt x="3175" y="2744787"/>
                </a:moveTo>
                <a:cubicBezTo>
                  <a:pt x="1587" y="2687637"/>
                  <a:pt x="0" y="2630487"/>
                  <a:pt x="22225" y="2506662"/>
                </a:cubicBezTo>
                <a:cubicBezTo>
                  <a:pt x="44450" y="2382837"/>
                  <a:pt x="71438" y="2168524"/>
                  <a:pt x="136525" y="2001837"/>
                </a:cubicBezTo>
                <a:cubicBezTo>
                  <a:pt x="201612" y="1835150"/>
                  <a:pt x="279400" y="1662112"/>
                  <a:pt x="412750" y="1506537"/>
                </a:cubicBezTo>
                <a:cubicBezTo>
                  <a:pt x="546100" y="1350962"/>
                  <a:pt x="663575" y="1219199"/>
                  <a:pt x="936625" y="1068387"/>
                </a:cubicBezTo>
                <a:cubicBezTo>
                  <a:pt x="1209675" y="917575"/>
                  <a:pt x="1508125" y="765174"/>
                  <a:pt x="2051050" y="601662"/>
                </a:cubicBezTo>
                <a:cubicBezTo>
                  <a:pt x="2593975" y="438150"/>
                  <a:pt x="3808413" y="174624"/>
                  <a:pt x="4194175" y="87312"/>
                </a:cubicBezTo>
                <a:cubicBezTo>
                  <a:pt x="4579937" y="0"/>
                  <a:pt x="4365625" y="77787"/>
                  <a:pt x="4365625" y="77787"/>
                </a:cubicBezTo>
              </a:path>
            </a:pathLst>
          </a:cu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Овал 40"/>
          <p:cNvSpPr/>
          <p:nvPr/>
        </p:nvSpPr>
        <p:spPr>
          <a:xfrm flipV="1">
            <a:off x="1428728" y="5357826"/>
            <a:ext cx="142876" cy="14287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Овал 63"/>
          <p:cNvSpPr/>
          <p:nvPr/>
        </p:nvSpPr>
        <p:spPr>
          <a:xfrm>
            <a:off x="5643570" y="5929330"/>
            <a:ext cx="142876" cy="142876"/>
          </a:xfrm>
          <a:prstGeom prst="ellipse">
            <a:avLst/>
          </a:prstGeom>
          <a:solidFill>
            <a:srgbClr val="000099"/>
          </a:solidFill>
          <a:ln>
            <a:solidFill>
              <a:srgbClr val="00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Овал 66"/>
          <p:cNvSpPr/>
          <p:nvPr/>
        </p:nvSpPr>
        <p:spPr>
          <a:xfrm>
            <a:off x="3500430" y="5357826"/>
            <a:ext cx="142876" cy="142876"/>
          </a:xfrm>
          <a:prstGeom prst="ellipse">
            <a:avLst/>
          </a:prstGeom>
          <a:solidFill>
            <a:srgbClr val="000099"/>
          </a:solidFill>
          <a:ln>
            <a:solidFill>
              <a:srgbClr val="00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Овал 67"/>
          <p:cNvSpPr/>
          <p:nvPr/>
        </p:nvSpPr>
        <p:spPr>
          <a:xfrm>
            <a:off x="2428860" y="4929198"/>
            <a:ext cx="142876" cy="142876"/>
          </a:xfrm>
          <a:prstGeom prst="ellipse">
            <a:avLst/>
          </a:prstGeom>
          <a:solidFill>
            <a:srgbClr val="000099"/>
          </a:solidFill>
          <a:ln>
            <a:solidFill>
              <a:srgbClr val="00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Овал 68"/>
          <p:cNvSpPr/>
          <p:nvPr/>
        </p:nvSpPr>
        <p:spPr>
          <a:xfrm>
            <a:off x="1857356" y="4429132"/>
            <a:ext cx="142876" cy="142876"/>
          </a:xfrm>
          <a:prstGeom prst="ellipse">
            <a:avLst/>
          </a:prstGeom>
          <a:solidFill>
            <a:srgbClr val="000099"/>
          </a:solidFill>
          <a:ln>
            <a:solidFill>
              <a:srgbClr val="00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Овал 69"/>
          <p:cNvSpPr/>
          <p:nvPr/>
        </p:nvSpPr>
        <p:spPr>
          <a:xfrm>
            <a:off x="1571604" y="3929066"/>
            <a:ext cx="142876" cy="142876"/>
          </a:xfrm>
          <a:prstGeom prst="ellipse">
            <a:avLst/>
          </a:prstGeom>
          <a:solidFill>
            <a:srgbClr val="000099"/>
          </a:solidFill>
          <a:ln>
            <a:solidFill>
              <a:srgbClr val="00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Овал 70"/>
          <p:cNvSpPr/>
          <p:nvPr/>
        </p:nvSpPr>
        <p:spPr>
          <a:xfrm>
            <a:off x="1428728" y="3429000"/>
            <a:ext cx="142876" cy="142876"/>
          </a:xfrm>
          <a:prstGeom prst="ellipse">
            <a:avLst/>
          </a:prstGeom>
          <a:solidFill>
            <a:srgbClr val="000099"/>
          </a:solidFill>
          <a:ln>
            <a:solidFill>
              <a:srgbClr val="00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Полилиния 71"/>
          <p:cNvSpPr/>
          <p:nvPr/>
        </p:nvSpPr>
        <p:spPr>
          <a:xfrm flipV="1">
            <a:off x="1500166" y="3214686"/>
            <a:ext cx="4579937" cy="2857496"/>
          </a:xfrm>
          <a:custGeom>
            <a:avLst/>
            <a:gdLst>
              <a:gd name="connsiteX0" fmla="*/ 3175 w 4579937"/>
              <a:gd name="connsiteY0" fmla="*/ 2744787 h 2744787"/>
              <a:gd name="connsiteX1" fmla="*/ 22225 w 4579937"/>
              <a:gd name="connsiteY1" fmla="*/ 2506662 h 2744787"/>
              <a:gd name="connsiteX2" fmla="*/ 136525 w 4579937"/>
              <a:gd name="connsiteY2" fmla="*/ 2001837 h 2744787"/>
              <a:gd name="connsiteX3" fmla="*/ 412750 w 4579937"/>
              <a:gd name="connsiteY3" fmla="*/ 1506537 h 2744787"/>
              <a:gd name="connsiteX4" fmla="*/ 936625 w 4579937"/>
              <a:gd name="connsiteY4" fmla="*/ 1068387 h 2744787"/>
              <a:gd name="connsiteX5" fmla="*/ 2051050 w 4579937"/>
              <a:gd name="connsiteY5" fmla="*/ 601662 h 2744787"/>
              <a:gd name="connsiteX6" fmla="*/ 4194175 w 4579937"/>
              <a:gd name="connsiteY6" fmla="*/ 87312 h 2744787"/>
              <a:gd name="connsiteX7" fmla="*/ 4365625 w 4579937"/>
              <a:gd name="connsiteY7" fmla="*/ 77787 h 2744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79937" h="2744787">
                <a:moveTo>
                  <a:pt x="3175" y="2744787"/>
                </a:moveTo>
                <a:cubicBezTo>
                  <a:pt x="1587" y="2687637"/>
                  <a:pt x="0" y="2630487"/>
                  <a:pt x="22225" y="2506662"/>
                </a:cubicBezTo>
                <a:cubicBezTo>
                  <a:pt x="44450" y="2382837"/>
                  <a:pt x="71438" y="2168524"/>
                  <a:pt x="136525" y="2001837"/>
                </a:cubicBezTo>
                <a:cubicBezTo>
                  <a:pt x="201612" y="1835150"/>
                  <a:pt x="279400" y="1662112"/>
                  <a:pt x="412750" y="1506537"/>
                </a:cubicBezTo>
                <a:cubicBezTo>
                  <a:pt x="546100" y="1350962"/>
                  <a:pt x="663575" y="1219199"/>
                  <a:pt x="936625" y="1068387"/>
                </a:cubicBezTo>
                <a:cubicBezTo>
                  <a:pt x="1209675" y="917575"/>
                  <a:pt x="1508125" y="765174"/>
                  <a:pt x="2051050" y="601662"/>
                </a:cubicBezTo>
                <a:cubicBezTo>
                  <a:pt x="2593975" y="438150"/>
                  <a:pt x="3808413" y="174624"/>
                  <a:pt x="4194175" y="87312"/>
                </a:cubicBezTo>
                <a:cubicBezTo>
                  <a:pt x="4579937" y="0"/>
                  <a:pt x="4365625" y="77787"/>
                  <a:pt x="4365625" y="77787"/>
                </a:cubicBezTo>
              </a:path>
            </a:pathLst>
          </a:custGeom>
          <a:ln w="76200">
            <a:solidFill>
              <a:srgbClr val="00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77" name="Группа 76"/>
          <p:cNvGrpSpPr/>
          <p:nvPr/>
        </p:nvGrpSpPr>
        <p:grpSpPr>
          <a:xfrm>
            <a:off x="3786182" y="4286256"/>
            <a:ext cx="2000264" cy="1143008"/>
            <a:chOff x="6643702" y="1500174"/>
            <a:chExt cx="1928826" cy="1214446"/>
          </a:xfrm>
        </p:grpSpPr>
        <p:sp>
          <p:nvSpPr>
            <p:cNvPr id="76" name="Прямоугольник 75"/>
            <p:cNvSpPr/>
            <p:nvPr/>
          </p:nvSpPr>
          <p:spPr>
            <a:xfrm>
              <a:off x="6643702" y="1500174"/>
              <a:ext cx="1928826" cy="121444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6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aphicFrame>
          <p:nvGraphicFramePr>
            <p:cNvPr id="73" name="Объект 72"/>
            <p:cNvGraphicFramePr>
              <a:graphicFrameLocks noChangeAspect="1"/>
            </p:cNvGraphicFramePr>
            <p:nvPr/>
          </p:nvGraphicFramePr>
          <p:xfrm>
            <a:off x="6781475" y="1576077"/>
            <a:ext cx="1708150" cy="912813"/>
          </p:xfrm>
          <a:graphic>
            <a:graphicData uri="http://schemas.openxmlformats.org/presentationml/2006/ole">
              <p:oleObj spid="_x0000_s4099" name="Формула" r:id="rId4" imgW="660240" imgH="342720" progId="Equation.3">
                <p:embed/>
              </p:oleObj>
            </a:graphicData>
          </a:graphic>
        </p:graphicFrame>
      </p:grpSp>
      <p:grpSp>
        <p:nvGrpSpPr>
          <p:cNvPr id="75" name="Группа 74"/>
          <p:cNvGrpSpPr/>
          <p:nvPr/>
        </p:nvGrpSpPr>
        <p:grpSpPr>
          <a:xfrm>
            <a:off x="3286116" y="2143116"/>
            <a:ext cx="2000264" cy="714380"/>
            <a:chOff x="4357686" y="642918"/>
            <a:chExt cx="2000264" cy="714380"/>
          </a:xfrm>
        </p:grpSpPr>
        <p:sp>
          <p:nvSpPr>
            <p:cNvPr id="74" name="Прямоугольник 73"/>
            <p:cNvSpPr/>
            <p:nvPr/>
          </p:nvSpPr>
          <p:spPr>
            <a:xfrm>
              <a:off x="4357686" y="642918"/>
              <a:ext cx="2000264" cy="71438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6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aphicFrame>
          <p:nvGraphicFramePr>
            <p:cNvPr id="66" name="Объект 65"/>
            <p:cNvGraphicFramePr>
              <a:graphicFrameLocks noChangeAspect="1"/>
            </p:cNvGraphicFramePr>
            <p:nvPr/>
          </p:nvGraphicFramePr>
          <p:xfrm>
            <a:off x="4500562" y="714356"/>
            <a:ext cx="1676423" cy="574675"/>
          </p:xfrm>
          <a:graphic>
            <a:graphicData uri="http://schemas.openxmlformats.org/presentationml/2006/ole">
              <p:oleObj spid="_x0000_s4098" name="Формула" r:id="rId5" imgW="647640" imgH="215640" progId="Equation.3">
                <p:embed/>
              </p:oleObj>
            </a:graphicData>
          </a:graphic>
        </p:graphicFrame>
      </p:grpSp>
      <p:cxnSp>
        <p:nvCxnSpPr>
          <p:cNvPr id="46" name="Прямая соединительная линия 45"/>
          <p:cNvCxnSpPr/>
          <p:nvPr/>
        </p:nvCxnSpPr>
        <p:spPr>
          <a:xfrm>
            <a:off x="1214414" y="6000768"/>
            <a:ext cx="285752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642910" y="5715016"/>
            <a:ext cx="5741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500034" y="357166"/>
            <a:ext cx="362342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i="1" u="sng" dirty="0" smtClean="0">
                <a:solidFill>
                  <a:srgbClr val="9D3113"/>
                </a:solidFill>
                <a:latin typeface="Times New Roman" pitchFamily="18" charset="0"/>
                <a:cs typeface="Times New Roman" pitchFamily="18" charset="0"/>
              </a:rPr>
              <a:t>Проверка:</a:t>
            </a:r>
            <a:endParaRPr lang="ru-RU" sz="6000" b="1" i="1" u="sng" dirty="0">
              <a:solidFill>
                <a:srgbClr val="9D311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072198" y="2071678"/>
            <a:ext cx="2580898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График </a:t>
            </a:r>
          </a:p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логарифмической</a:t>
            </a:r>
          </a:p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функции </a:t>
            </a:r>
          </a:p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называют</a:t>
            </a:r>
          </a:p>
          <a:p>
            <a:pPr algn="ctr"/>
            <a:r>
              <a:rPr lang="ru-RU" sz="24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логарифмической</a:t>
            </a:r>
          </a:p>
          <a:p>
            <a:pPr algn="ctr"/>
            <a:r>
              <a:rPr lang="ru-RU" sz="24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кривой.</a:t>
            </a:r>
            <a:endParaRPr lang="ru-RU" sz="2400" b="1" i="1" u="sng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9" name="Номер слайда 7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DB3FD-396E-4ED9-BDB3-DCF467DBEF8F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500"/>
                            </p:stCondLst>
                            <p:childTnLst>
                              <p:par>
                                <p:cTn id="5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500"/>
                            </p:stCondLst>
                            <p:childTnLst>
                              <p:par>
                                <p:cTn id="6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000"/>
                            </p:stCondLst>
                            <p:childTnLst>
                              <p:par>
                                <p:cTn id="6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500"/>
                            </p:stCondLst>
                            <p:childTnLst>
                              <p:par>
                                <p:cTn id="6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8000"/>
                            </p:stCondLst>
                            <p:childTnLst>
                              <p:par>
                                <p:cTn id="7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500"/>
                            </p:stCondLst>
                            <p:childTnLst>
                              <p:par>
                                <p:cTn id="7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9500"/>
                            </p:stCondLst>
                            <p:childTnLst>
                              <p:par>
                                <p:cTn id="8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0"/>
                            </p:stCondLst>
                            <p:childTnLst>
                              <p:par>
                                <p:cTn id="8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0500"/>
                            </p:stCondLst>
                            <p:childTnLst>
                              <p:par>
                                <p:cTn id="9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1000"/>
                            </p:stCondLst>
                            <p:childTnLst>
                              <p:par>
                                <p:cTn id="9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14500"/>
                            </p:stCondLst>
                            <p:childTnLst>
                              <p:par>
                                <p:cTn id="12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15500"/>
                            </p:stCondLst>
                            <p:childTnLst>
                              <p:par>
                                <p:cTn id="13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6500"/>
                            </p:stCondLst>
                            <p:childTnLst>
                              <p:par>
                                <p:cTn id="14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17500"/>
                            </p:stCondLst>
                            <p:childTnLst>
                              <p:par>
                                <p:cTn id="148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500"/>
                            </p:stCondLst>
                            <p:childTnLst>
                              <p:par>
                                <p:cTn id="15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1000"/>
                            </p:stCondLst>
                            <p:childTnLst>
                              <p:par>
                                <p:cTn id="16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1500"/>
                            </p:stCondLst>
                            <p:childTnLst>
                              <p:par>
                                <p:cTn id="16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2000"/>
                            </p:stCondLst>
                            <p:childTnLst>
                              <p:par>
                                <p:cTn id="17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2500"/>
                            </p:stCondLst>
                            <p:childTnLst>
                              <p:par>
                                <p:cTn id="17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3000"/>
                            </p:stCondLst>
                            <p:childTnLst>
                              <p:par>
                                <p:cTn id="17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3500"/>
                            </p:stCondLst>
                            <p:childTnLst>
                              <p:par>
                                <p:cTn id="18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5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7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" fill="hold">
                      <p:stCondLst>
                        <p:cond delay="indefinite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2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4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  <p:bldP spid="38" grpId="0"/>
      <p:bldP spid="39" grpId="0"/>
      <p:bldP spid="40" grpId="0"/>
      <p:bldP spid="50" grpId="0"/>
      <p:bldP spid="51" grpId="0"/>
      <p:bldP spid="52" grpId="0"/>
      <p:bldP spid="53" grpId="0"/>
      <p:bldP spid="54" grpId="0" animBg="1"/>
      <p:bldP spid="57" grpId="0"/>
      <p:bldP spid="58" grpId="0"/>
      <p:bldP spid="59" grpId="0" animBg="1"/>
      <p:bldP spid="60" grpId="0" animBg="1"/>
      <p:bldP spid="61" grpId="0" animBg="1"/>
      <p:bldP spid="62" grpId="0" animBg="1"/>
      <p:bldP spid="37" grpId="0" animBg="1"/>
      <p:bldP spid="41" grpId="0" animBg="1"/>
      <p:bldP spid="64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63" grpId="0"/>
      <p:bldP spid="65" grpId="0"/>
      <p:bldP spid="7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" name="Group 468"/>
          <p:cNvGraphicFramePr>
            <a:graphicFrameLocks noGrp="1"/>
          </p:cNvGraphicFramePr>
          <p:nvPr/>
        </p:nvGraphicFramePr>
        <p:xfrm>
          <a:off x="428596" y="1571612"/>
          <a:ext cx="5383224" cy="4876800"/>
        </p:xfrm>
        <a:graphic>
          <a:graphicData uri="http://schemas.openxmlformats.org/drawingml/2006/table">
            <a:tbl>
              <a:tblPr/>
              <a:tblGrid>
                <a:gridCol w="268502"/>
                <a:gridCol w="269700"/>
                <a:gridCol w="268502"/>
                <a:gridCol w="269701"/>
                <a:gridCol w="269700"/>
                <a:gridCol w="269701"/>
                <a:gridCol w="268502"/>
                <a:gridCol w="269700"/>
                <a:gridCol w="268502"/>
                <a:gridCol w="269701"/>
                <a:gridCol w="268502"/>
                <a:gridCol w="268502"/>
                <a:gridCol w="269700"/>
                <a:gridCol w="252920"/>
                <a:gridCol w="272098"/>
                <a:gridCol w="282886"/>
                <a:gridCol w="269701"/>
                <a:gridCol w="268502"/>
                <a:gridCol w="269700"/>
                <a:gridCol w="268502"/>
              </a:tblGrid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cxnSp>
        <p:nvCxnSpPr>
          <p:cNvPr id="21" name="Прямая со стрелкой 20"/>
          <p:cNvCxnSpPr/>
          <p:nvPr/>
        </p:nvCxnSpPr>
        <p:spPr>
          <a:xfrm rot="5400000" flipH="1" flipV="1">
            <a:off x="-1214081" y="4000107"/>
            <a:ext cx="4857784" cy="794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428596" y="4500570"/>
            <a:ext cx="5429288" cy="1588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5357818" y="4429132"/>
            <a:ext cx="428628" cy="7143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endParaRPr lang="ru-RU" sz="4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357290" y="1428736"/>
            <a:ext cx="41229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y</a:t>
            </a:r>
            <a:endParaRPr lang="ru-RU" sz="4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214414" y="4429132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42910" y="3714752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42910" y="3214686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42910" y="2786058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2" name="Прямая соединительная линия 41"/>
          <p:cNvCxnSpPr/>
          <p:nvPr/>
        </p:nvCxnSpPr>
        <p:spPr>
          <a:xfrm>
            <a:off x="1071538" y="4000504"/>
            <a:ext cx="285752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1071538" y="3071810"/>
            <a:ext cx="285752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>
            <a:off x="1071538" y="3500438"/>
            <a:ext cx="285752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 rot="5400000">
            <a:off x="1643836" y="4499776"/>
            <a:ext cx="285752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 rot="5400000">
            <a:off x="2143902" y="4499776"/>
            <a:ext cx="285752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 rot="5400000">
            <a:off x="3215472" y="4499776"/>
            <a:ext cx="285752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 rot="5400000">
            <a:off x="5358612" y="4499776"/>
            <a:ext cx="285752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1643042" y="4643446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2071670" y="4643446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3214678" y="4643446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5286380" y="5286388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5" name="Прямая соединительная линия 54"/>
          <p:cNvCxnSpPr/>
          <p:nvPr/>
        </p:nvCxnSpPr>
        <p:spPr>
          <a:xfrm>
            <a:off x="1071538" y="5000636"/>
            <a:ext cx="285752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/>
          <p:cNvCxnSpPr/>
          <p:nvPr/>
        </p:nvCxnSpPr>
        <p:spPr>
          <a:xfrm>
            <a:off x="1071538" y="5500702"/>
            <a:ext cx="285752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500034" y="4714884"/>
            <a:ext cx="5741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- 1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500034" y="5214950"/>
            <a:ext cx="5741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- 2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Полилиния 36"/>
          <p:cNvSpPr/>
          <p:nvPr/>
        </p:nvSpPr>
        <p:spPr>
          <a:xfrm>
            <a:off x="1357290" y="2928934"/>
            <a:ext cx="4579937" cy="2744787"/>
          </a:xfrm>
          <a:custGeom>
            <a:avLst/>
            <a:gdLst>
              <a:gd name="connsiteX0" fmla="*/ 3175 w 4579937"/>
              <a:gd name="connsiteY0" fmla="*/ 2744787 h 2744787"/>
              <a:gd name="connsiteX1" fmla="*/ 22225 w 4579937"/>
              <a:gd name="connsiteY1" fmla="*/ 2506662 h 2744787"/>
              <a:gd name="connsiteX2" fmla="*/ 136525 w 4579937"/>
              <a:gd name="connsiteY2" fmla="*/ 2001837 h 2744787"/>
              <a:gd name="connsiteX3" fmla="*/ 412750 w 4579937"/>
              <a:gd name="connsiteY3" fmla="*/ 1506537 h 2744787"/>
              <a:gd name="connsiteX4" fmla="*/ 936625 w 4579937"/>
              <a:gd name="connsiteY4" fmla="*/ 1068387 h 2744787"/>
              <a:gd name="connsiteX5" fmla="*/ 2051050 w 4579937"/>
              <a:gd name="connsiteY5" fmla="*/ 601662 h 2744787"/>
              <a:gd name="connsiteX6" fmla="*/ 4194175 w 4579937"/>
              <a:gd name="connsiteY6" fmla="*/ 87312 h 2744787"/>
              <a:gd name="connsiteX7" fmla="*/ 4365625 w 4579937"/>
              <a:gd name="connsiteY7" fmla="*/ 77787 h 2744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79937" h="2744787">
                <a:moveTo>
                  <a:pt x="3175" y="2744787"/>
                </a:moveTo>
                <a:cubicBezTo>
                  <a:pt x="1587" y="2687637"/>
                  <a:pt x="0" y="2630487"/>
                  <a:pt x="22225" y="2506662"/>
                </a:cubicBezTo>
                <a:cubicBezTo>
                  <a:pt x="44450" y="2382837"/>
                  <a:pt x="71438" y="2168524"/>
                  <a:pt x="136525" y="2001837"/>
                </a:cubicBezTo>
                <a:cubicBezTo>
                  <a:pt x="201612" y="1835150"/>
                  <a:pt x="279400" y="1662112"/>
                  <a:pt x="412750" y="1506537"/>
                </a:cubicBezTo>
                <a:cubicBezTo>
                  <a:pt x="546100" y="1350962"/>
                  <a:pt x="663575" y="1219199"/>
                  <a:pt x="936625" y="1068387"/>
                </a:cubicBezTo>
                <a:cubicBezTo>
                  <a:pt x="1209675" y="917575"/>
                  <a:pt x="1508125" y="765174"/>
                  <a:pt x="2051050" y="601662"/>
                </a:cubicBezTo>
                <a:cubicBezTo>
                  <a:pt x="2593975" y="438150"/>
                  <a:pt x="3808413" y="174624"/>
                  <a:pt x="4194175" y="87312"/>
                </a:cubicBezTo>
                <a:cubicBezTo>
                  <a:pt x="4579937" y="0"/>
                  <a:pt x="4365625" y="77787"/>
                  <a:pt x="4365625" y="77787"/>
                </a:cubicBezTo>
              </a:path>
            </a:pathLst>
          </a:cu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Полилиния 71"/>
          <p:cNvSpPr/>
          <p:nvPr/>
        </p:nvSpPr>
        <p:spPr>
          <a:xfrm flipV="1">
            <a:off x="1357290" y="3214686"/>
            <a:ext cx="4579937" cy="2857496"/>
          </a:xfrm>
          <a:custGeom>
            <a:avLst/>
            <a:gdLst>
              <a:gd name="connsiteX0" fmla="*/ 3175 w 4579937"/>
              <a:gd name="connsiteY0" fmla="*/ 2744787 h 2744787"/>
              <a:gd name="connsiteX1" fmla="*/ 22225 w 4579937"/>
              <a:gd name="connsiteY1" fmla="*/ 2506662 h 2744787"/>
              <a:gd name="connsiteX2" fmla="*/ 136525 w 4579937"/>
              <a:gd name="connsiteY2" fmla="*/ 2001837 h 2744787"/>
              <a:gd name="connsiteX3" fmla="*/ 412750 w 4579937"/>
              <a:gd name="connsiteY3" fmla="*/ 1506537 h 2744787"/>
              <a:gd name="connsiteX4" fmla="*/ 936625 w 4579937"/>
              <a:gd name="connsiteY4" fmla="*/ 1068387 h 2744787"/>
              <a:gd name="connsiteX5" fmla="*/ 2051050 w 4579937"/>
              <a:gd name="connsiteY5" fmla="*/ 601662 h 2744787"/>
              <a:gd name="connsiteX6" fmla="*/ 4194175 w 4579937"/>
              <a:gd name="connsiteY6" fmla="*/ 87312 h 2744787"/>
              <a:gd name="connsiteX7" fmla="*/ 4365625 w 4579937"/>
              <a:gd name="connsiteY7" fmla="*/ 77787 h 2744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79937" h="2744787">
                <a:moveTo>
                  <a:pt x="3175" y="2744787"/>
                </a:moveTo>
                <a:cubicBezTo>
                  <a:pt x="1587" y="2687637"/>
                  <a:pt x="0" y="2630487"/>
                  <a:pt x="22225" y="2506662"/>
                </a:cubicBezTo>
                <a:cubicBezTo>
                  <a:pt x="44450" y="2382837"/>
                  <a:pt x="71438" y="2168524"/>
                  <a:pt x="136525" y="2001837"/>
                </a:cubicBezTo>
                <a:cubicBezTo>
                  <a:pt x="201612" y="1835150"/>
                  <a:pt x="279400" y="1662112"/>
                  <a:pt x="412750" y="1506537"/>
                </a:cubicBezTo>
                <a:cubicBezTo>
                  <a:pt x="546100" y="1350962"/>
                  <a:pt x="663575" y="1219199"/>
                  <a:pt x="936625" y="1068387"/>
                </a:cubicBezTo>
                <a:cubicBezTo>
                  <a:pt x="1209675" y="917575"/>
                  <a:pt x="1508125" y="765174"/>
                  <a:pt x="2051050" y="601662"/>
                </a:cubicBezTo>
                <a:cubicBezTo>
                  <a:pt x="2593975" y="438150"/>
                  <a:pt x="3808413" y="174624"/>
                  <a:pt x="4194175" y="87312"/>
                </a:cubicBezTo>
                <a:cubicBezTo>
                  <a:pt x="4579937" y="0"/>
                  <a:pt x="4365625" y="77787"/>
                  <a:pt x="4365625" y="77787"/>
                </a:cubicBezTo>
              </a:path>
            </a:pathLst>
          </a:custGeom>
          <a:ln w="76200">
            <a:solidFill>
              <a:srgbClr val="00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" name="Группа 74"/>
          <p:cNvGrpSpPr/>
          <p:nvPr/>
        </p:nvGrpSpPr>
        <p:grpSpPr>
          <a:xfrm>
            <a:off x="3714744" y="1785926"/>
            <a:ext cx="2000264" cy="714380"/>
            <a:chOff x="4357686" y="642918"/>
            <a:chExt cx="2000264" cy="714380"/>
          </a:xfrm>
        </p:grpSpPr>
        <p:sp>
          <p:nvSpPr>
            <p:cNvPr id="74" name="Прямоугольник 73"/>
            <p:cNvSpPr/>
            <p:nvPr/>
          </p:nvSpPr>
          <p:spPr>
            <a:xfrm>
              <a:off x="4357686" y="642918"/>
              <a:ext cx="2000264" cy="71438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6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aphicFrame>
          <p:nvGraphicFramePr>
            <p:cNvPr id="66" name="Объект 65"/>
            <p:cNvGraphicFramePr>
              <a:graphicFrameLocks noChangeAspect="1"/>
            </p:cNvGraphicFramePr>
            <p:nvPr/>
          </p:nvGraphicFramePr>
          <p:xfrm>
            <a:off x="4500571" y="698490"/>
            <a:ext cx="1676400" cy="608012"/>
          </p:xfrm>
          <a:graphic>
            <a:graphicData uri="http://schemas.openxmlformats.org/presentationml/2006/ole">
              <p:oleObj spid="_x0000_s45058" name="Формула" r:id="rId4" imgW="647640" imgH="228600" progId="Equation.3">
                <p:embed/>
              </p:oleObj>
            </a:graphicData>
          </a:graphic>
        </p:graphicFrame>
      </p:grpSp>
      <p:grpSp>
        <p:nvGrpSpPr>
          <p:cNvPr id="65" name="Группа 64"/>
          <p:cNvGrpSpPr/>
          <p:nvPr/>
        </p:nvGrpSpPr>
        <p:grpSpPr>
          <a:xfrm>
            <a:off x="3929058" y="3500438"/>
            <a:ext cx="1428760" cy="642942"/>
            <a:chOff x="6429388" y="3357562"/>
            <a:chExt cx="1428760" cy="642942"/>
          </a:xfrm>
        </p:grpSpPr>
        <p:sp>
          <p:nvSpPr>
            <p:cNvPr id="46" name="Прямоугольник 45"/>
            <p:cNvSpPr/>
            <p:nvPr/>
          </p:nvSpPr>
          <p:spPr>
            <a:xfrm>
              <a:off x="6429388" y="3357562"/>
              <a:ext cx="1428760" cy="64294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6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aphicFrame>
          <p:nvGraphicFramePr>
            <p:cNvPr id="63" name="Объект 62"/>
            <p:cNvGraphicFramePr>
              <a:graphicFrameLocks noChangeAspect="1"/>
            </p:cNvGraphicFramePr>
            <p:nvPr/>
          </p:nvGraphicFramePr>
          <p:xfrm>
            <a:off x="6643702" y="3429000"/>
            <a:ext cx="1000132" cy="428628"/>
          </p:xfrm>
          <a:graphic>
            <a:graphicData uri="http://schemas.openxmlformats.org/presentationml/2006/ole">
              <p:oleObj spid="_x0000_s45060" name="Формула" r:id="rId5" imgW="330120" imgH="177480" progId="Equation.3">
                <p:embed/>
              </p:oleObj>
            </a:graphicData>
          </a:graphic>
        </p:graphicFrame>
      </p:grpSp>
      <p:grpSp>
        <p:nvGrpSpPr>
          <p:cNvPr id="75" name="Группа 74"/>
          <p:cNvGrpSpPr/>
          <p:nvPr/>
        </p:nvGrpSpPr>
        <p:grpSpPr>
          <a:xfrm>
            <a:off x="3857620" y="4857760"/>
            <a:ext cx="1684363" cy="642942"/>
            <a:chOff x="6316661" y="3357562"/>
            <a:chExt cx="1684363" cy="642942"/>
          </a:xfrm>
        </p:grpSpPr>
        <p:sp>
          <p:nvSpPr>
            <p:cNvPr id="77" name="Прямоугольник 76"/>
            <p:cNvSpPr/>
            <p:nvPr/>
          </p:nvSpPr>
          <p:spPr>
            <a:xfrm>
              <a:off x="6316661" y="3357562"/>
              <a:ext cx="1684363" cy="64294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6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aphicFrame>
          <p:nvGraphicFramePr>
            <p:cNvPr id="78" name="Объект 77"/>
            <p:cNvGraphicFramePr>
              <a:graphicFrameLocks noChangeAspect="1"/>
            </p:cNvGraphicFramePr>
            <p:nvPr/>
          </p:nvGraphicFramePr>
          <p:xfrm>
            <a:off x="6316661" y="3428991"/>
            <a:ext cx="1654175" cy="428625"/>
          </p:xfrm>
          <a:graphic>
            <a:graphicData uri="http://schemas.openxmlformats.org/presentationml/2006/ole">
              <p:oleObj spid="_x0000_s45061" name="Формула" r:id="rId6" imgW="545760" imgH="177480" progId="Equation.3">
                <p:embed/>
              </p:oleObj>
            </a:graphicData>
          </a:graphic>
        </p:graphicFrame>
      </p:grpSp>
      <p:sp>
        <p:nvSpPr>
          <p:cNvPr id="73" name="TextBox 72"/>
          <p:cNvSpPr txBox="1"/>
          <p:nvPr/>
        </p:nvSpPr>
        <p:spPr>
          <a:xfrm>
            <a:off x="1500166" y="500042"/>
            <a:ext cx="620362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i="1" u="sng" dirty="0" smtClean="0">
                <a:solidFill>
                  <a:srgbClr val="9D3113"/>
                </a:solidFill>
                <a:latin typeface="Times New Roman" pitchFamily="18" charset="0"/>
                <a:cs typeface="Times New Roman" pitchFamily="18" charset="0"/>
              </a:rPr>
              <a:t>График функции </a:t>
            </a:r>
            <a:r>
              <a:rPr lang="en-US" sz="4000" b="1" i="1" u="sng" dirty="0" smtClean="0">
                <a:solidFill>
                  <a:srgbClr val="9D3113"/>
                </a:solidFill>
                <a:latin typeface="Times New Roman" pitchFamily="18" charset="0"/>
                <a:cs typeface="Times New Roman" pitchFamily="18" charset="0"/>
              </a:rPr>
              <a:t>y = </a:t>
            </a:r>
            <a:r>
              <a:rPr lang="en-US" sz="4000" b="1" i="1" u="sng" dirty="0" err="1" smtClean="0">
                <a:solidFill>
                  <a:srgbClr val="9D3113"/>
                </a:solidFill>
                <a:latin typeface="Times New Roman" pitchFamily="18" charset="0"/>
                <a:cs typeface="Times New Roman" pitchFamily="18" charset="0"/>
              </a:rPr>
              <a:t>log</a:t>
            </a:r>
            <a:r>
              <a:rPr lang="en-US" b="1" i="1" u="sng" dirty="0" err="1" smtClean="0">
                <a:solidFill>
                  <a:srgbClr val="9D3113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4000" b="1" i="1" u="sng" dirty="0" smtClean="0">
                <a:solidFill>
                  <a:srgbClr val="9D3113"/>
                </a:solidFill>
                <a:latin typeface="Times New Roman" pitchFamily="18" charset="0"/>
                <a:cs typeface="Times New Roman" pitchFamily="18" charset="0"/>
              </a:rPr>
              <a:t> x.</a:t>
            </a:r>
            <a:endParaRPr lang="ru-RU" sz="4000" b="1" i="1" u="sng" dirty="0">
              <a:solidFill>
                <a:srgbClr val="9D311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5857884" y="1643050"/>
            <a:ext cx="288675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Опишите свойства</a:t>
            </a:r>
          </a:p>
          <a:p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логарифмической </a:t>
            </a:r>
          </a:p>
          <a:p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функции</a:t>
            </a:r>
            <a:r>
              <a:rPr lang="en-US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9" name="Прямоугольник 78">
            <a:hlinkClick r:id="rId7" action="ppaction://hlinksldjump"/>
          </p:cNvPr>
          <p:cNvSpPr/>
          <p:nvPr/>
        </p:nvSpPr>
        <p:spPr>
          <a:xfrm>
            <a:off x="6143636" y="3286124"/>
            <a:ext cx="2428892" cy="71438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 вариант: 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en-US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 &gt; 1</a:t>
            </a:r>
            <a:endParaRPr lang="ru-RU" sz="2400" dirty="0"/>
          </a:p>
        </p:txBody>
      </p:sp>
      <p:sp>
        <p:nvSpPr>
          <p:cNvPr id="80" name="Прямоугольник 79">
            <a:hlinkClick r:id="rId8" action="ppaction://hlinksldjump"/>
          </p:cNvPr>
          <p:cNvSpPr/>
          <p:nvPr/>
        </p:nvSpPr>
        <p:spPr>
          <a:xfrm>
            <a:off x="6143636" y="4643446"/>
            <a:ext cx="2428892" cy="71438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 вариант: 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при </a:t>
            </a:r>
            <a:r>
              <a:rPr lang="en-US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0 &lt; a &lt; 1</a:t>
            </a:r>
            <a:endParaRPr lang="ru-RU" sz="2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Номер слайда 4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DB3FD-396E-4ED9-BDB3-DCF467DBEF8F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14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  <p:bldP spid="38" grpId="0"/>
      <p:bldP spid="39" grpId="0"/>
      <p:bldP spid="40" grpId="0"/>
      <p:bldP spid="50" grpId="0"/>
      <p:bldP spid="51" grpId="0"/>
      <p:bldP spid="52" grpId="0"/>
      <p:bldP spid="53" grpId="0"/>
      <p:bldP spid="57" grpId="0"/>
      <p:bldP spid="58" grpId="0"/>
      <p:bldP spid="37" grpId="0" animBg="1"/>
      <p:bldP spid="72" grpId="0" animBg="1"/>
      <p:bldP spid="73" grpId="0"/>
      <p:bldP spid="76" grpId="0"/>
      <p:bldP spid="7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" name="Группа 101"/>
          <p:cNvGrpSpPr/>
          <p:nvPr/>
        </p:nvGrpSpPr>
        <p:grpSpPr>
          <a:xfrm>
            <a:off x="2000232" y="357166"/>
            <a:ext cx="6517818" cy="928694"/>
            <a:chOff x="2143108" y="285728"/>
            <a:chExt cx="6517818" cy="928694"/>
          </a:xfrm>
        </p:grpSpPr>
        <p:sp>
          <p:nvSpPr>
            <p:cNvPr id="101" name="Горизонтальный свиток 100"/>
            <p:cNvSpPr/>
            <p:nvPr/>
          </p:nvSpPr>
          <p:spPr>
            <a:xfrm>
              <a:off x="2143108" y="285728"/>
              <a:ext cx="6500858" cy="928694"/>
            </a:xfrm>
            <a:prstGeom prst="horizontalScroll">
              <a:avLst/>
            </a:prstGeom>
            <a:solidFill>
              <a:schemeClr val="bg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" name="TextBox 1"/>
            <p:cNvSpPr txBox="1"/>
            <p:nvPr/>
          </p:nvSpPr>
          <p:spPr>
            <a:xfrm>
              <a:off x="2214546" y="428604"/>
              <a:ext cx="644638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200" b="1" i="1" dirty="0" smtClean="0">
                  <a:solidFill>
                    <a:srgbClr val="9D3113"/>
                  </a:solidFill>
                  <a:latin typeface="Times New Roman" pitchFamily="18" charset="0"/>
                  <a:cs typeface="Times New Roman" pitchFamily="18" charset="0"/>
                </a:rPr>
                <a:t>Свойства функции у = </a:t>
              </a:r>
              <a:r>
                <a:rPr lang="en-US" sz="3200" b="1" i="1" dirty="0" err="1" smtClean="0">
                  <a:solidFill>
                    <a:srgbClr val="9D3113"/>
                  </a:solidFill>
                  <a:latin typeface="Times New Roman" pitchFamily="18" charset="0"/>
                  <a:cs typeface="Times New Roman" pitchFamily="18" charset="0"/>
                </a:rPr>
                <a:t>log</a:t>
              </a:r>
              <a:r>
                <a:rPr lang="en-US" sz="2000" b="1" i="1" dirty="0" err="1" smtClean="0">
                  <a:solidFill>
                    <a:srgbClr val="9D3113"/>
                  </a:solidFill>
                  <a:latin typeface="Times New Roman" pitchFamily="18" charset="0"/>
                  <a:cs typeface="Times New Roman" pitchFamily="18" charset="0"/>
                </a:rPr>
                <a:t>a</a:t>
              </a:r>
              <a:r>
                <a:rPr lang="en-US" sz="2000" b="1" i="1" dirty="0" smtClean="0">
                  <a:solidFill>
                    <a:srgbClr val="9D3113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3200" b="1" i="1" dirty="0" smtClean="0">
                  <a:solidFill>
                    <a:srgbClr val="9D3113"/>
                  </a:solidFill>
                  <a:latin typeface="Times New Roman" pitchFamily="18" charset="0"/>
                  <a:cs typeface="Times New Roman" pitchFamily="18" charset="0"/>
                </a:rPr>
                <a:t>x, a &gt; 1</a:t>
              </a:r>
              <a:r>
                <a:rPr lang="ru-RU" sz="3200" b="1" i="1" dirty="0" smtClean="0">
                  <a:solidFill>
                    <a:srgbClr val="9D3113"/>
                  </a:solidFill>
                  <a:latin typeface="Times New Roman" pitchFamily="18" charset="0"/>
                  <a:cs typeface="Times New Roman" pitchFamily="18" charset="0"/>
                </a:rPr>
                <a:t>.</a:t>
              </a:r>
              <a:endParaRPr lang="ru-RU" sz="3200" b="1" i="1" dirty="0">
                <a:solidFill>
                  <a:srgbClr val="9D3113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3" name="Picture 4" descr="E:\Мои рисунки\картинки\картинки школа\2523263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500042"/>
            <a:ext cx="1492382" cy="1671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5" name="Group 7"/>
          <p:cNvGrpSpPr>
            <a:grpSpLocks/>
          </p:cNvGrpSpPr>
          <p:nvPr/>
        </p:nvGrpSpPr>
        <p:grpSpPr bwMode="auto">
          <a:xfrm>
            <a:off x="5500694" y="1142838"/>
            <a:ext cx="2904181" cy="2255613"/>
            <a:chOff x="2409" y="62"/>
            <a:chExt cx="3148" cy="3214"/>
          </a:xfrm>
        </p:grpSpPr>
        <p:grpSp>
          <p:nvGrpSpPr>
            <p:cNvPr id="36" name="Group 8"/>
            <p:cNvGrpSpPr>
              <a:grpSpLocks/>
            </p:cNvGrpSpPr>
            <p:nvPr/>
          </p:nvGrpSpPr>
          <p:grpSpPr bwMode="auto">
            <a:xfrm>
              <a:off x="2409" y="203"/>
              <a:ext cx="3148" cy="3073"/>
              <a:chOff x="2409" y="203"/>
              <a:chExt cx="3148" cy="3073"/>
            </a:xfrm>
          </p:grpSpPr>
          <p:sp>
            <p:nvSpPr>
              <p:cNvPr id="39" name="Freeform 9"/>
              <p:cNvSpPr>
                <a:spLocks/>
              </p:cNvSpPr>
              <p:nvPr/>
            </p:nvSpPr>
            <p:spPr bwMode="auto">
              <a:xfrm>
                <a:off x="2426" y="211"/>
                <a:ext cx="1" cy="30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02"/>
                  </a:cxn>
                </a:cxnLst>
                <a:rect l="0" t="0" r="r" b="b"/>
                <a:pathLst>
                  <a:path w="1" h="3002">
                    <a:moveTo>
                      <a:pt x="0" y="0"/>
                    </a:moveTo>
                    <a:lnTo>
                      <a:pt x="0" y="3002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" name="Freeform 10"/>
              <p:cNvSpPr>
                <a:spLocks/>
              </p:cNvSpPr>
              <p:nvPr/>
            </p:nvSpPr>
            <p:spPr bwMode="auto">
              <a:xfrm>
                <a:off x="2409" y="2945"/>
                <a:ext cx="3124" cy="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124" y="8"/>
                  </a:cxn>
                </a:cxnLst>
                <a:rect l="0" t="0" r="r" b="b"/>
                <a:pathLst>
                  <a:path w="3124" h="8">
                    <a:moveTo>
                      <a:pt x="0" y="0"/>
                    </a:moveTo>
                    <a:lnTo>
                      <a:pt x="3124" y="8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" name="Freeform 11"/>
              <p:cNvSpPr>
                <a:spLocks/>
              </p:cNvSpPr>
              <p:nvPr/>
            </p:nvSpPr>
            <p:spPr bwMode="auto">
              <a:xfrm>
                <a:off x="2677" y="211"/>
                <a:ext cx="8" cy="29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" y="2994"/>
                  </a:cxn>
                </a:cxnLst>
                <a:rect l="0" t="0" r="r" b="b"/>
                <a:pathLst>
                  <a:path w="8" h="2994">
                    <a:moveTo>
                      <a:pt x="0" y="0"/>
                    </a:moveTo>
                    <a:lnTo>
                      <a:pt x="8" y="2994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" name="Line 12"/>
              <p:cNvSpPr>
                <a:spLocks noChangeShapeType="1"/>
              </p:cNvSpPr>
              <p:nvPr/>
            </p:nvSpPr>
            <p:spPr bwMode="auto">
              <a:xfrm>
                <a:off x="2426" y="2704"/>
                <a:ext cx="313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" name="Freeform 13"/>
              <p:cNvSpPr>
                <a:spLocks/>
              </p:cNvSpPr>
              <p:nvPr/>
            </p:nvSpPr>
            <p:spPr bwMode="auto">
              <a:xfrm>
                <a:off x="2426" y="3203"/>
                <a:ext cx="3124" cy="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124" y="8"/>
                  </a:cxn>
                </a:cxnLst>
                <a:rect l="0" t="0" r="r" b="b"/>
                <a:pathLst>
                  <a:path w="3124" h="8">
                    <a:moveTo>
                      <a:pt x="0" y="0"/>
                    </a:moveTo>
                    <a:lnTo>
                      <a:pt x="3124" y="8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" name="Freeform 14"/>
              <p:cNvSpPr>
                <a:spLocks/>
              </p:cNvSpPr>
              <p:nvPr/>
            </p:nvSpPr>
            <p:spPr bwMode="auto">
              <a:xfrm>
                <a:off x="2418" y="2450"/>
                <a:ext cx="3131" cy="8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3131" y="0"/>
                  </a:cxn>
                </a:cxnLst>
                <a:rect l="0" t="0" r="r" b="b"/>
                <a:pathLst>
                  <a:path w="3131" h="8">
                    <a:moveTo>
                      <a:pt x="0" y="8"/>
                    </a:moveTo>
                    <a:lnTo>
                      <a:pt x="3131" y="0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5" name="Freeform 15"/>
              <p:cNvSpPr>
                <a:spLocks/>
              </p:cNvSpPr>
              <p:nvPr/>
            </p:nvSpPr>
            <p:spPr bwMode="auto">
              <a:xfrm>
                <a:off x="2426" y="2205"/>
                <a:ext cx="3131" cy="8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3131" y="0"/>
                  </a:cxn>
                </a:cxnLst>
                <a:rect l="0" t="0" r="r" b="b"/>
                <a:pathLst>
                  <a:path w="3131" h="8">
                    <a:moveTo>
                      <a:pt x="0" y="8"/>
                    </a:moveTo>
                    <a:lnTo>
                      <a:pt x="3131" y="0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6" name="Freeform 16"/>
              <p:cNvSpPr>
                <a:spLocks/>
              </p:cNvSpPr>
              <p:nvPr/>
            </p:nvSpPr>
            <p:spPr bwMode="auto">
              <a:xfrm>
                <a:off x="2409" y="1955"/>
                <a:ext cx="3132" cy="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132" y="8"/>
                  </a:cxn>
                </a:cxnLst>
                <a:rect l="0" t="0" r="r" b="b"/>
                <a:pathLst>
                  <a:path w="3132" h="8">
                    <a:moveTo>
                      <a:pt x="0" y="0"/>
                    </a:moveTo>
                    <a:lnTo>
                      <a:pt x="3132" y="8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7" name="Freeform 17"/>
              <p:cNvSpPr>
                <a:spLocks/>
              </p:cNvSpPr>
              <p:nvPr/>
            </p:nvSpPr>
            <p:spPr bwMode="auto">
              <a:xfrm>
                <a:off x="2434" y="1444"/>
                <a:ext cx="3107" cy="8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3107" y="0"/>
                  </a:cxn>
                </a:cxnLst>
                <a:rect l="0" t="0" r="r" b="b"/>
                <a:pathLst>
                  <a:path w="3107" h="8">
                    <a:moveTo>
                      <a:pt x="0" y="8"/>
                    </a:moveTo>
                    <a:lnTo>
                      <a:pt x="3107" y="0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48" name="Freeform 18"/>
              <p:cNvSpPr>
                <a:spLocks/>
              </p:cNvSpPr>
              <p:nvPr/>
            </p:nvSpPr>
            <p:spPr bwMode="auto">
              <a:xfrm>
                <a:off x="2426" y="1207"/>
                <a:ext cx="3107" cy="8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3107" y="0"/>
                  </a:cxn>
                </a:cxnLst>
                <a:rect l="0" t="0" r="r" b="b"/>
                <a:pathLst>
                  <a:path w="3107" h="8">
                    <a:moveTo>
                      <a:pt x="0" y="8"/>
                    </a:moveTo>
                    <a:lnTo>
                      <a:pt x="3107" y="0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9" name="Freeform 19"/>
              <p:cNvSpPr>
                <a:spLocks/>
              </p:cNvSpPr>
              <p:nvPr/>
            </p:nvSpPr>
            <p:spPr bwMode="auto">
              <a:xfrm>
                <a:off x="2426" y="949"/>
                <a:ext cx="3123" cy="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123" y="8"/>
                  </a:cxn>
                </a:cxnLst>
                <a:rect l="0" t="0" r="r" b="b"/>
                <a:pathLst>
                  <a:path w="3123" h="8">
                    <a:moveTo>
                      <a:pt x="0" y="0"/>
                    </a:moveTo>
                    <a:lnTo>
                      <a:pt x="3123" y="8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0" name="Freeform 20"/>
              <p:cNvSpPr>
                <a:spLocks/>
              </p:cNvSpPr>
              <p:nvPr/>
            </p:nvSpPr>
            <p:spPr bwMode="auto">
              <a:xfrm>
                <a:off x="2426" y="708"/>
                <a:ext cx="3107" cy="8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3107" y="0"/>
                  </a:cxn>
                </a:cxnLst>
                <a:rect l="0" t="0" r="r" b="b"/>
                <a:pathLst>
                  <a:path w="3107" h="8">
                    <a:moveTo>
                      <a:pt x="0" y="8"/>
                    </a:moveTo>
                    <a:lnTo>
                      <a:pt x="3107" y="0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" name="Freeform 21"/>
              <p:cNvSpPr>
                <a:spLocks/>
              </p:cNvSpPr>
              <p:nvPr/>
            </p:nvSpPr>
            <p:spPr bwMode="auto">
              <a:xfrm>
                <a:off x="2434" y="446"/>
                <a:ext cx="3115" cy="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115" y="8"/>
                  </a:cxn>
                </a:cxnLst>
                <a:rect l="0" t="0" r="r" b="b"/>
                <a:pathLst>
                  <a:path w="3115" h="8">
                    <a:moveTo>
                      <a:pt x="0" y="0"/>
                    </a:moveTo>
                    <a:lnTo>
                      <a:pt x="3115" y="8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2" name="Freeform 22"/>
              <p:cNvSpPr>
                <a:spLocks/>
              </p:cNvSpPr>
              <p:nvPr/>
            </p:nvSpPr>
            <p:spPr bwMode="auto">
              <a:xfrm>
                <a:off x="2426" y="210"/>
                <a:ext cx="3115" cy="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115" y="8"/>
                  </a:cxn>
                </a:cxnLst>
                <a:rect l="0" t="0" r="r" b="b"/>
                <a:pathLst>
                  <a:path w="3115" h="8">
                    <a:moveTo>
                      <a:pt x="0" y="0"/>
                    </a:moveTo>
                    <a:lnTo>
                      <a:pt x="3115" y="8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3" name="Freeform 23"/>
              <p:cNvSpPr>
                <a:spLocks/>
              </p:cNvSpPr>
              <p:nvPr/>
            </p:nvSpPr>
            <p:spPr bwMode="auto">
              <a:xfrm>
                <a:off x="2937" y="203"/>
                <a:ext cx="8" cy="3026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0" y="3026"/>
                  </a:cxn>
                </a:cxnLst>
                <a:rect l="0" t="0" r="r" b="b"/>
                <a:pathLst>
                  <a:path w="8" h="3026">
                    <a:moveTo>
                      <a:pt x="8" y="0"/>
                    </a:moveTo>
                    <a:lnTo>
                      <a:pt x="0" y="3026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4" name="Freeform 24"/>
              <p:cNvSpPr>
                <a:spLocks/>
              </p:cNvSpPr>
              <p:nvPr/>
            </p:nvSpPr>
            <p:spPr bwMode="auto">
              <a:xfrm>
                <a:off x="3198" y="210"/>
                <a:ext cx="1" cy="30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02"/>
                  </a:cxn>
                </a:cxnLst>
                <a:rect l="0" t="0" r="r" b="b"/>
                <a:pathLst>
                  <a:path w="1" h="3002">
                    <a:moveTo>
                      <a:pt x="0" y="0"/>
                    </a:moveTo>
                    <a:lnTo>
                      <a:pt x="0" y="3002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5" name="Freeform 25"/>
              <p:cNvSpPr>
                <a:spLocks/>
              </p:cNvSpPr>
              <p:nvPr/>
            </p:nvSpPr>
            <p:spPr bwMode="auto">
              <a:xfrm>
                <a:off x="3470" y="210"/>
                <a:ext cx="1" cy="30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02"/>
                  </a:cxn>
                </a:cxnLst>
                <a:rect l="0" t="0" r="r" b="b"/>
                <a:pathLst>
                  <a:path w="1" h="3002">
                    <a:moveTo>
                      <a:pt x="0" y="0"/>
                    </a:moveTo>
                    <a:lnTo>
                      <a:pt x="0" y="3002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6" name="Freeform 26"/>
              <p:cNvSpPr>
                <a:spLocks/>
              </p:cNvSpPr>
              <p:nvPr/>
            </p:nvSpPr>
            <p:spPr bwMode="auto">
              <a:xfrm>
                <a:off x="3707" y="219"/>
                <a:ext cx="9" cy="3010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0" y="3010"/>
                  </a:cxn>
                </a:cxnLst>
                <a:rect l="0" t="0" r="r" b="b"/>
                <a:pathLst>
                  <a:path w="9" h="3010">
                    <a:moveTo>
                      <a:pt x="9" y="0"/>
                    </a:moveTo>
                    <a:lnTo>
                      <a:pt x="0" y="3010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7" name="Freeform 27"/>
              <p:cNvSpPr>
                <a:spLocks/>
              </p:cNvSpPr>
              <p:nvPr/>
            </p:nvSpPr>
            <p:spPr bwMode="auto">
              <a:xfrm>
                <a:off x="4241" y="210"/>
                <a:ext cx="1" cy="30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02"/>
                  </a:cxn>
                </a:cxnLst>
                <a:rect l="0" t="0" r="r" b="b"/>
                <a:pathLst>
                  <a:path w="1" h="3002">
                    <a:moveTo>
                      <a:pt x="0" y="0"/>
                    </a:moveTo>
                    <a:lnTo>
                      <a:pt x="0" y="3002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8" name="Freeform 28"/>
              <p:cNvSpPr>
                <a:spLocks/>
              </p:cNvSpPr>
              <p:nvPr/>
            </p:nvSpPr>
            <p:spPr bwMode="auto">
              <a:xfrm>
                <a:off x="4494" y="203"/>
                <a:ext cx="1" cy="30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02"/>
                  </a:cxn>
                </a:cxnLst>
                <a:rect l="0" t="0" r="r" b="b"/>
                <a:pathLst>
                  <a:path w="1" h="3002">
                    <a:moveTo>
                      <a:pt x="0" y="0"/>
                    </a:moveTo>
                    <a:lnTo>
                      <a:pt x="0" y="3002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9" name="Freeform 29"/>
              <p:cNvSpPr>
                <a:spLocks/>
              </p:cNvSpPr>
              <p:nvPr/>
            </p:nvSpPr>
            <p:spPr bwMode="auto">
              <a:xfrm>
                <a:off x="4762" y="219"/>
                <a:ext cx="1" cy="30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02"/>
                  </a:cxn>
                </a:cxnLst>
                <a:rect l="0" t="0" r="r" b="b"/>
                <a:pathLst>
                  <a:path w="1" h="3002">
                    <a:moveTo>
                      <a:pt x="0" y="0"/>
                    </a:moveTo>
                    <a:lnTo>
                      <a:pt x="0" y="3002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" name="Freeform 30"/>
              <p:cNvSpPr>
                <a:spLocks/>
              </p:cNvSpPr>
              <p:nvPr/>
            </p:nvSpPr>
            <p:spPr bwMode="auto">
              <a:xfrm>
                <a:off x="5012" y="210"/>
                <a:ext cx="1" cy="30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02"/>
                  </a:cxn>
                </a:cxnLst>
                <a:rect l="0" t="0" r="r" b="b"/>
                <a:pathLst>
                  <a:path w="1" h="3002">
                    <a:moveTo>
                      <a:pt x="0" y="0"/>
                    </a:moveTo>
                    <a:lnTo>
                      <a:pt x="0" y="3002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" name="Freeform 31"/>
              <p:cNvSpPr>
                <a:spLocks/>
              </p:cNvSpPr>
              <p:nvPr/>
            </p:nvSpPr>
            <p:spPr bwMode="auto">
              <a:xfrm>
                <a:off x="5284" y="210"/>
                <a:ext cx="1" cy="30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02"/>
                  </a:cxn>
                </a:cxnLst>
                <a:rect l="0" t="0" r="r" b="b"/>
                <a:pathLst>
                  <a:path w="1" h="3002">
                    <a:moveTo>
                      <a:pt x="0" y="0"/>
                    </a:moveTo>
                    <a:lnTo>
                      <a:pt x="0" y="3002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8" name="Freeform 26"/>
              <p:cNvSpPr>
                <a:spLocks/>
              </p:cNvSpPr>
              <p:nvPr/>
            </p:nvSpPr>
            <p:spPr bwMode="auto">
              <a:xfrm>
                <a:off x="3958" y="266"/>
                <a:ext cx="9" cy="3010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0" y="3010"/>
                  </a:cxn>
                </a:cxnLst>
                <a:rect l="0" t="0" r="r" b="b"/>
                <a:pathLst>
                  <a:path w="9" h="3010">
                    <a:moveTo>
                      <a:pt x="9" y="0"/>
                    </a:moveTo>
                    <a:lnTo>
                      <a:pt x="0" y="3010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9" name="Freeform 31"/>
              <p:cNvSpPr>
                <a:spLocks/>
              </p:cNvSpPr>
              <p:nvPr/>
            </p:nvSpPr>
            <p:spPr bwMode="auto">
              <a:xfrm>
                <a:off x="5506" y="266"/>
                <a:ext cx="1" cy="30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02"/>
                  </a:cxn>
                </a:cxnLst>
                <a:rect l="0" t="0" r="r" b="b"/>
                <a:pathLst>
                  <a:path w="1" h="3002">
                    <a:moveTo>
                      <a:pt x="0" y="0"/>
                    </a:moveTo>
                    <a:lnTo>
                      <a:pt x="0" y="3002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37" name="Text Box 32"/>
            <p:cNvSpPr txBox="1">
              <a:spLocks noChangeArrowheads="1"/>
            </p:cNvSpPr>
            <p:nvPr/>
          </p:nvSpPr>
          <p:spPr bwMode="auto">
            <a:xfrm>
              <a:off x="5119" y="2200"/>
              <a:ext cx="433" cy="6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ru-RU" sz="2400" b="1" i="1" dirty="0" err="1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х</a:t>
              </a:r>
              <a:endParaRPr lang="ru-RU" sz="2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8" name="Text Box 33"/>
            <p:cNvSpPr txBox="1">
              <a:spLocks noChangeArrowheads="1"/>
            </p:cNvSpPr>
            <p:nvPr/>
          </p:nvSpPr>
          <p:spPr bwMode="auto">
            <a:xfrm>
              <a:off x="3261" y="62"/>
              <a:ext cx="464" cy="6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ru-RU" sz="2400" b="1" i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у</a:t>
              </a:r>
              <a:endParaRPr lang="ru-RU" sz="2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4" name="Text Box 33"/>
            <p:cNvSpPr txBox="1">
              <a:spLocks noChangeArrowheads="1"/>
            </p:cNvSpPr>
            <p:nvPr/>
          </p:nvSpPr>
          <p:spPr bwMode="auto">
            <a:xfrm>
              <a:off x="2796" y="2200"/>
              <a:ext cx="464" cy="6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ru-RU" sz="2400" b="1" i="1" dirty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0</a:t>
              </a:r>
            </a:p>
          </p:txBody>
        </p:sp>
      </p:grpSp>
      <p:cxnSp>
        <p:nvCxnSpPr>
          <p:cNvPr id="62" name="Прямая со стрелкой 61"/>
          <p:cNvCxnSpPr/>
          <p:nvPr/>
        </p:nvCxnSpPr>
        <p:spPr>
          <a:xfrm rot="16200000" flipV="1">
            <a:off x="5143504" y="2285991"/>
            <a:ext cx="2143141" cy="2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Прямая соединительная линия 74"/>
          <p:cNvCxnSpPr/>
          <p:nvPr/>
        </p:nvCxnSpPr>
        <p:spPr>
          <a:xfrm flipV="1">
            <a:off x="5572132" y="2285992"/>
            <a:ext cx="2763001" cy="20962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Прямая со стрелкой 79"/>
          <p:cNvCxnSpPr/>
          <p:nvPr/>
        </p:nvCxnSpPr>
        <p:spPr>
          <a:xfrm>
            <a:off x="5500694" y="2643182"/>
            <a:ext cx="2857520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Полилиния 88"/>
          <p:cNvSpPr/>
          <p:nvPr/>
        </p:nvSpPr>
        <p:spPr>
          <a:xfrm>
            <a:off x="6357950" y="2071678"/>
            <a:ext cx="1978025" cy="1085850"/>
          </a:xfrm>
          <a:custGeom>
            <a:avLst/>
            <a:gdLst>
              <a:gd name="connsiteX0" fmla="*/ 6350 w 1978025"/>
              <a:gd name="connsiteY0" fmla="*/ 1085850 h 1085850"/>
              <a:gd name="connsiteX1" fmla="*/ 139700 w 1978025"/>
              <a:gd name="connsiteY1" fmla="*/ 581025 h 1085850"/>
              <a:gd name="connsiteX2" fmla="*/ 844550 w 1978025"/>
              <a:gd name="connsiteY2" fmla="*/ 228600 h 1085850"/>
              <a:gd name="connsiteX3" fmla="*/ 1978025 w 1978025"/>
              <a:gd name="connsiteY3" fmla="*/ 0 h 1085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78025" h="1085850">
                <a:moveTo>
                  <a:pt x="6350" y="1085850"/>
                </a:moveTo>
                <a:cubicBezTo>
                  <a:pt x="3175" y="904875"/>
                  <a:pt x="0" y="723900"/>
                  <a:pt x="139700" y="581025"/>
                </a:cubicBezTo>
                <a:cubicBezTo>
                  <a:pt x="279400" y="438150"/>
                  <a:pt x="538163" y="325438"/>
                  <a:pt x="844550" y="228600"/>
                </a:cubicBezTo>
                <a:cubicBezTo>
                  <a:pt x="1150938" y="131763"/>
                  <a:pt x="1978025" y="0"/>
                  <a:pt x="1978025" y="0"/>
                </a:cubicBezTo>
              </a:path>
            </a:pathLst>
          </a:custGeom>
          <a:ln w="57150">
            <a:solidFill>
              <a:srgbClr val="9D311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92" name="Группа 91"/>
          <p:cNvGrpSpPr/>
          <p:nvPr/>
        </p:nvGrpSpPr>
        <p:grpSpPr>
          <a:xfrm>
            <a:off x="6572264" y="1357298"/>
            <a:ext cx="1785950" cy="608012"/>
            <a:chOff x="2143108" y="2500306"/>
            <a:chExt cx="1785950" cy="608012"/>
          </a:xfrm>
        </p:grpSpPr>
        <p:sp>
          <p:nvSpPr>
            <p:cNvPr id="91" name="Прямоугольник 90"/>
            <p:cNvSpPr/>
            <p:nvPr/>
          </p:nvSpPr>
          <p:spPr>
            <a:xfrm>
              <a:off x="2143108" y="2500306"/>
              <a:ext cx="1785950" cy="57150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aphicFrame>
          <p:nvGraphicFramePr>
            <p:cNvPr id="5122" name="Object 2"/>
            <p:cNvGraphicFramePr>
              <a:graphicFrameLocks noChangeAspect="1"/>
            </p:cNvGraphicFramePr>
            <p:nvPr/>
          </p:nvGraphicFramePr>
          <p:xfrm>
            <a:off x="2214546" y="2500306"/>
            <a:ext cx="1676400" cy="608012"/>
          </p:xfrm>
          <a:graphic>
            <a:graphicData uri="http://schemas.openxmlformats.org/presentationml/2006/ole">
              <p:oleObj spid="_x0000_s5122" name="Формула" r:id="rId4" imgW="647640" imgH="228600" progId="Equation.3">
                <p:embed/>
              </p:oleObj>
            </a:graphicData>
          </a:graphic>
        </p:graphicFrame>
      </p:grpSp>
      <p:sp>
        <p:nvSpPr>
          <p:cNvPr id="93" name="TextBox 92"/>
          <p:cNvSpPr txBox="1"/>
          <p:nvPr/>
        </p:nvSpPr>
        <p:spPr>
          <a:xfrm>
            <a:off x="2143108" y="1428736"/>
            <a:ext cx="32223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1) </a:t>
            </a:r>
            <a:r>
              <a:rPr lang="en-US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D(f) = (0, + </a:t>
            </a:r>
            <a:r>
              <a:rPr lang="en-US" sz="3200" b="1" i="1" dirty="0" smtClean="0">
                <a:solidFill>
                  <a:srgbClr val="002060"/>
                </a:solidFill>
                <a:latin typeface="Times New Roman"/>
                <a:cs typeface="Times New Roman"/>
              </a:rPr>
              <a:t>∞)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sz="3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500034" y="2571744"/>
            <a:ext cx="498828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3) не является ни чётной,</a:t>
            </a:r>
          </a:p>
          <a:p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ни нечётной; </a:t>
            </a:r>
            <a:endParaRPr lang="ru-RU" sz="3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500034" y="3500438"/>
            <a:ext cx="496950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4) возрастает на </a:t>
            </a:r>
            <a:r>
              <a:rPr lang="en-US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(0, + </a:t>
            </a:r>
            <a:r>
              <a:rPr lang="en-US" sz="3200" b="1" i="1" dirty="0" smtClean="0">
                <a:solidFill>
                  <a:srgbClr val="002060"/>
                </a:solidFill>
                <a:latin typeface="Times New Roman"/>
                <a:cs typeface="Times New Roman"/>
              </a:rPr>
              <a:t>∞)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; </a:t>
            </a:r>
            <a:endParaRPr lang="ru-RU" sz="3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500034" y="4071942"/>
            <a:ext cx="82868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5)не ограничена сверху, не ограничена снизу; </a:t>
            </a:r>
            <a:endParaRPr lang="ru-RU" sz="3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500034" y="4643446"/>
            <a:ext cx="840473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)не имеет ни наибольшего, ни наименьшего</a:t>
            </a:r>
          </a:p>
          <a:p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значений; </a:t>
            </a:r>
            <a:endParaRPr lang="ru-RU" sz="3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500034" y="5643578"/>
            <a:ext cx="28632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7) непрерывна.</a:t>
            </a:r>
            <a:endParaRPr lang="ru-RU" sz="3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2000232" y="1928802"/>
            <a:ext cx="35269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E(f) = (- </a:t>
            </a:r>
            <a:r>
              <a:rPr lang="en-US" sz="3200" b="1" i="1" dirty="0" smtClean="0">
                <a:solidFill>
                  <a:srgbClr val="002060"/>
                </a:solidFill>
                <a:latin typeface="Times New Roman"/>
                <a:cs typeface="Times New Roman"/>
              </a:rPr>
              <a:t>∞</a:t>
            </a:r>
            <a:r>
              <a:rPr lang="en-US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+ </a:t>
            </a:r>
            <a:r>
              <a:rPr lang="en-US" sz="3200" b="1" i="1" dirty="0" smtClean="0">
                <a:solidFill>
                  <a:srgbClr val="002060"/>
                </a:solidFill>
                <a:latin typeface="Times New Roman"/>
                <a:cs typeface="Times New Roman"/>
              </a:rPr>
              <a:t>∞)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sz="3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4" name="Номер слайда 6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DB3FD-396E-4ED9-BDB3-DCF467DBEF8F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500"/>
                            </p:stCondLst>
                            <p:childTnLst>
                              <p:par>
                                <p:cTn id="58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500"/>
                            </p:stCondLst>
                            <p:childTnLst>
                              <p:par>
                                <p:cTn id="76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8500"/>
                            </p:stCondLst>
                            <p:childTnLst>
                              <p:par>
                                <p:cTn id="82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" grpId="0" animBg="1"/>
      <p:bldP spid="93" grpId="0"/>
      <p:bldP spid="94" grpId="0"/>
      <p:bldP spid="95" grpId="0"/>
      <p:bldP spid="96" grpId="0"/>
      <p:bldP spid="97" grpId="0"/>
      <p:bldP spid="98" grpId="0"/>
      <p:bldP spid="9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101"/>
          <p:cNvGrpSpPr/>
          <p:nvPr/>
        </p:nvGrpSpPr>
        <p:grpSpPr>
          <a:xfrm>
            <a:off x="1928794" y="357166"/>
            <a:ext cx="6480325" cy="928694"/>
            <a:chOff x="1643042" y="285728"/>
            <a:chExt cx="7128357" cy="928694"/>
          </a:xfrm>
        </p:grpSpPr>
        <p:sp>
          <p:nvSpPr>
            <p:cNvPr id="101" name="Горизонтальный свиток 100"/>
            <p:cNvSpPr/>
            <p:nvPr/>
          </p:nvSpPr>
          <p:spPr>
            <a:xfrm>
              <a:off x="1643042" y="285728"/>
              <a:ext cx="7072362" cy="928694"/>
            </a:xfrm>
            <a:prstGeom prst="horizontalScroll">
              <a:avLst/>
            </a:prstGeom>
            <a:solidFill>
              <a:schemeClr val="bg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" name="TextBox 1"/>
            <p:cNvSpPr txBox="1"/>
            <p:nvPr/>
          </p:nvSpPr>
          <p:spPr>
            <a:xfrm>
              <a:off x="1878787" y="500042"/>
              <a:ext cx="689261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i="1" dirty="0" smtClean="0">
                  <a:solidFill>
                    <a:srgbClr val="9D3113"/>
                  </a:solidFill>
                  <a:latin typeface="Times New Roman" pitchFamily="18" charset="0"/>
                  <a:cs typeface="Times New Roman" pitchFamily="18" charset="0"/>
                </a:rPr>
                <a:t>Свойства функции у = </a:t>
              </a:r>
              <a:r>
                <a:rPr lang="en-US" sz="2800" b="1" i="1" dirty="0" err="1" smtClean="0">
                  <a:solidFill>
                    <a:srgbClr val="9D3113"/>
                  </a:solidFill>
                  <a:latin typeface="Times New Roman" pitchFamily="18" charset="0"/>
                  <a:cs typeface="Times New Roman" pitchFamily="18" charset="0"/>
                </a:rPr>
                <a:t>log</a:t>
              </a:r>
              <a:r>
                <a:rPr lang="en-US" b="1" i="1" dirty="0" err="1" smtClean="0">
                  <a:solidFill>
                    <a:srgbClr val="9D3113"/>
                  </a:solidFill>
                  <a:latin typeface="Times New Roman" pitchFamily="18" charset="0"/>
                  <a:cs typeface="Times New Roman" pitchFamily="18" charset="0"/>
                </a:rPr>
                <a:t>a</a:t>
              </a:r>
              <a:r>
                <a:rPr lang="en-US" sz="2800" b="1" i="1" dirty="0" smtClean="0">
                  <a:solidFill>
                    <a:srgbClr val="9D3113"/>
                  </a:solidFill>
                  <a:latin typeface="Times New Roman" pitchFamily="18" charset="0"/>
                  <a:cs typeface="Times New Roman" pitchFamily="18" charset="0"/>
                </a:rPr>
                <a:t> x, 0 &lt; a </a:t>
              </a:r>
              <a:r>
                <a:rPr lang="en-US" sz="2800" b="1" i="1" dirty="0">
                  <a:solidFill>
                    <a:srgbClr val="9D3113"/>
                  </a:solidFill>
                  <a:latin typeface="Times New Roman" pitchFamily="18" charset="0"/>
                  <a:cs typeface="Times New Roman" pitchFamily="18" charset="0"/>
                </a:rPr>
                <a:t>&lt;</a:t>
              </a:r>
              <a:r>
                <a:rPr lang="en-US" sz="2800" b="1" i="1" dirty="0" smtClean="0">
                  <a:solidFill>
                    <a:srgbClr val="9D3113"/>
                  </a:solidFill>
                  <a:latin typeface="Times New Roman" pitchFamily="18" charset="0"/>
                  <a:cs typeface="Times New Roman" pitchFamily="18" charset="0"/>
                </a:rPr>
                <a:t> 1</a:t>
              </a:r>
              <a:r>
                <a:rPr lang="ru-RU" sz="2800" b="1" i="1" dirty="0" smtClean="0">
                  <a:solidFill>
                    <a:srgbClr val="9D3113"/>
                  </a:solidFill>
                  <a:latin typeface="Times New Roman" pitchFamily="18" charset="0"/>
                  <a:cs typeface="Times New Roman" pitchFamily="18" charset="0"/>
                </a:rPr>
                <a:t>.</a:t>
              </a:r>
              <a:endParaRPr lang="ru-RU" sz="2800" b="1" i="1" dirty="0">
                <a:solidFill>
                  <a:srgbClr val="9D3113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3" name="Picture 4" descr="E:\Мои рисунки\картинки\картинки школа\2523263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428604"/>
            <a:ext cx="1500198" cy="1671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Group 7"/>
          <p:cNvGrpSpPr>
            <a:grpSpLocks/>
          </p:cNvGrpSpPr>
          <p:nvPr/>
        </p:nvGrpSpPr>
        <p:grpSpPr bwMode="auto">
          <a:xfrm>
            <a:off x="5500694" y="1214422"/>
            <a:ext cx="2904181" cy="2255613"/>
            <a:chOff x="2409" y="62"/>
            <a:chExt cx="3148" cy="3214"/>
          </a:xfrm>
        </p:grpSpPr>
        <p:grpSp>
          <p:nvGrpSpPr>
            <p:cNvPr id="6" name="Group 8"/>
            <p:cNvGrpSpPr>
              <a:grpSpLocks/>
            </p:cNvGrpSpPr>
            <p:nvPr/>
          </p:nvGrpSpPr>
          <p:grpSpPr bwMode="auto">
            <a:xfrm>
              <a:off x="2409" y="203"/>
              <a:ext cx="3148" cy="3073"/>
              <a:chOff x="2409" y="203"/>
              <a:chExt cx="3148" cy="3073"/>
            </a:xfrm>
          </p:grpSpPr>
          <p:sp>
            <p:nvSpPr>
              <p:cNvPr id="39" name="Freeform 9"/>
              <p:cNvSpPr>
                <a:spLocks/>
              </p:cNvSpPr>
              <p:nvPr/>
            </p:nvSpPr>
            <p:spPr bwMode="auto">
              <a:xfrm>
                <a:off x="2426" y="211"/>
                <a:ext cx="1" cy="30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02"/>
                  </a:cxn>
                </a:cxnLst>
                <a:rect l="0" t="0" r="r" b="b"/>
                <a:pathLst>
                  <a:path w="1" h="3002">
                    <a:moveTo>
                      <a:pt x="0" y="0"/>
                    </a:moveTo>
                    <a:lnTo>
                      <a:pt x="0" y="3002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" name="Freeform 10"/>
              <p:cNvSpPr>
                <a:spLocks/>
              </p:cNvSpPr>
              <p:nvPr/>
            </p:nvSpPr>
            <p:spPr bwMode="auto">
              <a:xfrm>
                <a:off x="2409" y="2945"/>
                <a:ext cx="3124" cy="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124" y="8"/>
                  </a:cxn>
                </a:cxnLst>
                <a:rect l="0" t="0" r="r" b="b"/>
                <a:pathLst>
                  <a:path w="3124" h="8">
                    <a:moveTo>
                      <a:pt x="0" y="0"/>
                    </a:moveTo>
                    <a:lnTo>
                      <a:pt x="3124" y="8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" name="Freeform 11"/>
              <p:cNvSpPr>
                <a:spLocks/>
              </p:cNvSpPr>
              <p:nvPr/>
            </p:nvSpPr>
            <p:spPr bwMode="auto">
              <a:xfrm>
                <a:off x="2677" y="211"/>
                <a:ext cx="8" cy="29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" y="2994"/>
                  </a:cxn>
                </a:cxnLst>
                <a:rect l="0" t="0" r="r" b="b"/>
                <a:pathLst>
                  <a:path w="8" h="2994">
                    <a:moveTo>
                      <a:pt x="0" y="0"/>
                    </a:moveTo>
                    <a:lnTo>
                      <a:pt x="8" y="2994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" name="Line 12"/>
              <p:cNvSpPr>
                <a:spLocks noChangeShapeType="1"/>
              </p:cNvSpPr>
              <p:nvPr/>
            </p:nvSpPr>
            <p:spPr bwMode="auto">
              <a:xfrm>
                <a:off x="2426" y="2704"/>
                <a:ext cx="313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" name="Freeform 13"/>
              <p:cNvSpPr>
                <a:spLocks/>
              </p:cNvSpPr>
              <p:nvPr/>
            </p:nvSpPr>
            <p:spPr bwMode="auto">
              <a:xfrm>
                <a:off x="2426" y="3203"/>
                <a:ext cx="3124" cy="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124" y="8"/>
                  </a:cxn>
                </a:cxnLst>
                <a:rect l="0" t="0" r="r" b="b"/>
                <a:pathLst>
                  <a:path w="3124" h="8">
                    <a:moveTo>
                      <a:pt x="0" y="0"/>
                    </a:moveTo>
                    <a:lnTo>
                      <a:pt x="3124" y="8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" name="Freeform 14"/>
              <p:cNvSpPr>
                <a:spLocks/>
              </p:cNvSpPr>
              <p:nvPr/>
            </p:nvSpPr>
            <p:spPr bwMode="auto">
              <a:xfrm>
                <a:off x="2418" y="2450"/>
                <a:ext cx="3131" cy="8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3131" y="0"/>
                  </a:cxn>
                </a:cxnLst>
                <a:rect l="0" t="0" r="r" b="b"/>
                <a:pathLst>
                  <a:path w="3131" h="8">
                    <a:moveTo>
                      <a:pt x="0" y="8"/>
                    </a:moveTo>
                    <a:lnTo>
                      <a:pt x="3131" y="0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5" name="Freeform 15"/>
              <p:cNvSpPr>
                <a:spLocks/>
              </p:cNvSpPr>
              <p:nvPr/>
            </p:nvSpPr>
            <p:spPr bwMode="auto">
              <a:xfrm>
                <a:off x="2426" y="2205"/>
                <a:ext cx="3131" cy="8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3131" y="0"/>
                  </a:cxn>
                </a:cxnLst>
                <a:rect l="0" t="0" r="r" b="b"/>
                <a:pathLst>
                  <a:path w="3131" h="8">
                    <a:moveTo>
                      <a:pt x="0" y="8"/>
                    </a:moveTo>
                    <a:lnTo>
                      <a:pt x="3131" y="0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6" name="Freeform 16"/>
              <p:cNvSpPr>
                <a:spLocks/>
              </p:cNvSpPr>
              <p:nvPr/>
            </p:nvSpPr>
            <p:spPr bwMode="auto">
              <a:xfrm>
                <a:off x="2409" y="1955"/>
                <a:ext cx="3132" cy="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132" y="8"/>
                  </a:cxn>
                </a:cxnLst>
                <a:rect l="0" t="0" r="r" b="b"/>
                <a:pathLst>
                  <a:path w="3132" h="8">
                    <a:moveTo>
                      <a:pt x="0" y="0"/>
                    </a:moveTo>
                    <a:lnTo>
                      <a:pt x="3132" y="8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7" name="Freeform 17"/>
              <p:cNvSpPr>
                <a:spLocks/>
              </p:cNvSpPr>
              <p:nvPr/>
            </p:nvSpPr>
            <p:spPr bwMode="auto">
              <a:xfrm>
                <a:off x="2434" y="1444"/>
                <a:ext cx="3107" cy="8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3107" y="0"/>
                  </a:cxn>
                </a:cxnLst>
                <a:rect l="0" t="0" r="r" b="b"/>
                <a:pathLst>
                  <a:path w="3107" h="8">
                    <a:moveTo>
                      <a:pt x="0" y="8"/>
                    </a:moveTo>
                    <a:lnTo>
                      <a:pt x="3107" y="0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48" name="Freeform 18"/>
              <p:cNvSpPr>
                <a:spLocks/>
              </p:cNvSpPr>
              <p:nvPr/>
            </p:nvSpPr>
            <p:spPr bwMode="auto">
              <a:xfrm>
                <a:off x="2426" y="1207"/>
                <a:ext cx="3107" cy="8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3107" y="0"/>
                  </a:cxn>
                </a:cxnLst>
                <a:rect l="0" t="0" r="r" b="b"/>
                <a:pathLst>
                  <a:path w="3107" h="8">
                    <a:moveTo>
                      <a:pt x="0" y="8"/>
                    </a:moveTo>
                    <a:lnTo>
                      <a:pt x="3107" y="0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9" name="Freeform 19"/>
              <p:cNvSpPr>
                <a:spLocks/>
              </p:cNvSpPr>
              <p:nvPr/>
            </p:nvSpPr>
            <p:spPr bwMode="auto">
              <a:xfrm>
                <a:off x="2426" y="949"/>
                <a:ext cx="3123" cy="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123" y="8"/>
                  </a:cxn>
                </a:cxnLst>
                <a:rect l="0" t="0" r="r" b="b"/>
                <a:pathLst>
                  <a:path w="3123" h="8">
                    <a:moveTo>
                      <a:pt x="0" y="0"/>
                    </a:moveTo>
                    <a:lnTo>
                      <a:pt x="3123" y="8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0" name="Freeform 20"/>
              <p:cNvSpPr>
                <a:spLocks/>
              </p:cNvSpPr>
              <p:nvPr/>
            </p:nvSpPr>
            <p:spPr bwMode="auto">
              <a:xfrm>
                <a:off x="2426" y="708"/>
                <a:ext cx="3107" cy="8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3107" y="0"/>
                  </a:cxn>
                </a:cxnLst>
                <a:rect l="0" t="0" r="r" b="b"/>
                <a:pathLst>
                  <a:path w="3107" h="8">
                    <a:moveTo>
                      <a:pt x="0" y="8"/>
                    </a:moveTo>
                    <a:lnTo>
                      <a:pt x="3107" y="0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" name="Freeform 21"/>
              <p:cNvSpPr>
                <a:spLocks/>
              </p:cNvSpPr>
              <p:nvPr/>
            </p:nvSpPr>
            <p:spPr bwMode="auto">
              <a:xfrm>
                <a:off x="2434" y="446"/>
                <a:ext cx="3115" cy="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115" y="8"/>
                  </a:cxn>
                </a:cxnLst>
                <a:rect l="0" t="0" r="r" b="b"/>
                <a:pathLst>
                  <a:path w="3115" h="8">
                    <a:moveTo>
                      <a:pt x="0" y="0"/>
                    </a:moveTo>
                    <a:lnTo>
                      <a:pt x="3115" y="8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2" name="Freeform 22"/>
              <p:cNvSpPr>
                <a:spLocks/>
              </p:cNvSpPr>
              <p:nvPr/>
            </p:nvSpPr>
            <p:spPr bwMode="auto">
              <a:xfrm>
                <a:off x="2426" y="210"/>
                <a:ext cx="3115" cy="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115" y="8"/>
                  </a:cxn>
                </a:cxnLst>
                <a:rect l="0" t="0" r="r" b="b"/>
                <a:pathLst>
                  <a:path w="3115" h="8">
                    <a:moveTo>
                      <a:pt x="0" y="0"/>
                    </a:moveTo>
                    <a:lnTo>
                      <a:pt x="3115" y="8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3" name="Freeform 23"/>
              <p:cNvSpPr>
                <a:spLocks/>
              </p:cNvSpPr>
              <p:nvPr/>
            </p:nvSpPr>
            <p:spPr bwMode="auto">
              <a:xfrm>
                <a:off x="2937" y="203"/>
                <a:ext cx="8" cy="3026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0" y="3026"/>
                  </a:cxn>
                </a:cxnLst>
                <a:rect l="0" t="0" r="r" b="b"/>
                <a:pathLst>
                  <a:path w="8" h="3026">
                    <a:moveTo>
                      <a:pt x="8" y="0"/>
                    </a:moveTo>
                    <a:lnTo>
                      <a:pt x="0" y="3026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4" name="Freeform 24"/>
              <p:cNvSpPr>
                <a:spLocks/>
              </p:cNvSpPr>
              <p:nvPr/>
            </p:nvSpPr>
            <p:spPr bwMode="auto">
              <a:xfrm>
                <a:off x="3198" y="210"/>
                <a:ext cx="1" cy="30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02"/>
                  </a:cxn>
                </a:cxnLst>
                <a:rect l="0" t="0" r="r" b="b"/>
                <a:pathLst>
                  <a:path w="1" h="3002">
                    <a:moveTo>
                      <a:pt x="0" y="0"/>
                    </a:moveTo>
                    <a:lnTo>
                      <a:pt x="0" y="3002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5" name="Freeform 25"/>
              <p:cNvSpPr>
                <a:spLocks/>
              </p:cNvSpPr>
              <p:nvPr/>
            </p:nvSpPr>
            <p:spPr bwMode="auto">
              <a:xfrm>
                <a:off x="3470" y="210"/>
                <a:ext cx="1" cy="30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02"/>
                  </a:cxn>
                </a:cxnLst>
                <a:rect l="0" t="0" r="r" b="b"/>
                <a:pathLst>
                  <a:path w="1" h="3002">
                    <a:moveTo>
                      <a:pt x="0" y="0"/>
                    </a:moveTo>
                    <a:lnTo>
                      <a:pt x="0" y="3002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6" name="Freeform 26"/>
              <p:cNvSpPr>
                <a:spLocks/>
              </p:cNvSpPr>
              <p:nvPr/>
            </p:nvSpPr>
            <p:spPr bwMode="auto">
              <a:xfrm>
                <a:off x="3707" y="219"/>
                <a:ext cx="9" cy="3010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0" y="3010"/>
                  </a:cxn>
                </a:cxnLst>
                <a:rect l="0" t="0" r="r" b="b"/>
                <a:pathLst>
                  <a:path w="9" h="3010">
                    <a:moveTo>
                      <a:pt x="9" y="0"/>
                    </a:moveTo>
                    <a:lnTo>
                      <a:pt x="0" y="3010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7" name="Freeform 27"/>
              <p:cNvSpPr>
                <a:spLocks/>
              </p:cNvSpPr>
              <p:nvPr/>
            </p:nvSpPr>
            <p:spPr bwMode="auto">
              <a:xfrm>
                <a:off x="4241" y="210"/>
                <a:ext cx="1" cy="30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02"/>
                  </a:cxn>
                </a:cxnLst>
                <a:rect l="0" t="0" r="r" b="b"/>
                <a:pathLst>
                  <a:path w="1" h="3002">
                    <a:moveTo>
                      <a:pt x="0" y="0"/>
                    </a:moveTo>
                    <a:lnTo>
                      <a:pt x="0" y="3002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8" name="Freeform 28"/>
              <p:cNvSpPr>
                <a:spLocks/>
              </p:cNvSpPr>
              <p:nvPr/>
            </p:nvSpPr>
            <p:spPr bwMode="auto">
              <a:xfrm>
                <a:off x="4494" y="203"/>
                <a:ext cx="1" cy="30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02"/>
                  </a:cxn>
                </a:cxnLst>
                <a:rect l="0" t="0" r="r" b="b"/>
                <a:pathLst>
                  <a:path w="1" h="3002">
                    <a:moveTo>
                      <a:pt x="0" y="0"/>
                    </a:moveTo>
                    <a:lnTo>
                      <a:pt x="0" y="3002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9" name="Freeform 29"/>
              <p:cNvSpPr>
                <a:spLocks/>
              </p:cNvSpPr>
              <p:nvPr/>
            </p:nvSpPr>
            <p:spPr bwMode="auto">
              <a:xfrm>
                <a:off x="4762" y="219"/>
                <a:ext cx="1" cy="30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02"/>
                  </a:cxn>
                </a:cxnLst>
                <a:rect l="0" t="0" r="r" b="b"/>
                <a:pathLst>
                  <a:path w="1" h="3002">
                    <a:moveTo>
                      <a:pt x="0" y="0"/>
                    </a:moveTo>
                    <a:lnTo>
                      <a:pt x="0" y="3002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" name="Freeform 30"/>
              <p:cNvSpPr>
                <a:spLocks/>
              </p:cNvSpPr>
              <p:nvPr/>
            </p:nvSpPr>
            <p:spPr bwMode="auto">
              <a:xfrm>
                <a:off x="5012" y="210"/>
                <a:ext cx="1" cy="30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02"/>
                  </a:cxn>
                </a:cxnLst>
                <a:rect l="0" t="0" r="r" b="b"/>
                <a:pathLst>
                  <a:path w="1" h="3002">
                    <a:moveTo>
                      <a:pt x="0" y="0"/>
                    </a:moveTo>
                    <a:lnTo>
                      <a:pt x="0" y="3002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" name="Freeform 31"/>
              <p:cNvSpPr>
                <a:spLocks/>
              </p:cNvSpPr>
              <p:nvPr/>
            </p:nvSpPr>
            <p:spPr bwMode="auto">
              <a:xfrm>
                <a:off x="5284" y="210"/>
                <a:ext cx="1" cy="30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02"/>
                  </a:cxn>
                </a:cxnLst>
                <a:rect l="0" t="0" r="r" b="b"/>
                <a:pathLst>
                  <a:path w="1" h="3002">
                    <a:moveTo>
                      <a:pt x="0" y="0"/>
                    </a:moveTo>
                    <a:lnTo>
                      <a:pt x="0" y="3002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8" name="Freeform 26"/>
              <p:cNvSpPr>
                <a:spLocks/>
              </p:cNvSpPr>
              <p:nvPr/>
            </p:nvSpPr>
            <p:spPr bwMode="auto">
              <a:xfrm>
                <a:off x="3958" y="266"/>
                <a:ext cx="9" cy="3010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0" y="3010"/>
                  </a:cxn>
                </a:cxnLst>
                <a:rect l="0" t="0" r="r" b="b"/>
                <a:pathLst>
                  <a:path w="9" h="3010">
                    <a:moveTo>
                      <a:pt x="9" y="0"/>
                    </a:moveTo>
                    <a:lnTo>
                      <a:pt x="0" y="3010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9" name="Freeform 31"/>
              <p:cNvSpPr>
                <a:spLocks/>
              </p:cNvSpPr>
              <p:nvPr/>
            </p:nvSpPr>
            <p:spPr bwMode="auto">
              <a:xfrm>
                <a:off x="5506" y="266"/>
                <a:ext cx="1" cy="30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02"/>
                  </a:cxn>
                </a:cxnLst>
                <a:rect l="0" t="0" r="r" b="b"/>
                <a:pathLst>
                  <a:path w="1" h="3002">
                    <a:moveTo>
                      <a:pt x="0" y="0"/>
                    </a:moveTo>
                    <a:lnTo>
                      <a:pt x="0" y="3002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37" name="Text Box 32"/>
            <p:cNvSpPr txBox="1">
              <a:spLocks noChangeArrowheads="1"/>
            </p:cNvSpPr>
            <p:nvPr/>
          </p:nvSpPr>
          <p:spPr bwMode="auto">
            <a:xfrm>
              <a:off x="5119" y="2098"/>
              <a:ext cx="433" cy="6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ru-RU" sz="2400" b="1" i="1" dirty="0" err="1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х</a:t>
              </a:r>
              <a:endParaRPr lang="ru-RU" sz="2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8" name="Text Box 33"/>
            <p:cNvSpPr txBox="1">
              <a:spLocks noChangeArrowheads="1"/>
            </p:cNvSpPr>
            <p:nvPr/>
          </p:nvSpPr>
          <p:spPr bwMode="auto">
            <a:xfrm>
              <a:off x="3261" y="62"/>
              <a:ext cx="464" cy="6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ru-RU" sz="2400" b="1" i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у</a:t>
              </a:r>
              <a:endParaRPr lang="ru-RU" sz="2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4" name="Text Box 33"/>
            <p:cNvSpPr txBox="1">
              <a:spLocks noChangeArrowheads="1"/>
            </p:cNvSpPr>
            <p:nvPr/>
          </p:nvSpPr>
          <p:spPr bwMode="auto">
            <a:xfrm>
              <a:off x="2796" y="2403"/>
              <a:ext cx="464" cy="6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ru-RU" sz="2400" b="1" i="1" dirty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0</a:t>
              </a:r>
            </a:p>
          </p:txBody>
        </p:sp>
      </p:grpSp>
      <p:cxnSp>
        <p:nvCxnSpPr>
          <p:cNvPr id="62" name="Прямая со стрелкой 61"/>
          <p:cNvCxnSpPr/>
          <p:nvPr/>
        </p:nvCxnSpPr>
        <p:spPr>
          <a:xfrm rot="16200000" flipV="1">
            <a:off x="5143504" y="2357429"/>
            <a:ext cx="2143141" cy="2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Прямая соединительная линия 74"/>
          <p:cNvCxnSpPr/>
          <p:nvPr/>
        </p:nvCxnSpPr>
        <p:spPr>
          <a:xfrm flipV="1">
            <a:off x="5500694" y="2357430"/>
            <a:ext cx="2763001" cy="20962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Прямая со стрелкой 79"/>
          <p:cNvCxnSpPr/>
          <p:nvPr/>
        </p:nvCxnSpPr>
        <p:spPr>
          <a:xfrm>
            <a:off x="5500694" y="2714620"/>
            <a:ext cx="2857520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Полилиния 88"/>
          <p:cNvSpPr/>
          <p:nvPr/>
        </p:nvSpPr>
        <p:spPr>
          <a:xfrm flipV="1">
            <a:off x="6286512" y="2214554"/>
            <a:ext cx="1978025" cy="1000133"/>
          </a:xfrm>
          <a:custGeom>
            <a:avLst/>
            <a:gdLst>
              <a:gd name="connsiteX0" fmla="*/ 6350 w 1978025"/>
              <a:gd name="connsiteY0" fmla="*/ 1085850 h 1085850"/>
              <a:gd name="connsiteX1" fmla="*/ 139700 w 1978025"/>
              <a:gd name="connsiteY1" fmla="*/ 581025 h 1085850"/>
              <a:gd name="connsiteX2" fmla="*/ 844550 w 1978025"/>
              <a:gd name="connsiteY2" fmla="*/ 228600 h 1085850"/>
              <a:gd name="connsiteX3" fmla="*/ 1978025 w 1978025"/>
              <a:gd name="connsiteY3" fmla="*/ 0 h 1085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78025" h="1085850">
                <a:moveTo>
                  <a:pt x="6350" y="1085850"/>
                </a:moveTo>
                <a:cubicBezTo>
                  <a:pt x="3175" y="904875"/>
                  <a:pt x="0" y="723900"/>
                  <a:pt x="139700" y="581025"/>
                </a:cubicBezTo>
                <a:cubicBezTo>
                  <a:pt x="279400" y="438150"/>
                  <a:pt x="538163" y="325438"/>
                  <a:pt x="844550" y="228600"/>
                </a:cubicBezTo>
                <a:cubicBezTo>
                  <a:pt x="1150938" y="131763"/>
                  <a:pt x="1978025" y="0"/>
                  <a:pt x="1978025" y="0"/>
                </a:cubicBezTo>
              </a:path>
            </a:pathLst>
          </a:custGeom>
          <a:ln w="57150">
            <a:solidFill>
              <a:srgbClr val="9D311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7" name="Группа 91"/>
          <p:cNvGrpSpPr/>
          <p:nvPr/>
        </p:nvGrpSpPr>
        <p:grpSpPr>
          <a:xfrm>
            <a:off x="6429388" y="1785926"/>
            <a:ext cx="1785950" cy="608012"/>
            <a:chOff x="2143108" y="2500306"/>
            <a:chExt cx="1785950" cy="608012"/>
          </a:xfrm>
        </p:grpSpPr>
        <p:sp>
          <p:nvSpPr>
            <p:cNvPr id="91" name="Прямоугольник 90"/>
            <p:cNvSpPr/>
            <p:nvPr/>
          </p:nvSpPr>
          <p:spPr>
            <a:xfrm>
              <a:off x="2143108" y="2500306"/>
              <a:ext cx="1785950" cy="57150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aphicFrame>
          <p:nvGraphicFramePr>
            <p:cNvPr id="5122" name="Object 2"/>
            <p:cNvGraphicFramePr>
              <a:graphicFrameLocks noChangeAspect="1"/>
            </p:cNvGraphicFramePr>
            <p:nvPr/>
          </p:nvGraphicFramePr>
          <p:xfrm>
            <a:off x="2214546" y="2500306"/>
            <a:ext cx="1676400" cy="608012"/>
          </p:xfrm>
          <a:graphic>
            <a:graphicData uri="http://schemas.openxmlformats.org/presentationml/2006/ole">
              <p:oleObj spid="_x0000_s6146" name="Формула" r:id="rId4" imgW="647640" imgH="228600" progId="Equation.3">
                <p:embed/>
              </p:oleObj>
            </a:graphicData>
          </a:graphic>
        </p:graphicFrame>
      </p:grpSp>
      <p:sp>
        <p:nvSpPr>
          <p:cNvPr id="93" name="TextBox 92"/>
          <p:cNvSpPr txBox="1"/>
          <p:nvPr/>
        </p:nvSpPr>
        <p:spPr>
          <a:xfrm>
            <a:off x="2000232" y="1357298"/>
            <a:ext cx="32223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1) </a:t>
            </a:r>
            <a:r>
              <a:rPr lang="en-US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D(f) = (0, + </a:t>
            </a:r>
            <a:r>
              <a:rPr lang="en-US" sz="3200" b="1" i="1" dirty="0" smtClean="0">
                <a:solidFill>
                  <a:srgbClr val="002060"/>
                </a:solidFill>
                <a:latin typeface="Times New Roman"/>
                <a:cs typeface="Times New Roman"/>
              </a:rPr>
              <a:t>∞)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sz="3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428596" y="2571744"/>
            <a:ext cx="498828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 не является ни чётной,</a:t>
            </a:r>
          </a:p>
          <a:p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ни нечётной; </a:t>
            </a:r>
            <a:endParaRPr lang="ru-RU" sz="3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357158" y="3571876"/>
            <a:ext cx="43731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4) убывает на </a:t>
            </a:r>
            <a:r>
              <a:rPr lang="en-US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(0, + </a:t>
            </a:r>
            <a:r>
              <a:rPr lang="en-US" sz="3200" b="1" i="1" dirty="0" smtClean="0">
                <a:solidFill>
                  <a:srgbClr val="002060"/>
                </a:solidFill>
                <a:latin typeface="Times New Roman"/>
                <a:cs typeface="Times New Roman"/>
              </a:rPr>
              <a:t>∞)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; </a:t>
            </a:r>
            <a:endParaRPr lang="ru-RU" sz="3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357158" y="4071942"/>
            <a:ext cx="82868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5)не ограничена сверху, не ограничена снизу; </a:t>
            </a:r>
            <a:endParaRPr lang="ru-RU" sz="3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357158" y="4643446"/>
            <a:ext cx="840473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)не имеет ни наибольшего, ни наименьшего</a:t>
            </a:r>
          </a:p>
          <a:p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значений; </a:t>
            </a:r>
            <a:endParaRPr lang="ru-RU" sz="3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428596" y="5572140"/>
            <a:ext cx="28632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7) непрерывна.</a:t>
            </a:r>
            <a:endParaRPr lang="ru-RU" sz="3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1857356" y="1928802"/>
            <a:ext cx="35269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E(f) = (- </a:t>
            </a:r>
            <a:r>
              <a:rPr lang="en-US" sz="3200" b="1" i="1" dirty="0" smtClean="0">
                <a:solidFill>
                  <a:srgbClr val="002060"/>
                </a:solidFill>
                <a:latin typeface="Times New Roman"/>
                <a:cs typeface="Times New Roman"/>
              </a:rPr>
              <a:t>∞</a:t>
            </a:r>
            <a:r>
              <a:rPr lang="en-US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+ </a:t>
            </a:r>
            <a:r>
              <a:rPr lang="en-US" sz="3200" b="1" i="1" dirty="0" smtClean="0">
                <a:solidFill>
                  <a:srgbClr val="002060"/>
                </a:solidFill>
                <a:latin typeface="Times New Roman"/>
                <a:cs typeface="Times New Roman"/>
              </a:rPr>
              <a:t>∞)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sz="3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3" name="Номер слайда 6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DB3FD-396E-4ED9-BDB3-DCF467DBEF8F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000"/>
                            </p:stCondLst>
                            <p:childTnLst>
                              <p:par>
                                <p:cTn id="64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8000"/>
                            </p:stCondLst>
                            <p:childTnLst>
                              <p:par>
                                <p:cTn id="70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" grpId="0" animBg="1"/>
      <p:bldP spid="93" grpId="0"/>
      <p:bldP spid="94" grpId="0"/>
      <p:bldP spid="95" grpId="0"/>
      <p:bldP spid="96" grpId="0"/>
      <p:bldP spid="97" grpId="0"/>
      <p:bldP spid="98" grpId="0"/>
      <p:bldP spid="9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E:\Мои рисунки\картинки\картинки школа\252326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428604"/>
            <a:ext cx="1500198" cy="1671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Группа 101"/>
          <p:cNvGrpSpPr/>
          <p:nvPr/>
        </p:nvGrpSpPr>
        <p:grpSpPr>
          <a:xfrm>
            <a:off x="2143108" y="357166"/>
            <a:ext cx="6429420" cy="1357322"/>
            <a:chOff x="1643042" y="285728"/>
            <a:chExt cx="7072362" cy="1357322"/>
          </a:xfrm>
        </p:grpSpPr>
        <p:sp>
          <p:nvSpPr>
            <p:cNvPr id="4" name="Горизонтальный свиток 3"/>
            <p:cNvSpPr/>
            <p:nvPr/>
          </p:nvSpPr>
          <p:spPr>
            <a:xfrm>
              <a:off x="1643042" y="285728"/>
              <a:ext cx="7072362" cy="1357322"/>
            </a:xfrm>
            <a:prstGeom prst="horizontalScroll">
              <a:avLst/>
            </a:prstGeom>
            <a:solidFill>
              <a:schemeClr val="bg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878787" y="500042"/>
              <a:ext cx="6811146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i="1" dirty="0" smtClean="0">
                  <a:solidFill>
                    <a:srgbClr val="9D3113"/>
                  </a:solidFill>
                  <a:latin typeface="Times New Roman" pitchFamily="18" charset="0"/>
                  <a:cs typeface="Times New Roman" pitchFamily="18" charset="0"/>
                </a:rPr>
                <a:t>Основные свойства логарифмической</a:t>
              </a:r>
            </a:p>
            <a:p>
              <a:pPr algn="ctr"/>
              <a:r>
                <a:rPr lang="ru-RU" sz="2800" b="1" i="1" dirty="0" smtClean="0">
                  <a:solidFill>
                    <a:srgbClr val="9D3113"/>
                  </a:solidFill>
                  <a:latin typeface="Times New Roman" pitchFamily="18" charset="0"/>
                  <a:cs typeface="Times New Roman" pitchFamily="18" charset="0"/>
                </a:rPr>
                <a:t> функции</a:t>
              </a:r>
              <a:endParaRPr lang="ru-RU" sz="2800" b="1" i="1" dirty="0">
                <a:solidFill>
                  <a:srgbClr val="9D3113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428596" y="1857364"/>
          <a:ext cx="8215371" cy="45516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28695"/>
                <a:gridCol w="3429024"/>
                <a:gridCol w="3857652"/>
              </a:tblGrid>
              <a:tr h="466091"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  <a:endParaRPr lang="ru-RU" sz="2400" b="1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 &gt; 1</a:t>
                      </a:r>
                      <a:endParaRPr lang="ru-RU" sz="2400" b="1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 &lt; a &lt; 1</a:t>
                      </a:r>
                      <a:endParaRPr lang="ru-RU" sz="2400" b="1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66091">
                <a:tc>
                  <a:txBody>
                    <a:bodyPr/>
                    <a:lstStyle/>
                    <a:p>
                      <a:pPr algn="ctr"/>
                      <a:r>
                        <a:rPr lang="en-US" sz="24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2400" b="1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D(f) = (0, + </a:t>
                      </a:r>
                      <a:r>
                        <a:rPr lang="en-US" sz="2400" b="1" i="1" dirty="0" smtClean="0">
                          <a:solidFill>
                            <a:srgbClr val="002060"/>
                          </a:solidFill>
                          <a:latin typeface="Times New Roman"/>
                          <a:cs typeface="Times New Roman"/>
                        </a:rPr>
                        <a:t>∞)</a:t>
                      </a:r>
                      <a:endParaRPr lang="ru-RU" sz="2400" b="1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2400" b="1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466091">
                <a:tc>
                  <a:txBody>
                    <a:bodyPr/>
                    <a:lstStyle/>
                    <a:p>
                      <a:pPr algn="ctr"/>
                      <a:r>
                        <a:rPr lang="en-US" sz="24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2400" b="1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4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E(f) = (- </a:t>
                      </a:r>
                      <a:r>
                        <a:rPr lang="en-US" sz="2400" b="1" i="1" dirty="0" smtClean="0">
                          <a:solidFill>
                            <a:srgbClr val="002060"/>
                          </a:solidFill>
                          <a:latin typeface="Times New Roman"/>
                          <a:cs typeface="Times New Roman"/>
                        </a:rPr>
                        <a:t>∞</a:t>
                      </a:r>
                      <a:r>
                        <a:rPr lang="en-US" sz="24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 + </a:t>
                      </a:r>
                      <a:r>
                        <a:rPr lang="en-US" sz="2400" b="1" i="1" dirty="0" smtClean="0">
                          <a:solidFill>
                            <a:srgbClr val="002060"/>
                          </a:solidFill>
                          <a:latin typeface="Times New Roman"/>
                          <a:cs typeface="Times New Roman"/>
                        </a:rPr>
                        <a:t>∞)</a:t>
                      </a:r>
                      <a:endParaRPr lang="ru-RU" sz="2400" b="1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2400" b="1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466091">
                <a:tc>
                  <a:txBody>
                    <a:bodyPr/>
                    <a:lstStyle/>
                    <a:p>
                      <a:pPr algn="ctr"/>
                      <a:r>
                        <a:rPr lang="en-US" sz="24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2400" b="1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 является ни чётной,</a:t>
                      </a:r>
                      <a:r>
                        <a:rPr lang="en-US" sz="2400" b="1" i="1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2400" b="1" i="1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i="1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4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ни нечётной; 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466091">
                <a:tc>
                  <a:txBody>
                    <a:bodyPr/>
                    <a:lstStyle/>
                    <a:p>
                      <a:pPr algn="ctr"/>
                      <a:r>
                        <a:rPr lang="en-US" sz="24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2400" b="1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rgbClr val="9D311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возрастает на </a:t>
                      </a:r>
                      <a:r>
                        <a:rPr lang="en-US" sz="2400" b="1" i="1" dirty="0" smtClean="0">
                          <a:solidFill>
                            <a:srgbClr val="9D311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(0, + </a:t>
                      </a:r>
                      <a:r>
                        <a:rPr lang="en-US" sz="2400" b="1" i="1" dirty="0" smtClean="0">
                          <a:solidFill>
                            <a:srgbClr val="9D3113"/>
                          </a:solidFill>
                          <a:latin typeface="Times New Roman"/>
                          <a:cs typeface="Times New Roman"/>
                        </a:rPr>
                        <a:t>∞)</a:t>
                      </a:r>
                      <a:endParaRPr lang="ru-RU" sz="2400" b="1" i="1" dirty="0">
                        <a:solidFill>
                          <a:srgbClr val="9D311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rgbClr val="9D311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убывает на </a:t>
                      </a:r>
                      <a:r>
                        <a:rPr lang="en-US" sz="2400" b="1" i="1" dirty="0" smtClean="0">
                          <a:solidFill>
                            <a:srgbClr val="9D311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(0, + </a:t>
                      </a:r>
                      <a:r>
                        <a:rPr lang="en-US" sz="2400" b="1" i="1" dirty="0" smtClean="0">
                          <a:solidFill>
                            <a:srgbClr val="9D3113"/>
                          </a:solidFill>
                          <a:latin typeface="Times New Roman"/>
                          <a:cs typeface="Times New Roman"/>
                        </a:rPr>
                        <a:t>∞)</a:t>
                      </a:r>
                      <a:endParaRPr lang="ru-RU" sz="2400" b="1" i="1" dirty="0">
                        <a:solidFill>
                          <a:srgbClr val="9D311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466091">
                <a:tc>
                  <a:txBody>
                    <a:bodyPr/>
                    <a:lstStyle/>
                    <a:p>
                      <a:pPr algn="ctr"/>
                      <a:r>
                        <a:rPr lang="en-US" sz="24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2400" b="1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 ограничена сверху, не ограничена снизу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2400" b="1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466091">
                <a:tc>
                  <a:txBody>
                    <a:bodyPr/>
                    <a:lstStyle/>
                    <a:p>
                      <a:pPr algn="ctr"/>
                      <a:r>
                        <a:rPr lang="en-US" sz="24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2400" b="1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 имеет ни наибольшего, ни наименьшего</a:t>
                      </a:r>
                      <a:r>
                        <a:rPr lang="en-US" sz="2400" b="1" i="1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4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значений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2400" b="1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466091">
                <a:tc>
                  <a:txBody>
                    <a:bodyPr/>
                    <a:lstStyle/>
                    <a:p>
                      <a:pPr algn="ctr"/>
                      <a:r>
                        <a:rPr lang="en-US" sz="24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2400" b="1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непрерывна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2400" b="1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466091">
                <a:tc>
                  <a:txBody>
                    <a:bodyPr/>
                    <a:lstStyle/>
                    <a:p>
                      <a:pPr algn="ctr"/>
                      <a:endParaRPr lang="ru-RU" sz="2400" b="1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i="1" dirty="0">
                        <a:solidFill>
                          <a:srgbClr val="9D311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i="1" dirty="0">
                        <a:solidFill>
                          <a:srgbClr val="9D311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DB3FD-396E-4ED9-BDB3-DCF467DBEF8F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DB3FD-396E-4ED9-BDB3-DCF467DBEF8F}" type="slidenum">
              <a:rPr lang="ru-RU" smtClean="0"/>
              <a:pPr/>
              <a:t>15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000100" y="1142984"/>
            <a:ext cx="3929090" cy="52322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chemeClr val="accent2"/>
                </a:solidFill>
              </a:rPr>
              <a:t>Пусть y = log</a:t>
            </a:r>
            <a:r>
              <a:rPr lang="ru-RU" sz="2800" b="1" i="1" baseline="-25000" dirty="0" smtClean="0">
                <a:solidFill>
                  <a:schemeClr val="accent2"/>
                </a:solidFill>
              </a:rPr>
              <a:t>a</a:t>
            </a:r>
            <a:r>
              <a:rPr lang="ru-RU" sz="2800" b="1" i="1" dirty="0" smtClean="0">
                <a:solidFill>
                  <a:schemeClr val="accent2"/>
                </a:solidFill>
              </a:rPr>
              <a:t>x.</a:t>
            </a:r>
            <a:endParaRPr lang="ru-RU" sz="2800" b="1" i="1" u="sng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071538" y="1785926"/>
          <a:ext cx="5357850" cy="1312164"/>
        </p:xfrm>
        <a:graphic>
          <a:graphicData uri="http://schemas.openxmlformats.org/drawingml/2006/table">
            <a:tbl>
              <a:tblPr/>
              <a:tblGrid>
                <a:gridCol w="2678925"/>
                <a:gridCol w="2678925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i="1" dirty="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 &gt;1 и </a:t>
                      </a:r>
                      <a:r>
                        <a:rPr lang="ru-RU" sz="1600" i="1" dirty="0"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 &gt;1</a:t>
                      </a:r>
                      <a:b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0 &lt; </a:t>
                      </a:r>
                      <a:r>
                        <a:rPr lang="ru-RU" sz="1600" i="1" dirty="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 &lt; 1 и 0 &lt; </a:t>
                      </a:r>
                      <a:r>
                        <a:rPr lang="ru-RU" sz="1600" i="1" dirty="0"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 &lt; 1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i="1" dirty="0">
                          <a:latin typeface="Times New Roman"/>
                          <a:ea typeface="Times New Roman"/>
                          <a:cs typeface="Times New Roman"/>
                        </a:rPr>
                        <a:t>y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 &gt; </a:t>
                      </a: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i="1" dirty="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 &gt; 1 и 0 &lt; </a:t>
                      </a:r>
                      <a:r>
                        <a:rPr lang="ru-RU" sz="1600" i="1" dirty="0"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 &lt; 1</a:t>
                      </a:r>
                      <a:b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0 &lt; </a:t>
                      </a:r>
                      <a:r>
                        <a:rPr lang="ru-RU" sz="1600" i="1" dirty="0"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 &lt; 1 и </a:t>
                      </a:r>
                      <a:r>
                        <a:rPr lang="ru-RU" sz="1600" i="1" dirty="0"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 &gt; 1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i="1" dirty="0">
                          <a:latin typeface="Times New Roman"/>
                          <a:ea typeface="Times New Roman"/>
                          <a:cs typeface="Times New Roman"/>
                        </a:rPr>
                        <a:t>y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 &lt; 0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714348" y="3286124"/>
            <a:ext cx="750099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Вывод 1.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Если число и основание логарифмической функции находятся с одной стороны от единицы, то значение логарифмической функции положительно.</a:t>
            </a:r>
          </a:p>
          <a:p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Вывод 2.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Если число и основание логарифмической функции находятся по разные стороны от единицы, то значение логарифмической функции отрицательно.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DB3FD-396E-4ED9-BDB3-DCF467DBEF8F}" type="slidenum">
              <a:rPr lang="ru-RU" smtClean="0"/>
              <a:pPr/>
              <a:t>16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857224" y="714356"/>
            <a:ext cx="158729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i="1" u="sng" dirty="0" smtClean="0">
                <a:solidFill>
                  <a:srgbClr val="9D3113"/>
                </a:solidFill>
                <a:latin typeface="Times New Roman" pitchFamily="18" charset="0"/>
                <a:cs typeface="Times New Roman" pitchFamily="18" charset="0"/>
              </a:rPr>
              <a:t>Задание  №1</a:t>
            </a:r>
            <a:endParaRPr lang="ru-RU" sz="2000" b="1" i="1" u="sng" dirty="0">
              <a:solidFill>
                <a:srgbClr val="9D311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57224" y="1142984"/>
            <a:ext cx="75724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Сравните с единицей число т, если:</a:t>
            </a:r>
            <a:endParaRPr lang="ru-RU" sz="2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1714480" y="1643050"/>
          <a:ext cx="5000661" cy="1600200"/>
        </p:xfrm>
        <a:graphic>
          <a:graphicData uri="http://schemas.openxmlformats.org/drawingml/2006/table">
            <a:tbl>
              <a:tblPr/>
              <a:tblGrid>
                <a:gridCol w="1666887"/>
                <a:gridCol w="2405079"/>
                <a:gridCol w="928695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i="1" dirty="0">
                          <a:latin typeface="Times New Roman"/>
                          <a:ea typeface="Times New Roman"/>
                          <a:cs typeface="Times New Roman"/>
                        </a:rPr>
                        <a:t>log</a:t>
                      </a:r>
                      <a:r>
                        <a:rPr lang="ru-RU" sz="2000" i="1" baseline="-25000" dirty="0">
                          <a:latin typeface="Times New Roman"/>
                          <a:ea typeface="Times New Roman"/>
                          <a:cs typeface="Times New Roman"/>
                        </a:rPr>
                        <a:t>0,5</a:t>
                      </a:r>
                      <a:r>
                        <a:rPr lang="ru-RU" sz="2000" i="1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000" i="1" dirty="0" err="1">
                          <a:latin typeface="Times New Roman"/>
                          <a:ea typeface="Times New Roman"/>
                          <a:cs typeface="Times New Roman"/>
                        </a:rPr>
                        <a:t>m</a:t>
                      </a: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 = – 0,5</a:t>
                      </a: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i="1" dirty="0">
                          <a:latin typeface="Times New Roman"/>
                          <a:ea typeface="Times New Roman"/>
                          <a:cs typeface="Times New Roman"/>
                        </a:rPr>
                        <a:t>log</a:t>
                      </a:r>
                      <a:r>
                        <a:rPr lang="ru-RU" sz="2000" i="1" baseline="-25000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r>
                        <a:rPr lang="ru-RU" sz="2000" i="1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000" i="1" dirty="0" err="1">
                          <a:latin typeface="Times New Roman"/>
                          <a:ea typeface="Times New Roman"/>
                          <a:cs typeface="Times New Roman"/>
                        </a:rPr>
                        <a:t>m</a:t>
                      </a: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 = 1,5</a:t>
                      </a: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i="1" dirty="0">
                          <a:latin typeface="Times New Roman"/>
                          <a:ea typeface="Times New Roman"/>
                          <a:cs typeface="Times New Roman"/>
                        </a:rPr>
                        <a:t>log</a:t>
                      </a:r>
                      <a:r>
                        <a:rPr lang="ru-RU" sz="2000" i="1" baseline="-25000" dirty="0">
                          <a:latin typeface="Times New Roman"/>
                          <a:ea typeface="Times New Roman"/>
                          <a:cs typeface="Times New Roman"/>
                        </a:rPr>
                        <a:t>0,2</a:t>
                      </a:r>
                      <a:r>
                        <a:rPr lang="ru-RU" sz="2000" i="1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000" i="1" dirty="0" err="1">
                          <a:latin typeface="Times New Roman"/>
                          <a:ea typeface="Times New Roman"/>
                          <a:cs typeface="Times New Roman"/>
                        </a:rPr>
                        <a:t>m</a:t>
                      </a: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 = 5</a:t>
                      </a: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i="1" dirty="0">
                          <a:latin typeface="Times New Roman"/>
                          <a:ea typeface="Times New Roman"/>
                          <a:cs typeface="Times New Roman"/>
                        </a:rPr>
                        <a:t>log</a:t>
                      </a:r>
                      <a:r>
                        <a:rPr lang="ru-RU" sz="2000" i="1" baseline="-25000" dirty="0">
                          <a:latin typeface="Times New Roman"/>
                          <a:ea typeface="Times New Roman"/>
                          <a:cs typeface="Times New Roman"/>
                        </a:rPr>
                        <a:t>2,4</a:t>
                      </a:r>
                      <a:r>
                        <a:rPr lang="ru-RU" sz="2000" i="1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000" i="1" dirty="0" err="1">
                          <a:latin typeface="Times New Roman"/>
                          <a:ea typeface="Times New Roman"/>
                          <a:cs typeface="Times New Roman"/>
                        </a:rPr>
                        <a:t>m</a:t>
                      </a: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 = – 0,2</a:t>
                      </a: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3" name="Прямоугольник 12"/>
          <p:cNvSpPr/>
          <p:nvPr/>
        </p:nvSpPr>
        <p:spPr>
          <a:xfrm>
            <a:off x="642910" y="3244334"/>
            <a:ext cx="735811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Определите, какие из перечисленных ниже функций являются возрастающими, а какие убывающими?</a:t>
            </a:r>
            <a:endParaRPr lang="ru-RU" sz="2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1785918" y="4214818"/>
          <a:ext cx="4500594" cy="1600200"/>
        </p:xfrm>
        <a:graphic>
          <a:graphicData uri="http://schemas.openxmlformats.org/drawingml/2006/table">
            <a:tbl>
              <a:tblPr/>
              <a:tblGrid>
                <a:gridCol w="4500594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i="1" dirty="0">
                          <a:latin typeface="Times New Roman"/>
                          <a:ea typeface="Times New Roman"/>
                          <a:cs typeface="Times New Roman"/>
                        </a:rPr>
                        <a:t>y = log</a:t>
                      </a:r>
                      <a:r>
                        <a:rPr lang="ru-RU" sz="2000" i="1" baseline="-2500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2000" i="1" dirty="0"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i="1" dirty="0">
                          <a:latin typeface="Times New Roman"/>
                          <a:ea typeface="Times New Roman"/>
                          <a:cs typeface="Times New Roman"/>
                        </a:rPr>
                        <a:t>y = log</a:t>
                      </a:r>
                      <a:r>
                        <a:rPr lang="ru-RU" sz="2000" i="1" baseline="-25000" dirty="0">
                          <a:latin typeface="Times New Roman"/>
                          <a:ea typeface="Times New Roman"/>
                          <a:cs typeface="Times New Roman"/>
                        </a:rPr>
                        <a:t>0,5</a:t>
                      </a: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(2</a:t>
                      </a:r>
                      <a:r>
                        <a:rPr lang="ru-RU" sz="2000" i="1" dirty="0"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 + 5)</a:t>
                      </a: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i="1" dirty="0">
                          <a:latin typeface="Times New Roman"/>
                          <a:ea typeface="Times New Roman"/>
                          <a:cs typeface="Times New Roman"/>
                        </a:rPr>
                        <a:t>y = </a:t>
                      </a:r>
                      <a:r>
                        <a:rPr lang="ru-RU" sz="2000" i="1" dirty="0" err="1">
                          <a:latin typeface="Times New Roman"/>
                          <a:ea typeface="Times New Roman"/>
                          <a:cs typeface="Times New Roman"/>
                        </a:rPr>
                        <a:t>lg</a:t>
                      </a:r>
                      <a:r>
                        <a:rPr lang="ru-RU" sz="2000" i="1" dirty="0">
                          <a:latin typeface="Times New Roman"/>
                          <a:ea typeface="Times New Roman"/>
                          <a:cs typeface="Times New Roman"/>
                        </a:rPr>
                        <a:t> (x)</a:t>
                      </a:r>
                      <a:r>
                        <a:rPr lang="ru-RU" sz="2000" i="1" baseline="30000" dirty="0">
                          <a:latin typeface="Times New Roman"/>
                          <a:ea typeface="Times New Roman"/>
                          <a:cs typeface="Times New Roman"/>
                        </a:rPr>
                        <a:t>1/2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i="1" dirty="0">
                          <a:latin typeface="Times New Roman"/>
                          <a:ea typeface="Times New Roman"/>
                          <a:cs typeface="Times New Roman"/>
                        </a:rPr>
                        <a:t>y = </a:t>
                      </a:r>
                      <a:r>
                        <a:rPr lang="ru-RU" sz="2000" i="1" dirty="0" err="1">
                          <a:latin typeface="Times New Roman"/>
                          <a:ea typeface="Times New Roman"/>
                          <a:cs typeface="Times New Roman"/>
                        </a:rPr>
                        <a:t>ln</a:t>
                      </a:r>
                      <a:r>
                        <a:rPr lang="ru-RU" sz="2000" i="1" dirty="0">
                          <a:latin typeface="Times New Roman"/>
                          <a:ea typeface="Times New Roman"/>
                          <a:cs typeface="Times New Roman"/>
                        </a:rPr>
                        <a:t>(x + </a:t>
                      </a: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2000" i="1" dirty="0"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42910" y="571480"/>
            <a:ext cx="21499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u="sng" dirty="0" smtClean="0">
                <a:solidFill>
                  <a:srgbClr val="9D3113"/>
                </a:solidFill>
                <a:latin typeface="Times New Roman" pitchFamily="18" charset="0"/>
                <a:cs typeface="Times New Roman" pitchFamily="18" charset="0"/>
              </a:rPr>
              <a:t>Задание  №2</a:t>
            </a:r>
            <a:endParaRPr lang="ru-RU" sz="2800" b="1" i="1" u="sng" dirty="0">
              <a:solidFill>
                <a:srgbClr val="9D311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2910" y="1000108"/>
            <a:ext cx="750968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Найдите наибольшее и наименьшее значения</a:t>
            </a:r>
          </a:p>
          <a:p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функции на промежутке:</a:t>
            </a: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857224" y="2143116"/>
          <a:ext cx="3571900" cy="571504"/>
        </p:xfrm>
        <a:graphic>
          <a:graphicData uri="http://schemas.openxmlformats.org/presentationml/2006/ole">
            <p:oleObj spid="_x0000_s49153" name="Формула" r:id="rId3" imgW="1231560" imgH="215640" progId="Equation.3">
              <p:embed/>
            </p:oleObj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 flipH="1" flipV="1">
          <a:off x="4857752" y="1857364"/>
          <a:ext cx="3398837" cy="1101725"/>
        </p:xfrm>
        <a:graphic>
          <a:graphicData uri="http://schemas.openxmlformats.org/presentationml/2006/ole">
            <p:oleObj spid="_x0000_s49154" name="Формула" r:id="rId4" imgW="1371600" imgH="444240" progId="Equation.3">
              <p:embed/>
            </p:oleObj>
          </a:graphicData>
        </a:graphic>
      </p:graphicFrame>
      <p:grpSp>
        <p:nvGrpSpPr>
          <p:cNvPr id="37" name="Группа 36"/>
          <p:cNvGrpSpPr/>
          <p:nvPr/>
        </p:nvGrpSpPr>
        <p:grpSpPr>
          <a:xfrm>
            <a:off x="1000100" y="2786058"/>
            <a:ext cx="2643206" cy="2108102"/>
            <a:chOff x="571472" y="500042"/>
            <a:chExt cx="3643338" cy="2904689"/>
          </a:xfrm>
        </p:grpSpPr>
        <p:grpSp>
          <p:nvGrpSpPr>
            <p:cNvPr id="38" name="Group 7"/>
            <p:cNvGrpSpPr>
              <a:grpSpLocks/>
            </p:cNvGrpSpPr>
            <p:nvPr/>
          </p:nvGrpSpPr>
          <p:grpSpPr bwMode="auto">
            <a:xfrm>
              <a:off x="571472" y="500042"/>
              <a:ext cx="3643338" cy="2904689"/>
              <a:chOff x="2409" y="164"/>
              <a:chExt cx="3223" cy="3107"/>
            </a:xfrm>
          </p:grpSpPr>
          <p:grpSp>
            <p:nvGrpSpPr>
              <p:cNvPr id="41" name="Group 8"/>
              <p:cNvGrpSpPr>
                <a:grpSpLocks/>
              </p:cNvGrpSpPr>
              <p:nvPr/>
            </p:nvGrpSpPr>
            <p:grpSpPr bwMode="auto">
              <a:xfrm>
                <a:off x="2409" y="164"/>
                <a:ext cx="3148" cy="3107"/>
                <a:chOff x="2409" y="164"/>
                <a:chExt cx="3148" cy="3107"/>
              </a:xfrm>
            </p:grpSpPr>
            <p:sp>
              <p:nvSpPr>
                <p:cNvPr id="44" name="Freeform 9"/>
                <p:cNvSpPr>
                  <a:spLocks/>
                </p:cNvSpPr>
                <p:nvPr/>
              </p:nvSpPr>
              <p:spPr bwMode="auto">
                <a:xfrm>
                  <a:off x="2426" y="211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5" name="Freeform 10"/>
                <p:cNvSpPr>
                  <a:spLocks/>
                </p:cNvSpPr>
                <p:nvPr/>
              </p:nvSpPr>
              <p:spPr bwMode="auto">
                <a:xfrm>
                  <a:off x="2409" y="2945"/>
                  <a:ext cx="3124" cy="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124" y="8"/>
                    </a:cxn>
                  </a:cxnLst>
                  <a:rect l="0" t="0" r="r" b="b"/>
                  <a:pathLst>
                    <a:path w="3124" h="8">
                      <a:moveTo>
                        <a:pt x="0" y="0"/>
                      </a:moveTo>
                      <a:lnTo>
                        <a:pt x="3124" y="8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6" name="Freeform 11"/>
                <p:cNvSpPr>
                  <a:spLocks/>
                </p:cNvSpPr>
                <p:nvPr/>
              </p:nvSpPr>
              <p:spPr bwMode="auto">
                <a:xfrm>
                  <a:off x="2677" y="211"/>
                  <a:ext cx="8" cy="299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2994"/>
                    </a:cxn>
                  </a:cxnLst>
                  <a:rect l="0" t="0" r="r" b="b"/>
                  <a:pathLst>
                    <a:path w="8" h="2994">
                      <a:moveTo>
                        <a:pt x="0" y="0"/>
                      </a:moveTo>
                      <a:lnTo>
                        <a:pt x="8" y="2994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7" name="Line 12"/>
                <p:cNvSpPr>
                  <a:spLocks noChangeShapeType="1"/>
                </p:cNvSpPr>
                <p:nvPr/>
              </p:nvSpPr>
              <p:spPr bwMode="auto">
                <a:xfrm>
                  <a:off x="2426" y="2704"/>
                  <a:ext cx="313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8" name="Freeform 13"/>
                <p:cNvSpPr>
                  <a:spLocks/>
                </p:cNvSpPr>
                <p:nvPr/>
              </p:nvSpPr>
              <p:spPr bwMode="auto">
                <a:xfrm>
                  <a:off x="2426" y="3203"/>
                  <a:ext cx="3124" cy="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124" y="8"/>
                    </a:cxn>
                  </a:cxnLst>
                  <a:rect l="0" t="0" r="r" b="b"/>
                  <a:pathLst>
                    <a:path w="3124" h="8">
                      <a:moveTo>
                        <a:pt x="0" y="0"/>
                      </a:moveTo>
                      <a:lnTo>
                        <a:pt x="3124" y="8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9" name="Freeform 14"/>
                <p:cNvSpPr>
                  <a:spLocks/>
                </p:cNvSpPr>
                <p:nvPr/>
              </p:nvSpPr>
              <p:spPr bwMode="auto">
                <a:xfrm>
                  <a:off x="2418" y="2450"/>
                  <a:ext cx="3131" cy="8"/>
                </a:xfrm>
                <a:custGeom>
                  <a:avLst/>
                  <a:gdLst/>
                  <a:ahLst/>
                  <a:cxnLst>
                    <a:cxn ang="0">
                      <a:pos x="0" y="8"/>
                    </a:cxn>
                    <a:cxn ang="0">
                      <a:pos x="3131" y="0"/>
                    </a:cxn>
                  </a:cxnLst>
                  <a:rect l="0" t="0" r="r" b="b"/>
                  <a:pathLst>
                    <a:path w="3131" h="8">
                      <a:moveTo>
                        <a:pt x="0" y="8"/>
                      </a:moveTo>
                      <a:lnTo>
                        <a:pt x="3131" y="0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0" name="Freeform 15"/>
                <p:cNvSpPr>
                  <a:spLocks/>
                </p:cNvSpPr>
                <p:nvPr/>
              </p:nvSpPr>
              <p:spPr bwMode="auto">
                <a:xfrm>
                  <a:off x="2426" y="2205"/>
                  <a:ext cx="3131" cy="8"/>
                </a:xfrm>
                <a:custGeom>
                  <a:avLst/>
                  <a:gdLst/>
                  <a:ahLst/>
                  <a:cxnLst>
                    <a:cxn ang="0">
                      <a:pos x="0" y="8"/>
                    </a:cxn>
                    <a:cxn ang="0">
                      <a:pos x="3131" y="0"/>
                    </a:cxn>
                  </a:cxnLst>
                  <a:rect l="0" t="0" r="r" b="b"/>
                  <a:pathLst>
                    <a:path w="3131" h="8">
                      <a:moveTo>
                        <a:pt x="0" y="8"/>
                      </a:moveTo>
                      <a:lnTo>
                        <a:pt x="3131" y="0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1" name="Freeform 16"/>
                <p:cNvSpPr>
                  <a:spLocks/>
                </p:cNvSpPr>
                <p:nvPr/>
              </p:nvSpPr>
              <p:spPr bwMode="auto">
                <a:xfrm>
                  <a:off x="2409" y="1955"/>
                  <a:ext cx="3132" cy="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132" y="8"/>
                    </a:cxn>
                  </a:cxnLst>
                  <a:rect l="0" t="0" r="r" b="b"/>
                  <a:pathLst>
                    <a:path w="3132" h="8">
                      <a:moveTo>
                        <a:pt x="0" y="0"/>
                      </a:moveTo>
                      <a:lnTo>
                        <a:pt x="3132" y="8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2" name="Freeform 17"/>
                <p:cNvSpPr>
                  <a:spLocks/>
                </p:cNvSpPr>
                <p:nvPr/>
              </p:nvSpPr>
              <p:spPr bwMode="auto">
                <a:xfrm>
                  <a:off x="2434" y="1444"/>
                  <a:ext cx="3107" cy="8"/>
                </a:xfrm>
                <a:custGeom>
                  <a:avLst/>
                  <a:gdLst/>
                  <a:ahLst/>
                  <a:cxnLst>
                    <a:cxn ang="0">
                      <a:pos x="0" y="8"/>
                    </a:cxn>
                    <a:cxn ang="0">
                      <a:pos x="3107" y="0"/>
                    </a:cxn>
                  </a:cxnLst>
                  <a:rect l="0" t="0" r="r" b="b"/>
                  <a:pathLst>
                    <a:path w="3107" h="8">
                      <a:moveTo>
                        <a:pt x="0" y="8"/>
                      </a:moveTo>
                      <a:lnTo>
                        <a:pt x="3107" y="0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/>
                </a:p>
              </p:txBody>
            </p:sp>
            <p:sp>
              <p:nvSpPr>
                <p:cNvPr id="53" name="Freeform 18"/>
                <p:cNvSpPr>
                  <a:spLocks/>
                </p:cNvSpPr>
                <p:nvPr/>
              </p:nvSpPr>
              <p:spPr bwMode="auto">
                <a:xfrm>
                  <a:off x="2426" y="1207"/>
                  <a:ext cx="3107" cy="8"/>
                </a:xfrm>
                <a:custGeom>
                  <a:avLst/>
                  <a:gdLst/>
                  <a:ahLst/>
                  <a:cxnLst>
                    <a:cxn ang="0">
                      <a:pos x="0" y="8"/>
                    </a:cxn>
                    <a:cxn ang="0">
                      <a:pos x="3107" y="0"/>
                    </a:cxn>
                  </a:cxnLst>
                  <a:rect l="0" t="0" r="r" b="b"/>
                  <a:pathLst>
                    <a:path w="3107" h="8">
                      <a:moveTo>
                        <a:pt x="0" y="8"/>
                      </a:moveTo>
                      <a:lnTo>
                        <a:pt x="3107" y="0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4" name="Freeform 19"/>
                <p:cNvSpPr>
                  <a:spLocks/>
                </p:cNvSpPr>
                <p:nvPr/>
              </p:nvSpPr>
              <p:spPr bwMode="auto">
                <a:xfrm>
                  <a:off x="2426" y="949"/>
                  <a:ext cx="3123" cy="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123" y="8"/>
                    </a:cxn>
                  </a:cxnLst>
                  <a:rect l="0" t="0" r="r" b="b"/>
                  <a:pathLst>
                    <a:path w="3123" h="8">
                      <a:moveTo>
                        <a:pt x="0" y="0"/>
                      </a:moveTo>
                      <a:lnTo>
                        <a:pt x="3123" y="8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5" name="Freeform 20"/>
                <p:cNvSpPr>
                  <a:spLocks/>
                </p:cNvSpPr>
                <p:nvPr/>
              </p:nvSpPr>
              <p:spPr bwMode="auto">
                <a:xfrm>
                  <a:off x="2426" y="708"/>
                  <a:ext cx="3107" cy="8"/>
                </a:xfrm>
                <a:custGeom>
                  <a:avLst/>
                  <a:gdLst/>
                  <a:ahLst/>
                  <a:cxnLst>
                    <a:cxn ang="0">
                      <a:pos x="0" y="8"/>
                    </a:cxn>
                    <a:cxn ang="0">
                      <a:pos x="3107" y="0"/>
                    </a:cxn>
                  </a:cxnLst>
                  <a:rect l="0" t="0" r="r" b="b"/>
                  <a:pathLst>
                    <a:path w="3107" h="8">
                      <a:moveTo>
                        <a:pt x="0" y="8"/>
                      </a:moveTo>
                      <a:lnTo>
                        <a:pt x="3107" y="0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6" name="Freeform 21"/>
                <p:cNvSpPr>
                  <a:spLocks/>
                </p:cNvSpPr>
                <p:nvPr/>
              </p:nvSpPr>
              <p:spPr bwMode="auto">
                <a:xfrm>
                  <a:off x="2434" y="446"/>
                  <a:ext cx="3115" cy="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115" y="8"/>
                    </a:cxn>
                  </a:cxnLst>
                  <a:rect l="0" t="0" r="r" b="b"/>
                  <a:pathLst>
                    <a:path w="3115" h="8">
                      <a:moveTo>
                        <a:pt x="0" y="0"/>
                      </a:moveTo>
                      <a:lnTo>
                        <a:pt x="3115" y="8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7" name="Freeform 22"/>
                <p:cNvSpPr>
                  <a:spLocks/>
                </p:cNvSpPr>
                <p:nvPr/>
              </p:nvSpPr>
              <p:spPr bwMode="auto">
                <a:xfrm>
                  <a:off x="2426" y="210"/>
                  <a:ext cx="3115" cy="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115" y="8"/>
                    </a:cxn>
                  </a:cxnLst>
                  <a:rect l="0" t="0" r="r" b="b"/>
                  <a:pathLst>
                    <a:path w="3115" h="8">
                      <a:moveTo>
                        <a:pt x="0" y="0"/>
                      </a:moveTo>
                      <a:lnTo>
                        <a:pt x="3115" y="8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8" name="Freeform 23"/>
                <p:cNvSpPr>
                  <a:spLocks/>
                </p:cNvSpPr>
                <p:nvPr/>
              </p:nvSpPr>
              <p:spPr bwMode="auto">
                <a:xfrm>
                  <a:off x="2937" y="203"/>
                  <a:ext cx="8" cy="3026"/>
                </a:xfrm>
                <a:custGeom>
                  <a:avLst/>
                  <a:gdLst/>
                  <a:ahLst/>
                  <a:cxnLst>
                    <a:cxn ang="0">
                      <a:pos x="8" y="0"/>
                    </a:cxn>
                    <a:cxn ang="0">
                      <a:pos x="0" y="3026"/>
                    </a:cxn>
                  </a:cxnLst>
                  <a:rect l="0" t="0" r="r" b="b"/>
                  <a:pathLst>
                    <a:path w="8" h="3026">
                      <a:moveTo>
                        <a:pt x="8" y="0"/>
                      </a:moveTo>
                      <a:lnTo>
                        <a:pt x="0" y="3026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9" name="Freeform 24"/>
                <p:cNvSpPr>
                  <a:spLocks/>
                </p:cNvSpPr>
                <p:nvPr/>
              </p:nvSpPr>
              <p:spPr bwMode="auto">
                <a:xfrm>
                  <a:off x="3198" y="210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0" name="Freeform 25"/>
                <p:cNvSpPr>
                  <a:spLocks/>
                </p:cNvSpPr>
                <p:nvPr/>
              </p:nvSpPr>
              <p:spPr bwMode="auto">
                <a:xfrm>
                  <a:off x="3470" y="210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1" name="Freeform 26"/>
                <p:cNvSpPr>
                  <a:spLocks/>
                </p:cNvSpPr>
                <p:nvPr/>
              </p:nvSpPr>
              <p:spPr bwMode="auto">
                <a:xfrm>
                  <a:off x="3707" y="219"/>
                  <a:ext cx="9" cy="3010"/>
                </a:xfrm>
                <a:custGeom>
                  <a:avLst/>
                  <a:gdLst/>
                  <a:ahLst/>
                  <a:cxnLst>
                    <a:cxn ang="0">
                      <a:pos x="9" y="0"/>
                    </a:cxn>
                    <a:cxn ang="0">
                      <a:pos x="0" y="3010"/>
                    </a:cxn>
                  </a:cxnLst>
                  <a:rect l="0" t="0" r="r" b="b"/>
                  <a:pathLst>
                    <a:path w="9" h="3010">
                      <a:moveTo>
                        <a:pt x="9" y="0"/>
                      </a:moveTo>
                      <a:lnTo>
                        <a:pt x="0" y="3010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2" name="Freeform 27"/>
                <p:cNvSpPr>
                  <a:spLocks/>
                </p:cNvSpPr>
                <p:nvPr/>
              </p:nvSpPr>
              <p:spPr bwMode="auto">
                <a:xfrm>
                  <a:off x="5545" y="269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3" name="Freeform 28"/>
                <p:cNvSpPr>
                  <a:spLocks/>
                </p:cNvSpPr>
                <p:nvPr/>
              </p:nvSpPr>
              <p:spPr bwMode="auto">
                <a:xfrm>
                  <a:off x="4494" y="203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4" name="Freeform 29"/>
                <p:cNvSpPr>
                  <a:spLocks/>
                </p:cNvSpPr>
                <p:nvPr/>
              </p:nvSpPr>
              <p:spPr bwMode="auto">
                <a:xfrm>
                  <a:off x="4762" y="219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5" name="Freeform 30"/>
                <p:cNvSpPr>
                  <a:spLocks/>
                </p:cNvSpPr>
                <p:nvPr/>
              </p:nvSpPr>
              <p:spPr bwMode="auto">
                <a:xfrm>
                  <a:off x="5012" y="210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6" name="Freeform 31"/>
                <p:cNvSpPr>
                  <a:spLocks/>
                </p:cNvSpPr>
                <p:nvPr/>
              </p:nvSpPr>
              <p:spPr bwMode="auto">
                <a:xfrm>
                  <a:off x="5284" y="210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7" name="Line 12"/>
                <p:cNvSpPr>
                  <a:spLocks noChangeShapeType="1"/>
                </p:cNvSpPr>
                <p:nvPr/>
              </p:nvSpPr>
              <p:spPr bwMode="auto">
                <a:xfrm>
                  <a:off x="2409" y="3221"/>
                  <a:ext cx="313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8" name="Freeform 27"/>
                <p:cNvSpPr>
                  <a:spLocks/>
                </p:cNvSpPr>
                <p:nvPr/>
              </p:nvSpPr>
              <p:spPr bwMode="auto">
                <a:xfrm>
                  <a:off x="4238" y="164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42" name="Text Box 32"/>
              <p:cNvSpPr txBox="1">
                <a:spLocks noChangeArrowheads="1"/>
              </p:cNvSpPr>
              <p:nvPr/>
            </p:nvSpPr>
            <p:spPr bwMode="auto">
              <a:xfrm>
                <a:off x="5420" y="1661"/>
                <a:ext cx="212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ru-RU" sz="2400"/>
                  <a:t>х</a:t>
                </a:r>
              </a:p>
            </p:txBody>
          </p:sp>
          <p:sp>
            <p:nvSpPr>
              <p:cNvPr id="43" name="Text Box 33"/>
              <p:cNvSpPr txBox="1">
                <a:spLocks noChangeArrowheads="1"/>
              </p:cNvSpPr>
              <p:nvPr/>
            </p:nvSpPr>
            <p:spPr bwMode="auto">
              <a:xfrm>
                <a:off x="3571" y="164"/>
                <a:ext cx="212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ru-RU" sz="2400" dirty="0" smtClean="0"/>
                  <a:t>у</a:t>
                </a:r>
                <a:endParaRPr lang="ru-RU" sz="2400" dirty="0"/>
              </a:p>
            </p:txBody>
          </p:sp>
        </p:grpSp>
        <p:cxnSp>
          <p:nvCxnSpPr>
            <p:cNvPr id="39" name="Прямая со стрелкой 38"/>
            <p:cNvCxnSpPr/>
            <p:nvPr/>
          </p:nvCxnSpPr>
          <p:spPr>
            <a:xfrm>
              <a:off x="571472" y="1928802"/>
              <a:ext cx="3571900" cy="158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Прямая со стрелкой 39"/>
            <p:cNvCxnSpPr/>
            <p:nvPr/>
          </p:nvCxnSpPr>
          <p:spPr>
            <a:xfrm rot="5400000" flipH="1" flipV="1">
              <a:off x="360055" y="1991515"/>
              <a:ext cx="2786082" cy="1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9" name="Прямая соединительная линия 68"/>
          <p:cNvCxnSpPr/>
          <p:nvPr/>
        </p:nvCxnSpPr>
        <p:spPr>
          <a:xfrm rot="5400000">
            <a:off x="1250927" y="3821115"/>
            <a:ext cx="2071702" cy="1588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Полилиния 69"/>
          <p:cNvSpPr/>
          <p:nvPr/>
        </p:nvSpPr>
        <p:spPr>
          <a:xfrm>
            <a:off x="1928794" y="3214686"/>
            <a:ext cx="1500198" cy="1285884"/>
          </a:xfrm>
          <a:custGeom>
            <a:avLst/>
            <a:gdLst>
              <a:gd name="connsiteX0" fmla="*/ 6350 w 1978025"/>
              <a:gd name="connsiteY0" fmla="*/ 1085850 h 1085850"/>
              <a:gd name="connsiteX1" fmla="*/ 139700 w 1978025"/>
              <a:gd name="connsiteY1" fmla="*/ 581025 h 1085850"/>
              <a:gd name="connsiteX2" fmla="*/ 844550 w 1978025"/>
              <a:gd name="connsiteY2" fmla="*/ 228600 h 1085850"/>
              <a:gd name="connsiteX3" fmla="*/ 1978025 w 1978025"/>
              <a:gd name="connsiteY3" fmla="*/ 0 h 1085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78025" h="1085850">
                <a:moveTo>
                  <a:pt x="6350" y="1085850"/>
                </a:moveTo>
                <a:cubicBezTo>
                  <a:pt x="3175" y="904875"/>
                  <a:pt x="0" y="723900"/>
                  <a:pt x="139700" y="581025"/>
                </a:cubicBezTo>
                <a:cubicBezTo>
                  <a:pt x="279400" y="438150"/>
                  <a:pt x="538163" y="325438"/>
                  <a:pt x="844550" y="228600"/>
                </a:cubicBezTo>
                <a:cubicBezTo>
                  <a:pt x="1150938" y="131763"/>
                  <a:pt x="1978025" y="0"/>
                  <a:pt x="1978025" y="0"/>
                </a:cubicBezTo>
              </a:path>
            </a:pathLst>
          </a:cu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TextBox 73"/>
          <p:cNvSpPr txBox="1"/>
          <p:nvPr/>
        </p:nvSpPr>
        <p:spPr>
          <a:xfrm>
            <a:off x="571472" y="4857760"/>
            <a:ext cx="373531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Функция возрастает,</a:t>
            </a:r>
          </a:p>
          <a:p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значит: </a:t>
            </a:r>
            <a:r>
              <a:rPr lang="en-US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y</a:t>
            </a:r>
            <a:r>
              <a:rPr lang="ru-RU" sz="9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наим</a:t>
            </a:r>
            <a:r>
              <a:rPr lang="ru-RU" sz="9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lg1 = 0</a:t>
            </a:r>
          </a:p>
          <a:p>
            <a:r>
              <a:rPr lang="en-US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y</a:t>
            </a:r>
            <a:r>
              <a:rPr lang="ru-RU" sz="9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наиб.</a:t>
            </a:r>
            <a:r>
              <a:rPr lang="en-US" sz="9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= lg1000 = lg10</a:t>
            </a:r>
            <a:r>
              <a:rPr lang="en-US" sz="2800" b="1" i="1" dirty="0" smtClean="0">
                <a:solidFill>
                  <a:srgbClr val="002060"/>
                </a:solidFill>
                <a:latin typeface="Constantia"/>
                <a:cs typeface="Times New Roman" pitchFamily="18" charset="0"/>
              </a:rPr>
              <a:t>³ </a:t>
            </a:r>
            <a:r>
              <a:rPr lang="en-US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= 3</a:t>
            </a:r>
            <a:endParaRPr lang="ru-RU" sz="2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49" name="Группа 148"/>
          <p:cNvGrpSpPr/>
          <p:nvPr/>
        </p:nvGrpSpPr>
        <p:grpSpPr>
          <a:xfrm>
            <a:off x="5214942" y="2857496"/>
            <a:ext cx="2643206" cy="2108102"/>
            <a:chOff x="571472" y="500042"/>
            <a:chExt cx="3643338" cy="2904689"/>
          </a:xfrm>
        </p:grpSpPr>
        <p:grpSp>
          <p:nvGrpSpPr>
            <p:cNvPr id="150" name="Group 7"/>
            <p:cNvGrpSpPr>
              <a:grpSpLocks/>
            </p:cNvGrpSpPr>
            <p:nvPr/>
          </p:nvGrpSpPr>
          <p:grpSpPr bwMode="auto">
            <a:xfrm>
              <a:off x="571472" y="500042"/>
              <a:ext cx="3643338" cy="2904689"/>
              <a:chOff x="2409" y="164"/>
              <a:chExt cx="3223" cy="3107"/>
            </a:xfrm>
          </p:grpSpPr>
          <p:grpSp>
            <p:nvGrpSpPr>
              <p:cNvPr id="153" name="Group 8"/>
              <p:cNvGrpSpPr>
                <a:grpSpLocks/>
              </p:cNvGrpSpPr>
              <p:nvPr/>
            </p:nvGrpSpPr>
            <p:grpSpPr bwMode="auto">
              <a:xfrm>
                <a:off x="2409" y="164"/>
                <a:ext cx="3148" cy="3107"/>
                <a:chOff x="2409" y="164"/>
                <a:chExt cx="3148" cy="3107"/>
              </a:xfrm>
            </p:grpSpPr>
            <p:sp>
              <p:nvSpPr>
                <p:cNvPr id="156" name="Freeform 9"/>
                <p:cNvSpPr>
                  <a:spLocks/>
                </p:cNvSpPr>
                <p:nvPr/>
              </p:nvSpPr>
              <p:spPr bwMode="auto">
                <a:xfrm>
                  <a:off x="2426" y="211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57" name="Freeform 10"/>
                <p:cNvSpPr>
                  <a:spLocks/>
                </p:cNvSpPr>
                <p:nvPr/>
              </p:nvSpPr>
              <p:spPr bwMode="auto">
                <a:xfrm>
                  <a:off x="2409" y="2945"/>
                  <a:ext cx="3124" cy="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124" y="8"/>
                    </a:cxn>
                  </a:cxnLst>
                  <a:rect l="0" t="0" r="r" b="b"/>
                  <a:pathLst>
                    <a:path w="3124" h="8">
                      <a:moveTo>
                        <a:pt x="0" y="0"/>
                      </a:moveTo>
                      <a:lnTo>
                        <a:pt x="3124" y="8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58" name="Freeform 11"/>
                <p:cNvSpPr>
                  <a:spLocks/>
                </p:cNvSpPr>
                <p:nvPr/>
              </p:nvSpPr>
              <p:spPr bwMode="auto">
                <a:xfrm>
                  <a:off x="2677" y="211"/>
                  <a:ext cx="8" cy="299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2994"/>
                    </a:cxn>
                  </a:cxnLst>
                  <a:rect l="0" t="0" r="r" b="b"/>
                  <a:pathLst>
                    <a:path w="8" h="2994">
                      <a:moveTo>
                        <a:pt x="0" y="0"/>
                      </a:moveTo>
                      <a:lnTo>
                        <a:pt x="8" y="2994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59" name="Line 12"/>
                <p:cNvSpPr>
                  <a:spLocks noChangeShapeType="1"/>
                </p:cNvSpPr>
                <p:nvPr/>
              </p:nvSpPr>
              <p:spPr bwMode="auto">
                <a:xfrm>
                  <a:off x="2426" y="2704"/>
                  <a:ext cx="313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0" name="Freeform 13"/>
                <p:cNvSpPr>
                  <a:spLocks/>
                </p:cNvSpPr>
                <p:nvPr/>
              </p:nvSpPr>
              <p:spPr bwMode="auto">
                <a:xfrm>
                  <a:off x="2426" y="3203"/>
                  <a:ext cx="3124" cy="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124" y="8"/>
                    </a:cxn>
                  </a:cxnLst>
                  <a:rect l="0" t="0" r="r" b="b"/>
                  <a:pathLst>
                    <a:path w="3124" h="8">
                      <a:moveTo>
                        <a:pt x="0" y="0"/>
                      </a:moveTo>
                      <a:lnTo>
                        <a:pt x="3124" y="8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1" name="Freeform 14"/>
                <p:cNvSpPr>
                  <a:spLocks/>
                </p:cNvSpPr>
                <p:nvPr/>
              </p:nvSpPr>
              <p:spPr bwMode="auto">
                <a:xfrm>
                  <a:off x="2418" y="2450"/>
                  <a:ext cx="3131" cy="8"/>
                </a:xfrm>
                <a:custGeom>
                  <a:avLst/>
                  <a:gdLst/>
                  <a:ahLst/>
                  <a:cxnLst>
                    <a:cxn ang="0">
                      <a:pos x="0" y="8"/>
                    </a:cxn>
                    <a:cxn ang="0">
                      <a:pos x="3131" y="0"/>
                    </a:cxn>
                  </a:cxnLst>
                  <a:rect l="0" t="0" r="r" b="b"/>
                  <a:pathLst>
                    <a:path w="3131" h="8">
                      <a:moveTo>
                        <a:pt x="0" y="8"/>
                      </a:moveTo>
                      <a:lnTo>
                        <a:pt x="3131" y="0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2" name="Freeform 15"/>
                <p:cNvSpPr>
                  <a:spLocks/>
                </p:cNvSpPr>
                <p:nvPr/>
              </p:nvSpPr>
              <p:spPr bwMode="auto">
                <a:xfrm>
                  <a:off x="2426" y="2205"/>
                  <a:ext cx="3131" cy="8"/>
                </a:xfrm>
                <a:custGeom>
                  <a:avLst/>
                  <a:gdLst/>
                  <a:ahLst/>
                  <a:cxnLst>
                    <a:cxn ang="0">
                      <a:pos x="0" y="8"/>
                    </a:cxn>
                    <a:cxn ang="0">
                      <a:pos x="3131" y="0"/>
                    </a:cxn>
                  </a:cxnLst>
                  <a:rect l="0" t="0" r="r" b="b"/>
                  <a:pathLst>
                    <a:path w="3131" h="8">
                      <a:moveTo>
                        <a:pt x="0" y="8"/>
                      </a:moveTo>
                      <a:lnTo>
                        <a:pt x="3131" y="0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3" name="Freeform 16"/>
                <p:cNvSpPr>
                  <a:spLocks/>
                </p:cNvSpPr>
                <p:nvPr/>
              </p:nvSpPr>
              <p:spPr bwMode="auto">
                <a:xfrm>
                  <a:off x="2409" y="1955"/>
                  <a:ext cx="3132" cy="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132" y="8"/>
                    </a:cxn>
                  </a:cxnLst>
                  <a:rect l="0" t="0" r="r" b="b"/>
                  <a:pathLst>
                    <a:path w="3132" h="8">
                      <a:moveTo>
                        <a:pt x="0" y="0"/>
                      </a:moveTo>
                      <a:lnTo>
                        <a:pt x="3132" y="8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4" name="Freeform 17"/>
                <p:cNvSpPr>
                  <a:spLocks/>
                </p:cNvSpPr>
                <p:nvPr/>
              </p:nvSpPr>
              <p:spPr bwMode="auto">
                <a:xfrm>
                  <a:off x="2434" y="1444"/>
                  <a:ext cx="3107" cy="8"/>
                </a:xfrm>
                <a:custGeom>
                  <a:avLst/>
                  <a:gdLst/>
                  <a:ahLst/>
                  <a:cxnLst>
                    <a:cxn ang="0">
                      <a:pos x="0" y="8"/>
                    </a:cxn>
                    <a:cxn ang="0">
                      <a:pos x="3107" y="0"/>
                    </a:cxn>
                  </a:cxnLst>
                  <a:rect l="0" t="0" r="r" b="b"/>
                  <a:pathLst>
                    <a:path w="3107" h="8">
                      <a:moveTo>
                        <a:pt x="0" y="8"/>
                      </a:moveTo>
                      <a:lnTo>
                        <a:pt x="3107" y="0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/>
                </a:p>
              </p:txBody>
            </p:sp>
            <p:sp>
              <p:nvSpPr>
                <p:cNvPr id="165" name="Freeform 18"/>
                <p:cNvSpPr>
                  <a:spLocks/>
                </p:cNvSpPr>
                <p:nvPr/>
              </p:nvSpPr>
              <p:spPr bwMode="auto">
                <a:xfrm>
                  <a:off x="2426" y="1207"/>
                  <a:ext cx="3107" cy="8"/>
                </a:xfrm>
                <a:custGeom>
                  <a:avLst/>
                  <a:gdLst/>
                  <a:ahLst/>
                  <a:cxnLst>
                    <a:cxn ang="0">
                      <a:pos x="0" y="8"/>
                    </a:cxn>
                    <a:cxn ang="0">
                      <a:pos x="3107" y="0"/>
                    </a:cxn>
                  </a:cxnLst>
                  <a:rect l="0" t="0" r="r" b="b"/>
                  <a:pathLst>
                    <a:path w="3107" h="8">
                      <a:moveTo>
                        <a:pt x="0" y="8"/>
                      </a:moveTo>
                      <a:lnTo>
                        <a:pt x="3107" y="0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6" name="Freeform 19"/>
                <p:cNvSpPr>
                  <a:spLocks/>
                </p:cNvSpPr>
                <p:nvPr/>
              </p:nvSpPr>
              <p:spPr bwMode="auto">
                <a:xfrm>
                  <a:off x="2426" y="949"/>
                  <a:ext cx="3123" cy="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123" y="8"/>
                    </a:cxn>
                  </a:cxnLst>
                  <a:rect l="0" t="0" r="r" b="b"/>
                  <a:pathLst>
                    <a:path w="3123" h="8">
                      <a:moveTo>
                        <a:pt x="0" y="0"/>
                      </a:moveTo>
                      <a:lnTo>
                        <a:pt x="3123" y="8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7" name="Freeform 20"/>
                <p:cNvSpPr>
                  <a:spLocks/>
                </p:cNvSpPr>
                <p:nvPr/>
              </p:nvSpPr>
              <p:spPr bwMode="auto">
                <a:xfrm>
                  <a:off x="2426" y="708"/>
                  <a:ext cx="3107" cy="8"/>
                </a:xfrm>
                <a:custGeom>
                  <a:avLst/>
                  <a:gdLst/>
                  <a:ahLst/>
                  <a:cxnLst>
                    <a:cxn ang="0">
                      <a:pos x="0" y="8"/>
                    </a:cxn>
                    <a:cxn ang="0">
                      <a:pos x="3107" y="0"/>
                    </a:cxn>
                  </a:cxnLst>
                  <a:rect l="0" t="0" r="r" b="b"/>
                  <a:pathLst>
                    <a:path w="3107" h="8">
                      <a:moveTo>
                        <a:pt x="0" y="8"/>
                      </a:moveTo>
                      <a:lnTo>
                        <a:pt x="3107" y="0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8" name="Freeform 21"/>
                <p:cNvSpPr>
                  <a:spLocks/>
                </p:cNvSpPr>
                <p:nvPr/>
              </p:nvSpPr>
              <p:spPr bwMode="auto">
                <a:xfrm>
                  <a:off x="2434" y="446"/>
                  <a:ext cx="3115" cy="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115" y="8"/>
                    </a:cxn>
                  </a:cxnLst>
                  <a:rect l="0" t="0" r="r" b="b"/>
                  <a:pathLst>
                    <a:path w="3115" h="8">
                      <a:moveTo>
                        <a:pt x="0" y="0"/>
                      </a:moveTo>
                      <a:lnTo>
                        <a:pt x="3115" y="8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9" name="Freeform 22"/>
                <p:cNvSpPr>
                  <a:spLocks/>
                </p:cNvSpPr>
                <p:nvPr/>
              </p:nvSpPr>
              <p:spPr bwMode="auto">
                <a:xfrm>
                  <a:off x="2426" y="210"/>
                  <a:ext cx="3115" cy="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115" y="8"/>
                    </a:cxn>
                  </a:cxnLst>
                  <a:rect l="0" t="0" r="r" b="b"/>
                  <a:pathLst>
                    <a:path w="3115" h="8">
                      <a:moveTo>
                        <a:pt x="0" y="0"/>
                      </a:moveTo>
                      <a:lnTo>
                        <a:pt x="3115" y="8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0" name="Freeform 23"/>
                <p:cNvSpPr>
                  <a:spLocks/>
                </p:cNvSpPr>
                <p:nvPr/>
              </p:nvSpPr>
              <p:spPr bwMode="auto">
                <a:xfrm>
                  <a:off x="2937" y="203"/>
                  <a:ext cx="8" cy="3026"/>
                </a:xfrm>
                <a:custGeom>
                  <a:avLst/>
                  <a:gdLst/>
                  <a:ahLst/>
                  <a:cxnLst>
                    <a:cxn ang="0">
                      <a:pos x="8" y="0"/>
                    </a:cxn>
                    <a:cxn ang="0">
                      <a:pos x="0" y="3026"/>
                    </a:cxn>
                  </a:cxnLst>
                  <a:rect l="0" t="0" r="r" b="b"/>
                  <a:pathLst>
                    <a:path w="8" h="3026">
                      <a:moveTo>
                        <a:pt x="8" y="0"/>
                      </a:moveTo>
                      <a:lnTo>
                        <a:pt x="0" y="3026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1" name="Freeform 24"/>
                <p:cNvSpPr>
                  <a:spLocks/>
                </p:cNvSpPr>
                <p:nvPr/>
              </p:nvSpPr>
              <p:spPr bwMode="auto">
                <a:xfrm>
                  <a:off x="3198" y="210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2" name="Freeform 25"/>
                <p:cNvSpPr>
                  <a:spLocks/>
                </p:cNvSpPr>
                <p:nvPr/>
              </p:nvSpPr>
              <p:spPr bwMode="auto">
                <a:xfrm>
                  <a:off x="3470" y="210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3" name="Freeform 26"/>
                <p:cNvSpPr>
                  <a:spLocks/>
                </p:cNvSpPr>
                <p:nvPr/>
              </p:nvSpPr>
              <p:spPr bwMode="auto">
                <a:xfrm>
                  <a:off x="3707" y="219"/>
                  <a:ext cx="9" cy="3010"/>
                </a:xfrm>
                <a:custGeom>
                  <a:avLst/>
                  <a:gdLst/>
                  <a:ahLst/>
                  <a:cxnLst>
                    <a:cxn ang="0">
                      <a:pos x="9" y="0"/>
                    </a:cxn>
                    <a:cxn ang="0">
                      <a:pos x="0" y="3010"/>
                    </a:cxn>
                  </a:cxnLst>
                  <a:rect l="0" t="0" r="r" b="b"/>
                  <a:pathLst>
                    <a:path w="9" h="3010">
                      <a:moveTo>
                        <a:pt x="9" y="0"/>
                      </a:moveTo>
                      <a:lnTo>
                        <a:pt x="0" y="3010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4" name="Freeform 27"/>
                <p:cNvSpPr>
                  <a:spLocks/>
                </p:cNvSpPr>
                <p:nvPr/>
              </p:nvSpPr>
              <p:spPr bwMode="auto">
                <a:xfrm>
                  <a:off x="5545" y="269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5" name="Freeform 28"/>
                <p:cNvSpPr>
                  <a:spLocks/>
                </p:cNvSpPr>
                <p:nvPr/>
              </p:nvSpPr>
              <p:spPr bwMode="auto">
                <a:xfrm>
                  <a:off x="4494" y="203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6" name="Freeform 29"/>
                <p:cNvSpPr>
                  <a:spLocks/>
                </p:cNvSpPr>
                <p:nvPr/>
              </p:nvSpPr>
              <p:spPr bwMode="auto">
                <a:xfrm>
                  <a:off x="4762" y="219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7" name="Freeform 30"/>
                <p:cNvSpPr>
                  <a:spLocks/>
                </p:cNvSpPr>
                <p:nvPr/>
              </p:nvSpPr>
              <p:spPr bwMode="auto">
                <a:xfrm>
                  <a:off x="5012" y="210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8" name="Freeform 31"/>
                <p:cNvSpPr>
                  <a:spLocks/>
                </p:cNvSpPr>
                <p:nvPr/>
              </p:nvSpPr>
              <p:spPr bwMode="auto">
                <a:xfrm>
                  <a:off x="5284" y="210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9" name="Line 12"/>
                <p:cNvSpPr>
                  <a:spLocks noChangeShapeType="1"/>
                </p:cNvSpPr>
                <p:nvPr/>
              </p:nvSpPr>
              <p:spPr bwMode="auto">
                <a:xfrm>
                  <a:off x="2409" y="3221"/>
                  <a:ext cx="313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80" name="Freeform 27"/>
                <p:cNvSpPr>
                  <a:spLocks/>
                </p:cNvSpPr>
                <p:nvPr/>
              </p:nvSpPr>
              <p:spPr bwMode="auto">
                <a:xfrm>
                  <a:off x="4238" y="164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54" name="Text Box 32"/>
              <p:cNvSpPr txBox="1">
                <a:spLocks noChangeArrowheads="1"/>
              </p:cNvSpPr>
              <p:nvPr/>
            </p:nvSpPr>
            <p:spPr bwMode="auto">
              <a:xfrm>
                <a:off x="5420" y="1661"/>
                <a:ext cx="212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ru-RU" sz="2400"/>
                  <a:t>х</a:t>
                </a:r>
              </a:p>
            </p:txBody>
          </p:sp>
          <p:sp>
            <p:nvSpPr>
              <p:cNvPr id="155" name="Text Box 33"/>
              <p:cNvSpPr txBox="1">
                <a:spLocks noChangeArrowheads="1"/>
              </p:cNvSpPr>
              <p:nvPr/>
            </p:nvSpPr>
            <p:spPr bwMode="auto">
              <a:xfrm>
                <a:off x="3571" y="164"/>
                <a:ext cx="212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ru-RU" sz="2400" dirty="0" smtClean="0"/>
                  <a:t>у</a:t>
                </a:r>
                <a:endParaRPr lang="ru-RU" sz="2400" dirty="0"/>
              </a:p>
            </p:txBody>
          </p:sp>
        </p:grpSp>
        <p:cxnSp>
          <p:nvCxnSpPr>
            <p:cNvPr id="151" name="Прямая со стрелкой 150"/>
            <p:cNvCxnSpPr/>
            <p:nvPr/>
          </p:nvCxnSpPr>
          <p:spPr>
            <a:xfrm>
              <a:off x="571472" y="1928802"/>
              <a:ext cx="3571900" cy="158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Прямая со стрелкой 151"/>
            <p:cNvCxnSpPr/>
            <p:nvPr/>
          </p:nvCxnSpPr>
          <p:spPr>
            <a:xfrm rot="5400000" flipH="1" flipV="1">
              <a:off x="360055" y="1991515"/>
              <a:ext cx="2786082" cy="1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1" name="Прямая соединительная линия 180"/>
          <p:cNvCxnSpPr/>
          <p:nvPr/>
        </p:nvCxnSpPr>
        <p:spPr>
          <a:xfrm rot="5400000">
            <a:off x="5465769" y="3821115"/>
            <a:ext cx="2071702" cy="1588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2" name="Полилиния 181"/>
          <p:cNvSpPr/>
          <p:nvPr/>
        </p:nvSpPr>
        <p:spPr>
          <a:xfrm flipV="1">
            <a:off x="6143636" y="3357562"/>
            <a:ext cx="1500198" cy="1071570"/>
          </a:xfrm>
          <a:custGeom>
            <a:avLst/>
            <a:gdLst>
              <a:gd name="connsiteX0" fmla="*/ 6350 w 1978025"/>
              <a:gd name="connsiteY0" fmla="*/ 1085850 h 1085850"/>
              <a:gd name="connsiteX1" fmla="*/ 139700 w 1978025"/>
              <a:gd name="connsiteY1" fmla="*/ 581025 h 1085850"/>
              <a:gd name="connsiteX2" fmla="*/ 844550 w 1978025"/>
              <a:gd name="connsiteY2" fmla="*/ 228600 h 1085850"/>
              <a:gd name="connsiteX3" fmla="*/ 1978025 w 1978025"/>
              <a:gd name="connsiteY3" fmla="*/ 0 h 1085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78025" h="1085850">
                <a:moveTo>
                  <a:pt x="6350" y="1085850"/>
                </a:moveTo>
                <a:cubicBezTo>
                  <a:pt x="3175" y="904875"/>
                  <a:pt x="0" y="723900"/>
                  <a:pt x="139700" y="581025"/>
                </a:cubicBezTo>
                <a:cubicBezTo>
                  <a:pt x="279400" y="438150"/>
                  <a:pt x="538163" y="325438"/>
                  <a:pt x="844550" y="228600"/>
                </a:cubicBezTo>
                <a:cubicBezTo>
                  <a:pt x="1150938" y="131763"/>
                  <a:pt x="1978025" y="0"/>
                  <a:pt x="1978025" y="0"/>
                </a:cubicBezTo>
              </a:path>
            </a:pathLst>
          </a:cu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6" name="TextBox 185"/>
          <p:cNvSpPr txBox="1"/>
          <p:nvPr/>
        </p:nvSpPr>
        <p:spPr>
          <a:xfrm>
            <a:off x="5143504" y="4929198"/>
            <a:ext cx="273658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Функция убывает,</a:t>
            </a:r>
          </a:p>
          <a:p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значит: </a:t>
            </a:r>
            <a:r>
              <a:rPr lang="en-US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y</a:t>
            </a:r>
            <a:r>
              <a:rPr lang="ru-RU" sz="9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наим</a:t>
            </a:r>
            <a:r>
              <a:rPr lang="ru-RU" sz="9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-3</a:t>
            </a:r>
            <a:endParaRPr lang="en-US" sz="28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y</a:t>
            </a:r>
            <a:r>
              <a:rPr lang="ru-RU" sz="9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наиб.</a:t>
            </a:r>
            <a:r>
              <a:rPr lang="en-US" sz="9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2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6" name="Номер слайда 7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DB3FD-396E-4ED9-BDB3-DCF467DBEF8F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70" grpId="0" animBg="1"/>
      <p:bldP spid="74" grpId="0"/>
      <p:bldP spid="182" grpId="0" animBg="1"/>
      <p:bldP spid="18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428604"/>
            <a:ext cx="21499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u="sng" dirty="0" smtClean="0">
                <a:solidFill>
                  <a:srgbClr val="9D3113"/>
                </a:solidFill>
                <a:latin typeface="Times New Roman" pitchFamily="18" charset="0"/>
                <a:cs typeface="Times New Roman" pitchFamily="18" charset="0"/>
              </a:rPr>
              <a:t>Задание  №3</a:t>
            </a:r>
            <a:endParaRPr lang="ru-RU" sz="2800" b="1" i="1" u="sng" dirty="0">
              <a:solidFill>
                <a:srgbClr val="9D311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0034" y="928670"/>
            <a:ext cx="56665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Решите уравнение и неравенства:</a:t>
            </a: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1202" name="Object 2"/>
          <p:cNvGraphicFramePr>
            <a:graphicFrameLocks noChangeAspect="1"/>
          </p:cNvGraphicFramePr>
          <p:nvPr/>
        </p:nvGraphicFramePr>
        <p:xfrm>
          <a:off x="6215074" y="1571612"/>
          <a:ext cx="1841500" cy="606425"/>
        </p:xfrm>
        <a:graphic>
          <a:graphicData uri="http://schemas.openxmlformats.org/presentationml/2006/ole">
            <p:oleObj spid="_x0000_s51202" name="Формула" r:id="rId3" imgW="634680" imgH="228600" progId="Equation.3">
              <p:embed/>
            </p:oleObj>
          </a:graphicData>
        </a:graphic>
      </p:graphicFrame>
      <p:graphicFrame>
        <p:nvGraphicFramePr>
          <p:cNvPr id="5" name="Object 2"/>
          <p:cNvGraphicFramePr>
            <a:graphicFrameLocks noChangeAspect="1"/>
          </p:cNvGraphicFramePr>
          <p:nvPr/>
        </p:nvGraphicFramePr>
        <p:xfrm>
          <a:off x="6286512" y="3071810"/>
          <a:ext cx="1841500" cy="606425"/>
        </p:xfrm>
        <a:graphic>
          <a:graphicData uri="http://schemas.openxmlformats.org/presentationml/2006/ole">
            <p:oleObj spid="_x0000_s51203" name="Формула" r:id="rId4" imgW="634680" imgH="228600" progId="Equation.3">
              <p:embed/>
            </p:oleObj>
          </a:graphicData>
        </a:graphic>
      </p:graphicFrame>
      <p:graphicFrame>
        <p:nvGraphicFramePr>
          <p:cNvPr id="6" name="Object 2"/>
          <p:cNvGraphicFramePr>
            <a:graphicFrameLocks noChangeAspect="1"/>
          </p:cNvGraphicFramePr>
          <p:nvPr/>
        </p:nvGraphicFramePr>
        <p:xfrm>
          <a:off x="6286512" y="4786322"/>
          <a:ext cx="1803400" cy="606425"/>
        </p:xfrm>
        <a:graphic>
          <a:graphicData uri="http://schemas.openxmlformats.org/presentationml/2006/ole">
            <p:oleObj spid="_x0000_s51204" name="Формула" r:id="rId5" imgW="622080" imgH="228600" progId="Equation.3">
              <p:embed/>
            </p:oleObj>
          </a:graphicData>
        </a:graphic>
      </p:graphicFrame>
      <p:graphicFrame>
        <p:nvGraphicFramePr>
          <p:cNvPr id="7" name="Group 468"/>
          <p:cNvGraphicFramePr>
            <a:graphicFrameLocks noGrp="1"/>
          </p:cNvGraphicFramePr>
          <p:nvPr/>
        </p:nvGraphicFramePr>
        <p:xfrm>
          <a:off x="428596" y="1571612"/>
          <a:ext cx="5357850" cy="4876800"/>
        </p:xfrm>
        <a:graphic>
          <a:graphicData uri="http://schemas.openxmlformats.org/drawingml/2006/table">
            <a:tbl>
              <a:tblPr/>
              <a:tblGrid>
                <a:gridCol w="268502"/>
                <a:gridCol w="269700"/>
                <a:gridCol w="268502"/>
                <a:gridCol w="269701"/>
                <a:gridCol w="269700"/>
                <a:gridCol w="269701"/>
                <a:gridCol w="268502"/>
                <a:gridCol w="269700"/>
                <a:gridCol w="268502"/>
                <a:gridCol w="269701"/>
                <a:gridCol w="268502"/>
                <a:gridCol w="268502"/>
                <a:gridCol w="269700"/>
                <a:gridCol w="252920"/>
                <a:gridCol w="272098"/>
                <a:gridCol w="282886"/>
                <a:gridCol w="269701"/>
                <a:gridCol w="268502"/>
                <a:gridCol w="269700"/>
                <a:gridCol w="243128"/>
              </a:tblGrid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cxnSp>
        <p:nvCxnSpPr>
          <p:cNvPr id="8" name="Прямая со стрелкой 7"/>
          <p:cNvCxnSpPr/>
          <p:nvPr/>
        </p:nvCxnSpPr>
        <p:spPr>
          <a:xfrm rot="5400000" flipH="1" flipV="1">
            <a:off x="-1214081" y="4000107"/>
            <a:ext cx="4857784" cy="794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428596" y="4500570"/>
            <a:ext cx="5429288" cy="1588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357818" y="4429132"/>
            <a:ext cx="428628" cy="7143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endParaRPr lang="ru-RU" sz="4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357290" y="1428736"/>
            <a:ext cx="41229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y</a:t>
            </a:r>
            <a:endParaRPr lang="ru-RU" sz="4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214414" y="4429132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42910" y="3714752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1071538" y="4000504"/>
            <a:ext cx="285752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rot="5400000">
            <a:off x="1643836" y="4499776"/>
            <a:ext cx="285752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643042" y="4643446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00034" y="4714884"/>
            <a:ext cx="5741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- 1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00034" y="5214950"/>
            <a:ext cx="2744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Полилиния 35"/>
          <p:cNvSpPr/>
          <p:nvPr/>
        </p:nvSpPr>
        <p:spPr>
          <a:xfrm>
            <a:off x="1357290" y="2928934"/>
            <a:ext cx="4579937" cy="2744787"/>
          </a:xfrm>
          <a:custGeom>
            <a:avLst/>
            <a:gdLst>
              <a:gd name="connsiteX0" fmla="*/ 3175 w 4579937"/>
              <a:gd name="connsiteY0" fmla="*/ 2744787 h 2744787"/>
              <a:gd name="connsiteX1" fmla="*/ 22225 w 4579937"/>
              <a:gd name="connsiteY1" fmla="*/ 2506662 h 2744787"/>
              <a:gd name="connsiteX2" fmla="*/ 136525 w 4579937"/>
              <a:gd name="connsiteY2" fmla="*/ 2001837 h 2744787"/>
              <a:gd name="connsiteX3" fmla="*/ 412750 w 4579937"/>
              <a:gd name="connsiteY3" fmla="*/ 1506537 h 2744787"/>
              <a:gd name="connsiteX4" fmla="*/ 936625 w 4579937"/>
              <a:gd name="connsiteY4" fmla="*/ 1068387 h 2744787"/>
              <a:gd name="connsiteX5" fmla="*/ 2051050 w 4579937"/>
              <a:gd name="connsiteY5" fmla="*/ 601662 h 2744787"/>
              <a:gd name="connsiteX6" fmla="*/ 4194175 w 4579937"/>
              <a:gd name="connsiteY6" fmla="*/ 87312 h 2744787"/>
              <a:gd name="connsiteX7" fmla="*/ 4365625 w 4579937"/>
              <a:gd name="connsiteY7" fmla="*/ 77787 h 2744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79937" h="2744787">
                <a:moveTo>
                  <a:pt x="3175" y="2744787"/>
                </a:moveTo>
                <a:cubicBezTo>
                  <a:pt x="1587" y="2687637"/>
                  <a:pt x="0" y="2630487"/>
                  <a:pt x="22225" y="2506662"/>
                </a:cubicBezTo>
                <a:cubicBezTo>
                  <a:pt x="44450" y="2382837"/>
                  <a:pt x="71438" y="2168524"/>
                  <a:pt x="136525" y="2001837"/>
                </a:cubicBezTo>
                <a:cubicBezTo>
                  <a:pt x="201612" y="1835150"/>
                  <a:pt x="279400" y="1662112"/>
                  <a:pt x="412750" y="1506537"/>
                </a:cubicBezTo>
                <a:cubicBezTo>
                  <a:pt x="546100" y="1350962"/>
                  <a:pt x="663575" y="1219199"/>
                  <a:pt x="936625" y="1068387"/>
                </a:cubicBezTo>
                <a:cubicBezTo>
                  <a:pt x="1209675" y="917575"/>
                  <a:pt x="1508125" y="765174"/>
                  <a:pt x="2051050" y="601662"/>
                </a:cubicBezTo>
                <a:cubicBezTo>
                  <a:pt x="2593975" y="438150"/>
                  <a:pt x="3808413" y="174624"/>
                  <a:pt x="4194175" y="87312"/>
                </a:cubicBezTo>
                <a:cubicBezTo>
                  <a:pt x="4579937" y="0"/>
                  <a:pt x="4365625" y="77787"/>
                  <a:pt x="4365625" y="77787"/>
                </a:cubicBezTo>
              </a:path>
            </a:pathLst>
          </a:cu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Овал 53"/>
          <p:cNvSpPr/>
          <p:nvPr/>
        </p:nvSpPr>
        <p:spPr>
          <a:xfrm>
            <a:off x="1643042" y="4429132"/>
            <a:ext cx="214314" cy="214314"/>
          </a:xfrm>
          <a:prstGeom prst="ellipse">
            <a:avLst/>
          </a:prstGeom>
          <a:solidFill>
            <a:schemeClr val="accent2"/>
          </a:solidFill>
          <a:ln>
            <a:solidFill>
              <a:srgbClr val="9D31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6" name="Прямая соединительная линия 55"/>
          <p:cNvCxnSpPr/>
          <p:nvPr/>
        </p:nvCxnSpPr>
        <p:spPr>
          <a:xfrm rot="5400000" flipH="1" flipV="1">
            <a:off x="-178627" y="3107529"/>
            <a:ext cx="2786082" cy="1588"/>
          </a:xfrm>
          <a:prstGeom prst="line">
            <a:avLst/>
          </a:prstGeom>
          <a:ln w="76200">
            <a:solidFill>
              <a:srgbClr val="9D311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9" name="Группа 58"/>
          <p:cNvGrpSpPr/>
          <p:nvPr/>
        </p:nvGrpSpPr>
        <p:grpSpPr>
          <a:xfrm>
            <a:off x="1928794" y="4214818"/>
            <a:ext cx="3643338" cy="285752"/>
            <a:chOff x="2571736" y="1571612"/>
            <a:chExt cx="3143272" cy="285752"/>
          </a:xfrm>
        </p:grpSpPr>
        <p:cxnSp>
          <p:nvCxnSpPr>
            <p:cNvPr id="60" name="Прямая соединительная линия 59"/>
            <p:cNvCxnSpPr/>
            <p:nvPr/>
          </p:nvCxnSpPr>
          <p:spPr>
            <a:xfrm rot="5400000" flipH="1" flipV="1">
              <a:off x="5500694" y="1643050"/>
              <a:ext cx="285752" cy="142876"/>
            </a:xfrm>
            <a:prstGeom prst="line">
              <a:avLst/>
            </a:prstGeom>
            <a:ln w="76200">
              <a:solidFill>
                <a:srgbClr val="5EA2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Прямая соединительная линия 60"/>
            <p:cNvCxnSpPr/>
            <p:nvPr/>
          </p:nvCxnSpPr>
          <p:spPr>
            <a:xfrm rot="5400000" flipH="1" flipV="1">
              <a:off x="2500298" y="1643050"/>
              <a:ext cx="285752" cy="142876"/>
            </a:xfrm>
            <a:prstGeom prst="line">
              <a:avLst/>
            </a:prstGeom>
            <a:ln w="76200">
              <a:solidFill>
                <a:srgbClr val="5EA2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Прямая соединительная линия 61"/>
            <p:cNvCxnSpPr/>
            <p:nvPr/>
          </p:nvCxnSpPr>
          <p:spPr>
            <a:xfrm rot="5400000" flipH="1" flipV="1">
              <a:off x="2714612" y="1643050"/>
              <a:ext cx="285752" cy="142876"/>
            </a:xfrm>
            <a:prstGeom prst="line">
              <a:avLst/>
            </a:prstGeom>
            <a:ln w="76200">
              <a:solidFill>
                <a:srgbClr val="5EA2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Прямая соединительная линия 62"/>
            <p:cNvCxnSpPr/>
            <p:nvPr/>
          </p:nvCxnSpPr>
          <p:spPr>
            <a:xfrm rot="5400000" flipH="1" flipV="1">
              <a:off x="2928926" y="1643050"/>
              <a:ext cx="285752" cy="142876"/>
            </a:xfrm>
            <a:prstGeom prst="line">
              <a:avLst/>
            </a:prstGeom>
            <a:ln w="76200">
              <a:solidFill>
                <a:srgbClr val="5EA2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Прямая соединительная линия 63"/>
            <p:cNvCxnSpPr/>
            <p:nvPr/>
          </p:nvCxnSpPr>
          <p:spPr>
            <a:xfrm rot="5400000" flipH="1" flipV="1">
              <a:off x="3143240" y="1643050"/>
              <a:ext cx="285752" cy="142876"/>
            </a:xfrm>
            <a:prstGeom prst="line">
              <a:avLst/>
            </a:prstGeom>
            <a:ln w="76200">
              <a:solidFill>
                <a:srgbClr val="5EA2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Прямая соединительная линия 64"/>
            <p:cNvCxnSpPr/>
            <p:nvPr/>
          </p:nvCxnSpPr>
          <p:spPr>
            <a:xfrm rot="5400000" flipH="1" flipV="1">
              <a:off x="3357554" y="1643050"/>
              <a:ext cx="285752" cy="142876"/>
            </a:xfrm>
            <a:prstGeom prst="line">
              <a:avLst/>
            </a:prstGeom>
            <a:ln w="76200">
              <a:solidFill>
                <a:srgbClr val="5EA2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Прямая соединительная линия 65"/>
            <p:cNvCxnSpPr/>
            <p:nvPr/>
          </p:nvCxnSpPr>
          <p:spPr>
            <a:xfrm rot="5400000" flipH="1" flipV="1">
              <a:off x="3571868" y="1643050"/>
              <a:ext cx="285752" cy="142876"/>
            </a:xfrm>
            <a:prstGeom prst="line">
              <a:avLst/>
            </a:prstGeom>
            <a:ln w="76200">
              <a:solidFill>
                <a:srgbClr val="5EA2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Прямая соединительная линия 66"/>
            <p:cNvCxnSpPr/>
            <p:nvPr/>
          </p:nvCxnSpPr>
          <p:spPr>
            <a:xfrm rot="5400000" flipH="1" flipV="1">
              <a:off x="3786182" y="1643050"/>
              <a:ext cx="285752" cy="142876"/>
            </a:xfrm>
            <a:prstGeom prst="line">
              <a:avLst/>
            </a:prstGeom>
            <a:ln w="76200">
              <a:solidFill>
                <a:srgbClr val="5EA2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Прямая соединительная линия 67"/>
            <p:cNvCxnSpPr/>
            <p:nvPr/>
          </p:nvCxnSpPr>
          <p:spPr>
            <a:xfrm rot="5400000" flipH="1" flipV="1">
              <a:off x="4000496" y="1643050"/>
              <a:ext cx="285752" cy="142876"/>
            </a:xfrm>
            <a:prstGeom prst="line">
              <a:avLst/>
            </a:prstGeom>
            <a:ln w="76200">
              <a:solidFill>
                <a:srgbClr val="5EA2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Прямая соединительная линия 68"/>
            <p:cNvCxnSpPr/>
            <p:nvPr/>
          </p:nvCxnSpPr>
          <p:spPr>
            <a:xfrm rot="5400000" flipH="1" flipV="1">
              <a:off x="4214810" y="1643050"/>
              <a:ext cx="285752" cy="142876"/>
            </a:xfrm>
            <a:prstGeom prst="line">
              <a:avLst/>
            </a:prstGeom>
            <a:ln w="76200">
              <a:solidFill>
                <a:srgbClr val="5EA2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Прямая соединительная линия 69"/>
            <p:cNvCxnSpPr/>
            <p:nvPr/>
          </p:nvCxnSpPr>
          <p:spPr>
            <a:xfrm rot="5400000" flipH="1" flipV="1">
              <a:off x="4429124" y="1643050"/>
              <a:ext cx="285752" cy="142876"/>
            </a:xfrm>
            <a:prstGeom prst="line">
              <a:avLst/>
            </a:prstGeom>
            <a:ln w="76200">
              <a:solidFill>
                <a:srgbClr val="5EA2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Прямая соединительная линия 70"/>
            <p:cNvCxnSpPr/>
            <p:nvPr/>
          </p:nvCxnSpPr>
          <p:spPr>
            <a:xfrm rot="5400000" flipH="1" flipV="1">
              <a:off x="4643438" y="1643050"/>
              <a:ext cx="285752" cy="142876"/>
            </a:xfrm>
            <a:prstGeom prst="line">
              <a:avLst/>
            </a:prstGeom>
            <a:ln w="76200">
              <a:solidFill>
                <a:srgbClr val="5EA2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Прямая соединительная линия 71"/>
            <p:cNvCxnSpPr/>
            <p:nvPr/>
          </p:nvCxnSpPr>
          <p:spPr>
            <a:xfrm rot="5400000" flipH="1" flipV="1">
              <a:off x="4857752" y="1643050"/>
              <a:ext cx="285752" cy="142876"/>
            </a:xfrm>
            <a:prstGeom prst="line">
              <a:avLst/>
            </a:prstGeom>
            <a:ln w="76200">
              <a:solidFill>
                <a:srgbClr val="5EA2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Прямая соединительная линия 72"/>
            <p:cNvCxnSpPr/>
            <p:nvPr/>
          </p:nvCxnSpPr>
          <p:spPr>
            <a:xfrm rot="5400000" flipH="1" flipV="1">
              <a:off x="5072066" y="1643050"/>
              <a:ext cx="285752" cy="142876"/>
            </a:xfrm>
            <a:prstGeom prst="line">
              <a:avLst/>
            </a:prstGeom>
            <a:ln w="76200">
              <a:solidFill>
                <a:srgbClr val="5EA2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Прямая соединительная линия 73"/>
            <p:cNvCxnSpPr/>
            <p:nvPr/>
          </p:nvCxnSpPr>
          <p:spPr>
            <a:xfrm rot="5400000" flipH="1" flipV="1">
              <a:off x="5286380" y="1643050"/>
              <a:ext cx="285752" cy="142876"/>
            </a:xfrm>
            <a:prstGeom prst="line">
              <a:avLst/>
            </a:prstGeom>
            <a:ln w="76200">
              <a:solidFill>
                <a:srgbClr val="5EA2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5" name="TextBox 74"/>
          <p:cNvSpPr txBox="1"/>
          <p:nvPr/>
        </p:nvSpPr>
        <p:spPr>
          <a:xfrm>
            <a:off x="6000760" y="2285992"/>
            <a:ext cx="22658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Ответ: </a:t>
            </a:r>
            <a:r>
              <a:rPr lang="ru-RU" sz="28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= 1</a:t>
            </a: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6072198" y="3929066"/>
            <a:ext cx="22658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Ответ: </a:t>
            </a:r>
            <a:r>
              <a:rPr lang="ru-RU" sz="28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1</a:t>
            </a: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7" name="Прямая соединительная линия 76"/>
          <p:cNvCxnSpPr/>
          <p:nvPr/>
        </p:nvCxnSpPr>
        <p:spPr>
          <a:xfrm rot="5400000" flipH="1" flipV="1">
            <a:off x="250795" y="5464189"/>
            <a:ext cx="1928826" cy="1588"/>
          </a:xfrm>
          <a:prstGeom prst="line">
            <a:avLst/>
          </a:prstGeom>
          <a:ln w="76200">
            <a:solidFill>
              <a:srgbClr val="9D311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9" name="Группа 78"/>
          <p:cNvGrpSpPr/>
          <p:nvPr/>
        </p:nvGrpSpPr>
        <p:grpSpPr>
          <a:xfrm>
            <a:off x="1285852" y="4214818"/>
            <a:ext cx="357190" cy="285752"/>
            <a:chOff x="2571736" y="1571612"/>
            <a:chExt cx="3143272" cy="285752"/>
          </a:xfrm>
        </p:grpSpPr>
        <p:cxnSp>
          <p:nvCxnSpPr>
            <p:cNvPr id="80" name="Прямая соединительная линия 79"/>
            <p:cNvCxnSpPr/>
            <p:nvPr/>
          </p:nvCxnSpPr>
          <p:spPr>
            <a:xfrm rot="5400000" flipH="1" flipV="1">
              <a:off x="5500694" y="1643050"/>
              <a:ext cx="285752" cy="142876"/>
            </a:xfrm>
            <a:prstGeom prst="line">
              <a:avLst/>
            </a:prstGeom>
            <a:ln w="76200">
              <a:solidFill>
                <a:srgbClr val="5EA2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Прямая соединительная линия 80"/>
            <p:cNvCxnSpPr/>
            <p:nvPr/>
          </p:nvCxnSpPr>
          <p:spPr>
            <a:xfrm rot="5400000" flipH="1" flipV="1">
              <a:off x="2500298" y="1643050"/>
              <a:ext cx="285752" cy="142876"/>
            </a:xfrm>
            <a:prstGeom prst="line">
              <a:avLst/>
            </a:prstGeom>
            <a:ln w="76200">
              <a:solidFill>
                <a:srgbClr val="5EA2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Прямая соединительная линия 81"/>
            <p:cNvCxnSpPr/>
            <p:nvPr/>
          </p:nvCxnSpPr>
          <p:spPr>
            <a:xfrm rot="5400000" flipH="1" flipV="1">
              <a:off x="2714612" y="1643050"/>
              <a:ext cx="285752" cy="142876"/>
            </a:xfrm>
            <a:prstGeom prst="line">
              <a:avLst/>
            </a:prstGeom>
            <a:ln w="76200">
              <a:solidFill>
                <a:srgbClr val="5EA2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Прямая соединительная линия 82"/>
            <p:cNvCxnSpPr/>
            <p:nvPr/>
          </p:nvCxnSpPr>
          <p:spPr>
            <a:xfrm rot="5400000" flipH="1" flipV="1">
              <a:off x="2928926" y="1643050"/>
              <a:ext cx="285752" cy="142876"/>
            </a:xfrm>
            <a:prstGeom prst="line">
              <a:avLst/>
            </a:prstGeom>
            <a:ln w="76200">
              <a:solidFill>
                <a:srgbClr val="5EA2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Прямая соединительная линия 83"/>
            <p:cNvCxnSpPr/>
            <p:nvPr/>
          </p:nvCxnSpPr>
          <p:spPr>
            <a:xfrm rot="5400000" flipH="1" flipV="1">
              <a:off x="3143240" y="1643050"/>
              <a:ext cx="285752" cy="142876"/>
            </a:xfrm>
            <a:prstGeom prst="line">
              <a:avLst/>
            </a:prstGeom>
            <a:ln w="76200">
              <a:solidFill>
                <a:srgbClr val="5EA2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Прямая соединительная линия 84"/>
            <p:cNvCxnSpPr/>
            <p:nvPr/>
          </p:nvCxnSpPr>
          <p:spPr>
            <a:xfrm rot="5400000" flipH="1" flipV="1">
              <a:off x="3357554" y="1643050"/>
              <a:ext cx="285752" cy="142876"/>
            </a:xfrm>
            <a:prstGeom prst="line">
              <a:avLst/>
            </a:prstGeom>
            <a:ln w="76200">
              <a:solidFill>
                <a:srgbClr val="5EA2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Прямая соединительная линия 85"/>
            <p:cNvCxnSpPr/>
            <p:nvPr/>
          </p:nvCxnSpPr>
          <p:spPr>
            <a:xfrm rot="5400000" flipH="1" flipV="1">
              <a:off x="3571868" y="1643050"/>
              <a:ext cx="285752" cy="142876"/>
            </a:xfrm>
            <a:prstGeom prst="line">
              <a:avLst/>
            </a:prstGeom>
            <a:ln w="76200">
              <a:solidFill>
                <a:srgbClr val="5EA2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Прямая соединительная линия 86"/>
            <p:cNvCxnSpPr/>
            <p:nvPr/>
          </p:nvCxnSpPr>
          <p:spPr>
            <a:xfrm rot="5400000" flipH="1" flipV="1">
              <a:off x="3786182" y="1643050"/>
              <a:ext cx="285752" cy="142876"/>
            </a:xfrm>
            <a:prstGeom prst="line">
              <a:avLst/>
            </a:prstGeom>
            <a:ln w="76200">
              <a:solidFill>
                <a:srgbClr val="5EA2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Прямая соединительная линия 87"/>
            <p:cNvCxnSpPr/>
            <p:nvPr/>
          </p:nvCxnSpPr>
          <p:spPr>
            <a:xfrm rot="5400000" flipH="1" flipV="1">
              <a:off x="4000496" y="1643050"/>
              <a:ext cx="285752" cy="142876"/>
            </a:xfrm>
            <a:prstGeom prst="line">
              <a:avLst/>
            </a:prstGeom>
            <a:ln w="76200">
              <a:solidFill>
                <a:srgbClr val="5EA2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Прямая соединительная линия 88"/>
            <p:cNvCxnSpPr/>
            <p:nvPr/>
          </p:nvCxnSpPr>
          <p:spPr>
            <a:xfrm rot="5400000" flipH="1" flipV="1">
              <a:off x="4214810" y="1643050"/>
              <a:ext cx="285752" cy="142876"/>
            </a:xfrm>
            <a:prstGeom prst="line">
              <a:avLst/>
            </a:prstGeom>
            <a:ln w="76200">
              <a:solidFill>
                <a:srgbClr val="5EA2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Прямая соединительная линия 89"/>
            <p:cNvCxnSpPr/>
            <p:nvPr/>
          </p:nvCxnSpPr>
          <p:spPr>
            <a:xfrm rot="5400000" flipH="1" flipV="1">
              <a:off x="4429124" y="1643050"/>
              <a:ext cx="285752" cy="142876"/>
            </a:xfrm>
            <a:prstGeom prst="line">
              <a:avLst/>
            </a:prstGeom>
            <a:ln w="76200">
              <a:solidFill>
                <a:srgbClr val="5EA2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Прямая соединительная линия 90"/>
            <p:cNvCxnSpPr/>
            <p:nvPr/>
          </p:nvCxnSpPr>
          <p:spPr>
            <a:xfrm rot="5400000" flipH="1" flipV="1">
              <a:off x="4643438" y="1643050"/>
              <a:ext cx="285752" cy="142876"/>
            </a:xfrm>
            <a:prstGeom prst="line">
              <a:avLst/>
            </a:prstGeom>
            <a:ln w="76200">
              <a:solidFill>
                <a:srgbClr val="5EA2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Прямая соединительная линия 91"/>
            <p:cNvCxnSpPr/>
            <p:nvPr/>
          </p:nvCxnSpPr>
          <p:spPr>
            <a:xfrm rot="5400000" flipH="1" flipV="1">
              <a:off x="4857752" y="1643050"/>
              <a:ext cx="285752" cy="142876"/>
            </a:xfrm>
            <a:prstGeom prst="line">
              <a:avLst/>
            </a:prstGeom>
            <a:ln w="76200">
              <a:solidFill>
                <a:srgbClr val="5EA2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Прямая соединительная линия 92"/>
            <p:cNvCxnSpPr/>
            <p:nvPr/>
          </p:nvCxnSpPr>
          <p:spPr>
            <a:xfrm rot="5400000" flipH="1" flipV="1">
              <a:off x="5072066" y="1643050"/>
              <a:ext cx="285752" cy="142876"/>
            </a:xfrm>
            <a:prstGeom prst="line">
              <a:avLst/>
            </a:prstGeom>
            <a:ln w="76200">
              <a:solidFill>
                <a:srgbClr val="5EA2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Прямая соединительная линия 93"/>
            <p:cNvCxnSpPr/>
            <p:nvPr/>
          </p:nvCxnSpPr>
          <p:spPr>
            <a:xfrm rot="5400000" flipH="1" flipV="1">
              <a:off x="5286380" y="1643050"/>
              <a:ext cx="285752" cy="142876"/>
            </a:xfrm>
            <a:prstGeom prst="line">
              <a:avLst/>
            </a:prstGeom>
            <a:ln w="76200">
              <a:solidFill>
                <a:srgbClr val="5EA2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5" name="TextBox 94"/>
          <p:cNvSpPr txBox="1"/>
          <p:nvPr/>
        </p:nvSpPr>
        <p:spPr>
          <a:xfrm>
            <a:off x="5857884" y="5572140"/>
            <a:ext cx="28301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Ответ: </a:t>
            </a:r>
            <a:r>
              <a:rPr lang="en-US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0 &lt; </a:t>
            </a:r>
            <a:r>
              <a:rPr lang="ru-RU" sz="28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1</a:t>
            </a: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8" name="Номер слайда 5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DB3FD-396E-4ED9-BDB3-DCF467DBEF8F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1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00"/>
                            </p:stCondLst>
                            <p:childTnLst>
                              <p:par>
                                <p:cTn id="79" presetID="35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discrete" valueType="str">
                                      <p:cBhvr>
                                        <p:cTn id="80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500"/>
                            </p:stCondLst>
                            <p:childTnLst>
                              <p:par>
                                <p:cTn id="94" presetID="35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discrete" valueType="str">
                                      <p:cBhvr>
                                        <p:cTn id="9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500"/>
                            </p:stCondLst>
                            <p:childTnLst>
                              <p:par>
                                <p:cTn id="9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000"/>
                            </p:stCondLst>
                            <p:childTnLst>
                              <p:par>
                                <p:cTn id="10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8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500"/>
                            </p:stCondLst>
                            <p:childTnLst>
                              <p:par>
                                <p:cTn id="120" presetID="35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discrete" valueType="str">
                                      <p:cBhvr>
                                        <p:cTn id="121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500"/>
                            </p:stCondLst>
                            <p:childTnLst>
                              <p:par>
                                <p:cTn id="1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10" grpId="0"/>
      <p:bldP spid="11" grpId="0"/>
      <p:bldP spid="12" grpId="0"/>
      <p:bldP spid="13" grpId="0"/>
      <p:bldP spid="23" grpId="0"/>
      <p:bldP spid="30" grpId="0"/>
      <p:bldP spid="31" grpId="0"/>
      <p:bldP spid="36" grpId="0" animBg="1"/>
      <p:bldP spid="54" grpId="0" animBg="1"/>
      <p:bldP spid="54" grpId="1" animBg="1"/>
      <p:bldP spid="75" grpId="0"/>
      <p:bldP spid="76" grpId="0"/>
      <p:bldP spid="9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500042"/>
            <a:ext cx="30926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u="sng" dirty="0" smtClean="0">
                <a:solidFill>
                  <a:srgbClr val="9D3113"/>
                </a:solidFill>
                <a:latin typeface="Times New Roman" pitchFamily="18" charset="0"/>
                <a:cs typeface="Times New Roman" pitchFamily="18" charset="0"/>
              </a:rPr>
              <a:t>Самостоятельно:</a:t>
            </a:r>
            <a:endParaRPr lang="ru-RU" sz="2800" b="1" i="1" u="sng" dirty="0">
              <a:solidFill>
                <a:srgbClr val="9D311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42910" y="1071546"/>
            <a:ext cx="56665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Решите уравнение и неравенства:</a:t>
            </a: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2226" name="Object 2"/>
          <p:cNvGraphicFramePr>
            <a:graphicFrameLocks noChangeAspect="1"/>
          </p:cNvGraphicFramePr>
          <p:nvPr/>
        </p:nvGraphicFramePr>
        <p:xfrm>
          <a:off x="714348" y="1571612"/>
          <a:ext cx="1878012" cy="909637"/>
        </p:xfrm>
        <a:graphic>
          <a:graphicData uri="http://schemas.openxmlformats.org/presentationml/2006/ole">
            <p:oleObj spid="_x0000_s52226" name="Формула" r:id="rId3" imgW="647640" imgH="342720" progId="Equation.3">
              <p:embed/>
            </p:oleObj>
          </a:graphicData>
        </a:graphic>
      </p:graphicFrame>
      <p:graphicFrame>
        <p:nvGraphicFramePr>
          <p:cNvPr id="5" name="Object 2"/>
          <p:cNvGraphicFramePr>
            <a:graphicFrameLocks noChangeAspect="1"/>
          </p:cNvGraphicFramePr>
          <p:nvPr/>
        </p:nvGraphicFramePr>
        <p:xfrm>
          <a:off x="3214678" y="1571612"/>
          <a:ext cx="1878013" cy="909637"/>
        </p:xfrm>
        <a:graphic>
          <a:graphicData uri="http://schemas.openxmlformats.org/presentationml/2006/ole">
            <p:oleObj spid="_x0000_s52227" name="Формула" r:id="rId4" imgW="647640" imgH="342720" progId="Equation.3">
              <p:embed/>
            </p:oleObj>
          </a:graphicData>
        </a:graphic>
      </p:graphicFrame>
      <p:graphicFrame>
        <p:nvGraphicFramePr>
          <p:cNvPr id="6" name="Object 2"/>
          <p:cNvGraphicFramePr>
            <a:graphicFrameLocks noChangeAspect="1"/>
          </p:cNvGraphicFramePr>
          <p:nvPr/>
        </p:nvGraphicFramePr>
        <p:xfrm>
          <a:off x="5715008" y="1571612"/>
          <a:ext cx="1878013" cy="909637"/>
        </p:xfrm>
        <a:graphic>
          <a:graphicData uri="http://schemas.openxmlformats.org/presentationml/2006/ole">
            <p:oleObj spid="_x0000_s52228" name="Формула" r:id="rId5" imgW="647640" imgH="342720" progId="Equation.3">
              <p:embed/>
            </p:oleObj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71472" y="2643182"/>
            <a:ext cx="22658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Ответ: </a:t>
            </a:r>
            <a:r>
              <a:rPr lang="ru-RU" sz="28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= 1</a:t>
            </a: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143240" y="2643182"/>
            <a:ext cx="22658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Ответ: </a:t>
            </a:r>
            <a:r>
              <a:rPr lang="ru-RU" sz="28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1</a:t>
            </a: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15008" y="2643182"/>
            <a:ext cx="28301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Ответ: </a:t>
            </a:r>
            <a:r>
              <a:rPr lang="en-US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0 &lt; </a:t>
            </a:r>
            <a:r>
              <a:rPr lang="ru-RU" sz="28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1</a:t>
            </a: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0" name="Группа 9"/>
          <p:cNvGrpSpPr/>
          <p:nvPr/>
        </p:nvGrpSpPr>
        <p:grpSpPr>
          <a:xfrm>
            <a:off x="500034" y="3429000"/>
            <a:ext cx="2643206" cy="2108102"/>
            <a:chOff x="571472" y="500042"/>
            <a:chExt cx="3643338" cy="2904689"/>
          </a:xfrm>
        </p:grpSpPr>
        <p:grpSp>
          <p:nvGrpSpPr>
            <p:cNvPr id="11" name="Group 7"/>
            <p:cNvGrpSpPr>
              <a:grpSpLocks/>
            </p:cNvGrpSpPr>
            <p:nvPr/>
          </p:nvGrpSpPr>
          <p:grpSpPr bwMode="auto">
            <a:xfrm>
              <a:off x="571472" y="500042"/>
              <a:ext cx="3643338" cy="2904689"/>
              <a:chOff x="2409" y="164"/>
              <a:chExt cx="3223" cy="3107"/>
            </a:xfrm>
          </p:grpSpPr>
          <p:grpSp>
            <p:nvGrpSpPr>
              <p:cNvPr id="14" name="Group 8"/>
              <p:cNvGrpSpPr>
                <a:grpSpLocks/>
              </p:cNvGrpSpPr>
              <p:nvPr/>
            </p:nvGrpSpPr>
            <p:grpSpPr bwMode="auto">
              <a:xfrm>
                <a:off x="2409" y="164"/>
                <a:ext cx="3148" cy="3107"/>
                <a:chOff x="2409" y="164"/>
                <a:chExt cx="3148" cy="3107"/>
              </a:xfrm>
            </p:grpSpPr>
            <p:sp>
              <p:nvSpPr>
                <p:cNvPr id="17" name="Freeform 9"/>
                <p:cNvSpPr>
                  <a:spLocks/>
                </p:cNvSpPr>
                <p:nvPr/>
              </p:nvSpPr>
              <p:spPr bwMode="auto">
                <a:xfrm>
                  <a:off x="2426" y="211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8" name="Freeform 10"/>
                <p:cNvSpPr>
                  <a:spLocks/>
                </p:cNvSpPr>
                <p:nvPr/>
              </p:nvSpPr>
              <p:spPr bwMode="auto">
                <a:xfrm>
                  <a:off x="2409" y="2945"/>
                  <a:ext cx="3124" cy="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124" y="8"/>
                    </a:cxn>
                  </a:cxnLst>
                  <a:rect l="0" t="0" r="r" b="b"/>
                  <a:pathLst>
                    <a:path w="3124" h="8">
                      <a:moveTo>
                        <a:pt x="0" y="0"/>
                      </a:moveTo>
                      <a:lnTo>
                        <a:pt x="3124" y="8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9" name="Freeform 11"/>
                <p:cNvSpPr>
                  <a:spLocks/>
                </p:cNvSpPr>
                <p:nvPr/>
              </p:nvSpPr>
              <p:spPr bwMode="auto">
                <a:xfrm>
                  <a:off x="2677" y="211"/>
                  <a:ext cx="8" cy="299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2994"/>
                    </a:cxn>
                  </a:cxnLst>
                  <a:rect l="0" t="0" r="r" b="b"/>
                  <a:pathLst>
                    <a:path w="8" h="2994">
                      <a:moveTo>
                        <a:pt x="0" y="0"/>
                      </a:moveTo>
                      <a:lnTo>
                        <a:pt x="8" y="2994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0" name="Line 12"/>
                <p:cNvSpPr>
                  <a:spLocks noChangeShapeType="1"/>
                </p:cNvSpPr>
                <p:nvPr/>
              </p:nvSpPr>
              <p:spPr bwMode="auto">
                <a:xfrm>
                  <a:off x="2426" y="2704"/>
                  <a:ext cx="313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" name="Freeform 13"/>
                <p:cNvSpPr>
                  <a:spLocks/>
                </p:cNvSpPr>
                <p:nvPr/>
              </p:nvSpPr>
              <p:spPr bwMode="auto">
                <a:xfrm>
                  <a:off x="2426" y="3203"/>
                  <a:ext cx="3124" cy="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124" y="8"/>
                    </a:cxn>
                  </a:cxnLst>
                  <a:rect l="0" t="0" r="r" b="b"/>
                  <a:pathLst>
                    <a:path w="3124" h="8">
                      <a:moveTo>
                        <a:pt x="0" y="0"/>
                      </a:moveTo>
                      <a:lnTo>
                        <a:pt x="3124" y="8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" name="Freeform 14"/>
                <p:cNvSpPr>
                  <a:spLocks/>
                </p:cNvSpPr>
                <p:nvPr/>
              </p:nvSpPr>
              <p:spPr bwMode="auto">
                <a:xfrm>
                  <a:off x="2418" y="2450"/>
                  <a:ext cx="3131" cy="8"/>
                </a:xfrm>
                <a:custGeom>
                  <a:avLst/>
                  <a:gdLst/>
                  <a:ahLst/>
                  <a:cxnLst>
                    <a:cxn ang="0">
                      <a:pos x="0" y="8"/>
                    </a:cxn>
                    <a:cxn ang="0">
                      <a:pos x="3131" y="0"/>
                    </a:cxn>
                  </a:cxnLst>
                  <a:rect l="0" t="0" r="r" b="b"/>
                  <a:pathLst>
                    <a:path w="3131" h="8">
                      <a:moveTo>
                        <a:pt x="0" y="8"/>
                      </a:moveTo>
                      <a:lnTo>
                        <a:pt x="3131" y="0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3" name="Freeform 15"/>
                <p:cNvSpPr>
                  <a:spLocks/>
                </p:cNvSpPr>
                <p:nvPr/>
              </p:nvSpPr>
              <p:spPr bwMode="auto">
                <a:xfrm>
                  <a:off x="2426" y="2205"/>
                  <a:ext cx="3131" cy="8"/>
                </a:xfrm>
                <a:custGeom>
                  <a:avLst/>
                  <a:gdLst/>
                  <a:ahLst/>
                  <a:cxnLst>
                    <a:cxn ang="0">
                      <a:pos x="0" y="8"/>
                    </a:cxn>
                    <a:cxn ang="0">
                      <a:pos x="3131" y="0"/>
                    </a:cxn>
                  </a:cxnLst>
                  <a:rect l="0" t="0" r="r" b="b"/>
                  <a:pathLst>
                    <a:path w="3131" h="8">
                      <a:moveTo>
                        <a:pt x="0" y="8"/>
                      </a:moveTo>
                      <a:lnTo>
                        <a:pt x="3131" y="0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4" name="Freeform 16"/>
                <p:cNvSpPr>
                  <a:spLocks/>
                </p:cNvSpPr>
                <p:nvPr/>
              </p:nvSpPr>
              <p:spPr bwMode="auto">
                <a:xfrm>
                  <a:off x="2409" y="1955"/>
                  <a:ext cx="3132" cy="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132" y="8"/>
                    </a:cxn>
                  </a:cxnLst>
                  <a:rect l="0" t="0" r="r" b="b"/>
                  <a:pathLst>
                    <a:path w="3132" h="8">
                      <a:moveTo>
                        <a:pt x="0" y="0"/>
                      </a:moveTo>
                      <a:lnTo>
                        <a:pt x="3132" y="8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5" name="Freeform 17"/>
                <p:cNvSpPr>
                  <a:spLocks/>
                </p:cNvSpPr>
                <p:nvPr/>
              </p:nvSpPr>
              <p:spPr bwMode="auto">
                <a:xfrm>
                  <a:off x="2434" y="1444"/>
                  <a:ext cx="3107" cy="8"/>
                </a:xfrm>
                <a:custGeom>
                  <a:avLst/>
                  <a:gdLst/>
                  <a:ahLst/>
                  <a:cxnLst>
                    <a:cxn ang="0">
                      <a:pos x="0" y="8"/>
                    </a:cxn>
                    <a:cxn ang="0">
                      <a:pos x="3107" y="0"/>
                    </a:cxn>
                  </a:cxnLst>
                  <a:rect l="0" t="0" r="r" b="b"/>
                  <a:pathLst>
                    <a:path w="3107" h="8">
                      <a:moveTo>
                        <a:pt x="0" y="8"/>
                      </a:moveTo>
                      <a:lnTo>
                        <a:pt x="3107" y="0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/>
                </a:p>
              </p:txBody>
            </p:sp>
            <p:sp>
              <p:nvSpPr>
                <p:cNvPr id="26" name="Freeform 18"/>
                <p:cNvSpPr>
                  <a:spLocks/>
                </p:cNvSpPr>
                <p:nvPr/>
              </p:nvSpPr>
              <p:spPr bwMode="auto">
                <a:xfrm>
                  <a:off x="2426" y="1207"/>
                  <a:ext cx="3107" cy="8"/>
                </a:xfrm>
                <a:custGeom>
                  <a:avLst/>
                  <a:gdLst/>
                  <a:ahLst/>
                  <a:cxnLst>
                    <a:cxn ang="0">
                      <a:pos x="0" y="8"/>
                    </a:cxn>
                    <a:cxn ang="0">
                      <a:pos x="3107" y="0"/>
                    </a:cxn>
                  </a:cxnLst>
                  <a:rect l="0" t="0" r="r" b="b"/>
                  <a:pathLst>
                    <a:path w="3107" h="8">
                      <a:moveTo>
                        <a:pt x="0" y="8"/>
                      </a:moveTo>
                      <a:lnTo>
                        <a:pt x="3107" y="0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7" name="Freeform 19"/>
                <p:cNvSpPr>
                  <a:spLocks/>
                </p:cNvSpPr>
                <p:nvPr/>
              </p:nvSpPr>
              <p:spPr bwMode="auto">
                <a:xfrm>
                  <a:off x="2426" y="949"/>
                  <a:ext cx="3123" cy="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123" y="8"/>
                    </a:cxn>
                  </a:cxnLst>
                  <a:rect l="0" t="0" r="r" b="b"/>
                  <a:pathLst>
                    <a:path w="3123" h="8">
                      <a:moveTo>
                        <a:pt x="0" y="0"/>
                      </a:moveTo>
                      <a:lnTo>
                        <a:pt x="3123" y="8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8" name="Freeform 20"/>
                <p:cNvSpPr>
                  <a:spLocks/>
                </p:cNvSpPr>
                <p:nvPr/>
              </p:nvSpPr>
              <p:spPr bwMode="auto">
                <a:xfrm>
                  <a:off x="2426" y="708"/>
                  <a:ext cx="3107" cy="8"/>
                </a:xfrm>
                <a:custGeom>
                  <a:avLst/>
                  <a:gdLst/>
                  <a:ahLst/>
                  <a:cxnLst>
                    <a:cxn ang="0">
                      <a:pos x="0" y="8"/>
                    </a:cxn>
                    <a:cxn ang="0">
                      <a:pos x="3107" y="0"/>
                    </a:cxn>
                  </a:cxnLst>
                  <a:rect l="0" t="0" r="r" b="b"/>
                  <a:pathLst>
                    <a:path w="3107" h="8">
                      <a:moveTo>
                        <a:pt x="0" y="8"/>
                      </a:moveTo>
                      <a:lnTo>
                        <a:pt x="3107" y="0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9" name="Freeform 21"/>
                <p:cNvSpPr>
                  <a:spLocks/>
                </p:cNvSpPr>
                <p:nvPr/>
              </p:nvSpPr>
              <p:spPr bwMode="auto">
                <a:xfrm>
                  <a:off x="2434" y="446"/>
                  <a:ext cx="3115" cy="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115" y="8"/>
                    </a:cxn>
                  </a:cxnLst>
                  <a:rect l="0" t="0" r="r" b="b"/>
                  <a:pathLst>
                    <a:path w="3115" h="8">
                      <a:moveTo>
                        <a:pt x="0" y="0"/>
                      </a:moveTo>
                      <a:lnTo>
                        <a:pt x="3115" y="8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0" name="Freeform 22"/>
                <p:cNvSpPr>
                  <a:spLocks/>
                </p:cNvSpPr>
                <p:nvPr/>
              </p:nvSpPr>
              <p:spPr bwMode="auto">
                <a:xfrm>
                  <a:off x="2426" y="210"/>
                  <a:ext cx="3115" cy="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115" y="8"/>
                    </a:cxn>
                  </a:cxnLst>
                  <a:rect l="0" t="0" r="r" b="b"/>
                  <a:pathLst>
                    <a:path w="3115" h="8">
                      <a:moveTo>
                        <a:pt x="0" y="0"/>
                      </a:moveTo>
                      <a:lnTo>
                        <a:pt x="3115" y="8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1" name="Freeform 23"/>
                <p:cNvSpPr>
                  <a:spLocks/>
                </p:cNvSpPr>
                <p:nvPr/>
              </p:nvSpPr>
              <p:spPr bwMode="auto">
                <a:xfrm>
                  <a:off x="2937" y="203"/>
                  <a:ext cx="8" cy="3026"/>
                </a:xfrm>
                <a:custGeom>
                  <a:avLst/>
                  <a:gdLst/>
                  <a:ahLst/>
                  <a:cxnLst>
                    <a:cxn ang="0">
                      <a:pos x="8" y="0"/>
                    </a:cxn>
                    <a:cxn ang="0">
                      <a:pos x="0" y="3026"/>
                    </a:cxn>
                  </a:cxnLst>
                  <a:rect l="0" t="0" r="r" b="b"/>
                  <a:pathLst>
                    <a:path w="8" h="3026">
                      <a:moveTo>
                        <a:pt x="8" y="0"/>
                      </a:moveTo>
                      <a:lnTo>
                        <a:pt x="0" y="3026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2" name="Freeform 24"/>
                <p:cNvSpPr>
                  <a:spLocks/>
                </p:cNvSpPr>
                <p:nvPr/>
              </p:nvSpPr>
              <p:spPr bwMode="auto">
                <a:xfrm>
                  <a:off x="3198" y="210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3" name="Freeform 25"/>
                <p:cNvSpPr>
                  <a:spLocks/>
                </p:cNvSpPr>
                <p:nvPr/>
              </p:nvSpPr>
              <p:spPr bwMode="auto">
                <a:xfrm>
                  <a:off x="3470" y="210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4" name="Freeform 26"/>
                <p:cNvSpPr>
                  <a:spLocks/>
                </p:cNvSpPr>
                <p:nvPr/>
              </p:nvSpPr>
              <p:spPr bwMode="auto">
                <a:xfrm>
                  <a:off x="3707" y="219"/>
                  <a:ext cx="9" cy="3010"/>
                </a:xfrm>
                <a:custGeom>
                  <a:avLst/>
                  <a:gdLst/>
                  <a:ahLst/>
                  <a:cxnLst>
                    <a:cxn ang="0">
                      <a:pos x="9" y="0"/>
                    </a:cxn>
                    <a:cxn ang="0">
                      <a:pos x="0" y="3010"/>
                    </a:cxn>
                  </a:cxnLst>
                  <a:rect l="0" t="0" r="r" b="b"/>
                  <a:pathLst>
                    <a:path w="9" h="3010">
                      <a:moveTo>
                        <a:pt x="9" y="0"/>
                      </a:moveTo>
                      <a:lnTo>
                        <a:pt x="0" y="3010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5" name="Freeform 27"/>
                <p:cNvSpPr>
                  <a:spLocks/>
                </p:cNvSpPr>
                <p:nvPr/>
              </p:nvSpPr>
              <p:spPr bwMode="auto">
                <a:xfrm>
                  <a:off x="5545" y="269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6" name="Freeform 28"/>
                <p:cNvSpPr>
                  <a:spLocks/>
                </p:cNvSpPr>
                <p:nvPr/>
              </p:nvSpPr>
              <p:spPr bwMode="auto">
                <a:xfrm>
                  <a:off x="4494" y="203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7" name="Freeform 29"/>
                <p:cNvSpPr>
                  <a:spLocks/>
                </p:cNvSpPr>
                <p:nvPr/>
              </p:nvSpPr>
              <p:spPr bwMode="auto">
                <a:xfrm>
                  <a:off x="4762" y="219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8" name="Freeform 30"/>
                <p:cNvSpPr>
                  <a:spLocks/>
                </p:cNvSpPr>
                <p:nvPr/>
              </p:nvSpPr>
              <p:spPr bwMode="auto">
                <a:xfrm>
                  <a:off x="5012" y="210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9" name="Freeform 31"/>
                <p:cNvSpPr>
                  <a:spLocks/>
                </p:cNvSpPr>
                <p:nvPr/>
              </p:nvSpPr>
              <p:spPr bwMode="auto">
                <a:xfrm>
                  <a:off x="5284" y="210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0" name="Line 12"/>
                <p:cNvSpPr>
                  <a:spLocks noChangeShapeType="1"/>
                </p:cNvSpPr>
                <p:nvPr/>
              </p:nvSpPr>
              <p:spPr bwMode="auto">
                <a:xfrm>
                  <a:off x="2409" y="3221"/>
                  <a:ext cx="313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1" name="Freeform 27"/>
                <p:cNvSpPr>
                  <a:spLocks/>
                </p:cNvSpPr>
                <p:nvPr/>
              </p:nvSpPr>
              <p:spPr bwMode="auto">
                <a:xfrm>
                  <a:off x="4238" y="164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5" name="Text Box 32"/>
              <p:cNvSpPr txBox="1">
                <a:spLocks noChangeArrowheads="1"/>
              </p:cNvSpPr>
              <p:nvPr/>
            </p:nvSpPr>
            <p:spPr bwMode="auto">
              <a:xfrm>
                <a:off x="5420" y="1661"/>
                <a:ext cx="212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ru-RU" sz="2400"/>
                  <a:t>х</a:t>
                </a:r>
              </a:p>
            </p:txBody>
          </p:sp>
          <p:sp>
            <p:nvSpPr>
              <p:cNvPr id="16" name="Text Box 33"/>
              <p:cNvSpPr txBox="1">
                <a:spLocks noChangeArrowheads="1"/>
              </p:cNvSpPr>
              <p:nvPr/>
            </p:nvSpPr>
            <p:spPr bwMode="auto">
              <a:xfrm>
                <a:off x="3571" y="164"/>
                <a:ext cx="212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ru-RU" sz="2400" dirty="0" smtClean="0"/>
                  <a:t>у</a:t>
                </a:r>
                <a:endParaRPr lang="ru-RU" sz="2400" dirty="0"/>
              </a:p>
            </p:txBody>
          </p:sp>
        </p:grpSp>
        <p:cxnSp>
          <p:nvCxnSpPr>
            <p:cNvPr id="12" name="Прямая со стрелкой 11"/>
            <p:cNvCxnSpPr/>
            <p:nvPr/>
          </p:nvCxnSpPr>
          <p:spPr>
            <a:xfrm>
              <a:off x="571472" y="1928802"/>
              <a:ext cx="3571900" cy="158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 стрелкой 12"/>
            <p:cNvCxnSpPr/>
            <p:nvPr/>
          </p:nvCxnSpPr>
          <p:spPr>
            <a:xfrm rot="5400000" flipH="1" flipV="1">
              <a:off x="360055" y="1991515"/>
              <a:ext cx="2786082" cy="1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2" name="Прямая соединительная линия 41"/>
          <p:cNvCxnSpPr/>
          <p:nvPr/>
        </p:nvCxnSpPr>
        <p:spPr>
          <a:xfrm rot="5400000">
            <a:off x="750861" y="4464057"/>
            <a:ext cx="2071702" cy="1588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Полилиния 42"/>
          <p:cNvSpPr/>
          <p:nvPr/>
        </p:nvSpPr>
        <p:spPr>
          <a:xfrm flipV="1">
            <a:off x="1500166" y="4000504"/>
            <a:ext cx="1500198" cy="1071570"/>
          </a:xfrm>
          <a:custGeom>
            <a:avLst/>
            <a:gdLst>
              <a:gd name="connsiteX0" fmla="*/ 6350 w 1978025"/>
              <a:gd name="connsiteY0" fmla="*/ 1085850 h 1085850"/>
              <a:gd name="connsiteX1" fmla="*/ 139700 w 1978025"/>
              <a:gd name="connsiteY1" fmla="*/ 581025 h 1085850"/>
              <a:gd name="connsiteX2" fmla="*/ 844550 w 1978025"/>
              <a:gd name="connsiteY2" fmla="*/ 228600 h 1085850"/>
              <a:gd name="connsiteX3" fmla="*/ 1978025 w 1978025"/>
              <a:gd name="connsiteY3" fmla="*/ 0 h 1085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78025" h="1085850">
                <a:moveTo>
                  <a:pt x="6350" y="1085850"/>
                </a:moveTo>
                <a:cubicBezTo>
                  <a:pt x="3175" y="904875"/>
                  <a:pt x="0" y="723900"/>
                  <a:pt x="139700" y="581025"/>
                </a:cubicBezTo>
                <a:cubicBezTo>
                  <a:pt x="279400" y="438150"/>
                  <a:pt x="538163" y="325438"/>
                  <a:pt x="844550" y="228600"/>
                </a:cubicBezTo>
                <a:cubicBezTo>
                  <a:pt x="1150938" y="131763"/>
                  <a:pt x="1978025" y="0"/>
                  <a:pt x="1978025" y="0"/>
                </a:cubicBezTo>
              </a:path>
            </a:pathLst>
          </a:cu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4" name="Группа 43"/>
          <p:cNvGrpSpPr/>
          <p:nvPr/>
        </p:nvGrpSpPr>
        <p:grpSpPr>
          <a:xfrm>
            <a:off x="5929322" y="3429000"/>
            <a:ext cx="2643206" cy="2108102"/>
            <a:chOff x="571472" y="500042"/>
            <a:chExt cx="3643338" cy="2904689"/>
          </a:xfrm>
        </p:grpSpPr>
        <p:grpSp>
          <p:nvGrpSpPr>
            <p:cNvPr id="45" name="Group 7"/>
            <p:cNvGrpSpPr>
              <a:grpSpLocks/>
            </p:cNvGrpSpPr>
            <p:nvPr/>
          </p:nvGrpSpPr>
          <p:grpSpPr bwMode="auto">
            <a:xfrm>
              <a:off x="571472" y="500042"/>
              <a:ext cx="3643338" cy="2904689"/>
              <a:chOff x="2409" y="164"/>
              <a:chExt cx="3223" cy="3107"/>
            </a:xfrm>
          </p:grpSpPr>
          <p:grpSp>
            <p:nvGrpSpPr>
              <p:cNvPr id="48" name="Group 8"/>
              <p:cNvGrpSpPr>
                <a:grpSpLocks/>
              </p:cNvGrpSpPr>
              <p:nvPr/>
            </p:nvGrpSpPr>
            <p:grpSpPr bwMode="auto">
              <a:xfrm>
                <a:off x="2409" y="164"/>
                <a:ext cx="3148" cy="3107"/>
                <a:chOff x="2409" y="164"/>
                <a:chExt cx="3148" cy="3107"/>
              </a:xfrm>
            </p:grpSpPr>
            <p:sp>
              <p:nvSpPr>
                <p:cNvPr id="51" name="Freeform 9"/>
                <p:cNvSpPr>
                  <a:spLocks/>
                </p:cNvSpPr>
                <p:nvPr/>
              </p:nvSpPr>
              <p:spPr bwMode="auto">
                <a:xfrm>
                  <a:off x="2426" y="211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2" name="Freeform 10"/>
                <p:cNvSpPr>
                  <a:spLocks/>
                </p:cNvSpPr>
                <p:nvPr/>
              </p:nvSpPr>
              <p:spPr bwMode="auto">
                <a:xfrm>
                  <a:off x="2409" y="2945"/>
                  <a:ext cx="3124" cy="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124" y="8"/>
                    </a:cxn>
                  </a:cxnLst>
                  <a:rect l="0" t="0" r="r" b="b"/>
                  <a:pathLst>
                    <a:path w="3124" h="8">
                      <a:moveTo>
                        <a:pt x="0" y="0"/>
                      </a:moveTo>
                      <a:lnTo>
                        <a:pt x="3124" y="8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3" name="Freeform 11"/>
                <p:cNvSpPr>
                  <a:spLocks/>
                </p:cNvSpPr>
                <p:nvPr/>
              </p:nvSpPr>
              <p:spPr bwMode="auto">
                <a:xfrm>
                  <a:off x="2677" y="211"/>
                  <a:ext cx="8" cy="299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2994"/>
                    </a:cxn>
                  </a:cxnLst>
                  <a:rect l="0" t="0" r="r" b="b"/>
                  <a:pathLst>
                    <a:path w="8" h="2994">
                      <a:moveTo>
                        <a:pt x="0" y="0"/>
                      </a:moveTo>
                      <a:lnTo>
                        <a:pt x="8" y="2994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4" name="Line 12"/>
                <p:cNvSpPr>
                  <a:spLocks noChangeShapeType="1"/>
                </p:cNvSpPr>
                <p:nvPr/>
              </p:nvSpPr>
              <p:spPr bwMode="auto">
                <a:xfrm>
                  <a:off x="2426" y="2704"/>
                  <a:ext cx="313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5" name="Freeform 13"/>
                <p:cNvSpPr>
                  <a:spLocks/>
                </p:cNvSpPr>
                <p:nvPr/>
              </p:nvSpPr>
              <p:spPr bwMode="auto">
                <a:xfrm>
                  <a:off x="2426" y="3203"/>
                  <a:ext cx="3124" cy="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124" y="8"/>
                    </a:cxn>
                  </a:cxnLst>
                  <a:rect l="0" t="0" r="r" b="b"/>
                  <a:pathLst>
                    <a:path w="3124" h="8">
                      <a:moveTo>
                        <a:pt x="0" y="0"/>
                      </a:moveTo>
                      <a:lnTo>
                        <a:pt x="3124" y="8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6" name="Freeform 14"/>
                <p:cNvSpPr>
                  <a:spLocks/>
                </p:cNvSpPr>
                <p:nvPr/>
              </p:nvSpPr>
              <p:spPr bwMode="auto">
                <a:xfrm>
                  <a:off x="2418" y="2450"/>
                  <a:ext cx="3131" cy="8"/>
                </a:xfrm>
                <a:custGeom>
                  <a:avLst/>
                  <a:gdLst/>
                  <a:ahLst/>
                  <a:cxnLst>
                    <a:cxn ang="0">
                      <a:pos x="0" y="8"/>
                    </a:cxn>
                    <a:cxn ang="0">
                      <a:pos x="3131" y="0"/>
                    </a:cxn>
                  </a:cxnLst>
                  <a:rect l="0" t="0" r="r" b="b"/>
                  <a:pathLst>
                    <a:path w="3131" h="8">
                      <a:moveTo>
                        <a:pt x="0" y="8"/>
                      </a:moveTo>
                      <a:lnTo>
                        <a:pt x="3131" y="0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7" name="Freeform 15"/>
                <p:cNvSpPr>
                  <a:spLocks/>
                </p:cNvSpPr>
                <p:nvPr/>
              </p:nvSpPr>
              <p:spPr bwMode="auto">
                <a:xfrm>
                  <a:off x="2426" y="2205"/>
                  <a:ext cx="3131" cy="8"/>
                </a:xfrm>
                <a:custGeom>
                  <a:avLst/>
                  <a:gdLst/>
                  <a:ahLst/>
                  <a:cxnLst>
                    <a:cxn ang="0">
                      <a:pos x="0" y="8"/>
                    </a:cxn>
                    <a:cxn ang="0">
                      <a:pos x="3131" y="0"/>
                    </a:cxn>
                  </a:cxnLst>
                  <a:rect l="0" t="0" r="r" b="b"/>
                  <a:pathLst>
                    <a:path w="3131" h="8">
                      <a:moveTo>
                        <a:pt x="0" y="8"/>
                      </a:moveTo>
                      <a:lnTo>
                        <a:pt x="3131" y="0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8" name="Freeform 16"/>
                <p:cNvSpPr>
                  <a:spLocks/>
                </p:cNvSpPr>
                <p:nvPr/>
              </p:nvSpPr>
              <p:spPr bwMode="auto">
                <a:xfrm>
                  <a:off x="2409" y="1955"/>
                  <a:ext cx="3132" cy="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132" y="8"/>
                    </a:cxn>
                  </a:cxnLst>
                  <a:rect l="0" t="0" r="r" b="b"/>
                  <a:pathLst>
                    <a:path w="3132" h="8">
                      <a:moveTo>
                        <a:pt x="0" y="0"/>
                      </a:moveTo>
                      <a:lnTo>
                        <a:pt x="3132" y="8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9" name="Freeform 17"/>
                <p:cNvSpPr>
                  <a:spLocks/>
                </p:cNvSpPr>
                <p:nvPr/>
              </p:nvSpPr>
              <p:spPr bwMode="auto">
                <a:xfrm>
                  <a:off x="2434" y="1444"/>
                  <a:ext cx="3107" cy="8"/>
                </a:xfrm>
                <a:custGeom>
                  <a:avLst/>
                  <a:gdLst/>
                  <a:ahLst/>
                  <a:cxnLst>
                    <a:cxn ang="0">
                      <a:pos x="0" y="8"/>
                    </a:cxn>
                    <a:cxn ang="0">
                      <a:pos x="3107" y="0"/>
                    </a:cxn>
                  </a:cxnLst>
                  <a:rect l="0" t="0" r="r" b="b"/>
                  <a:pathLst>
                    <a:path w="3107" h="8">
                      <a:moveTo>
                        <a:pt x="0" y="8"/>
                      </a:moveTo>
                      <a:lnTo>
                        <a:pt x="3107" y="0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/>
                </a:p>
              </p:txBody>
            </p:sp>
            <p:sp>
              <p:nvSpPr>
                <p:cNvPr id="60" name="Freeform 18"/>
                <p:cNvSpPr>
                  <a:spLocks/>
                </p:cNvSpPr>
                <p:nvPr/>
              </p:nvSpPr>
              <p:spPr bwMode="auto">
                <a:xfrm>
                  <a:off x="2426" y="1207"/>
                  <a:ext cx="3107" cy="8"/>
                </a:xfrm>
                <a:custGeom>
                  <a:avLst/>
                  <a:gdLst/>
                  <a:ahLst/>
                  <a:cxnLst>
                    <a:cxn ang="0">
                      <a:pos x="0" y="8"/>
                    </a:cxn>
                    <a:cxn ang="0">
                      <a:pos x="3107" y="0"/>
                    </a:cxn>
                  </a:cxnLst>
                  <a:rect l="0" t="0" r="r" b="b"/>
                  <a:pathLst>
                    <a:path w="3107" h="8">
                      <a:moveTo>
                        <a:pt x="0" y="8"/>
                      </a:moveTo>
                      <a:lnTo>
                        <a:pt x="3107" y="0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1" name="Freeform 19"/>
                <p:cNvSpPr>
                  <a:spLocks/>
                </p:cNvSpPr>
                <p:nvPr/>
              </p:nvSpPr>
              <p:spPr bwMode="auto">
                <a:xfrm>
                  <a:off x="2426" y="949"/>
                  <a:ext cx="3123" cy="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123" y="8"/>
                    </a:cxn>
                  </a:cxnLst>
                  <a:rect l="0" t="0" r="r" b="b"/>
                  <a:pathLst>
                    <a:path w="3123" h="8">
                      <a:moveTo>
                        <a:pt x="0" y="0"/>
                      </a:moveTo>
                      <a:lnTo>
                        <a:pt x="3123" y="8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2" name="Freeform 20"/>
                <p:cNvSpPr>
                  <a:spLocks/>
                </p:cNvSpPr>
                <p:nvPr/>
              </p:nvSpPr>
              <p:spPr bwMode="auto">
                <a:xfrm>
                  <a:off x="2426" y="708"/>
                  <a:ext cx="3107" cy="8"/>
                </a:xfrm>
                <a:custGeom>
                  <a:avLst/>
                  <a:gdLst/>
                  <a:ahLst/>
                  <a:cxnLst>
                    <a:cxn ang="0">
                      <a:pos x="0" y="8"/>
                    </a:cxn>
                    <a:cxn ang="0">
                      <a:pos x="3107" y="0"/>
                    </a:cxn>
                  </a:cxnLst>
                  <a:rect l="0" t="0" r="r" b="b"/>
                  <a:pathLst>
                    <a:path w="3107" h="8">
                      <a:moveTo>
                        <a:pt x="0" y="8"/>
                      </a:moveTo>
                      <a:lnTo>
                        <a:pt x="3107" y="0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3" name="Freeform 21"/>
                <p:cNvSpPr>
                  <a:spLocks/>
                </p:cNvSpPr>
                <p:nvPr/>
              </p:nvSpPr>
              <p:spPr bwMode="auto">
                <a:xfrm>
                  <a:off x="2434" y="446"/>
                  <a:ext cx="3115" cy="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115" y="8"/>
                    </a:cxn>
                  </a:cxnLst>
                  <a:rect l="0" t="0" r="r" b="b"/>
                  <a:pathLst>
                    <a:path w="3115" h="8">
                      <a:moveTo>
                        <a:pt x="0" y="0"/>
                      </a:moveTo>
                      <a:lnTo>
                        <a:pt x="3115" y="8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4" name="Freeform 22"/>
                <p:cNvSpPr>
                  <a:spLocks/>
                </p:cNvSpPr>
                <p:nvPr/>
              </p:nvSpPr>
              <p:spPr bwMode="auto">
                <a:xfrm>
                  <a:off x="2426" y="210"/>
                  <a:ext cx="3115" cy="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115" y="8"/>
                    </a:cxn>
                  </a:cxnLst>
                  <a:rect l="0" t="0" r="r" b="b"/>
                  <a:pathLst>
                    <a:path w="3115" h="8">
                      <a:moveTo>
                        <a:pt x="0" y="0"/>
                      </a:moveTo>
                      <a:lnTo>
                        <a:pt x="3115" y="8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5" name="Freeform 23"/>
                <p:cNvSpPr>
                  <a:spLocks/>
                </p:cNvSpPr>
                <p:nvPr/>
              </p:nvSpPr>
              <p:spPr bwMode="auto">
                <a:xfrm>
                  <a:off x="2937" y="203"/>
                  <a:ext cx="8" cy="3026"/>
                </a:xfrm>
                <a:custGeom>
                  <a:avLst/>
                  <a:gdLst/>
                  <a:ahLst/>
                  <a:cxnLst>
                    <a:cxn ang="0">
                      <a:pos x="8" y="0"/>
                    </a:cxn>
                    <a:cxn ang="0">
                      <a:pos x="0" y="3026"/>
                    </a:cxn>
                  </a:cxnLst>
                  <a:rect l="0" t="0" r="r" b="b"/>
                  <a:pathLst>
                    <a:path w="8" h="3026">
                      <a:moveTo>
                        <a:pt x="8" y="0"/>
                      </a:moveTo>
                      <a:lnTo>
                        <a:pt x="0" y="3026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6" name="Freeform 24"/>
                <p:cNvSpPr>
                  <a:spLocks/>
                </p:cNvSpPr>
                <p:nvPr/>
              </p:nvSpPr>
              <p:spPr bwMode="auto">
                <a:xfrm>
                  <a:off x="3198" y="210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7" name="Freeform 25"/>
                <p:cNvSpPr>
                  <a:spLocks/>
                </p:cNvSpPr>
                <p:nvPr/>
              </p:nvSpPr>
              <p:spPr bwMode="auto">
                <a:xfrm>
                  <a:off x="3470" y="210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8" name="Freeform 26"/>
                <p:cNvSpPr>
                  <a:spLocks/>
                </p:cNvSpPr>
                <p:nvPr/>
              </p:nvSpPr>
              <p:spPr bwMode="auto">
                <a:xfrm>
                  <a:off x="3707" y="219"/>
                  <a:ext cx="9" cy="3010"/>
                </a:xfrm>
                <a:custGeom>
                  <a:avLst/>
                  <a:gdLst/>
                  <a:ahLst/>
                  <a:cxnLst>
                    <a:cxn ang="0">
                      <a:pos x="9" y="0"/>
                    </a:cxn>
                    <a:cxn ang="0">
                      <a:pos x="0" y="3010"/>
                    </a:cxn>
                  </a:cxnLst>
                  <a:rect l="0" t="0" r="r" b="b"/>
                  <a:pathLst>
                    <a:path w="9" h="3010">
                      <a:moveTo>
                        <a:pt x="9" y="0"/>
                      </a:moveTo>
                      <a:lnTo>
                        <a:pt x="0" y="3010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9" name="Freeform 27"/>
                <p:cNvSpPr>
                  <a:spLocks/>
                </p:cNvSpPr>
                <p:nvPr/>
              </p:nvSpPr>
              <p:spPr bwMode="auto">
                <a:xfrm>
                  <a:off x="5545" y="269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0" name="Freeform 28"/>
                <p:cNvSpPr>
                  <a:spLocks/>
                </p:cNvSpPr>
                <p:nvPr/>
              </p:nvSpPr>
              <p:spPr bwMode="auto">
                <a:xfrm>
                  <a:off x="4494" y="203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1" name="Freeform 29"/>
                <p:cNvSpPr>
                  <a:spLocks/>
                </p:cNvSpPr>
                <p:nvPr/>
              </p:nvSpPr>
              <p:spPr bwMode="auto">
                <a:xfrm>
                  <a:off x="4762" y="219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2" name="Freeform 30"/>
                <p:cNvSpPr>
                  <a:spLocks/>
                </p:cNvSpPr>
                <p:nvPr/>
              </p:nvSpPr>
              <p:spPr bwMode="auto">
                <a:xfrm>
                  <a:off x="5012" y="210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3" name="Freeform 31"/>
                <p:cNvSpPr>
                  <a:spLocks/>
                </p:cNvSpPr>
                <p:nvPr/>
              </p:nvSpPr>
              <p:spPr bwMode="auto">
                <a:xfrm>
                  <a:off x="5284" y="210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4" name="Line 12"/>
                <p:cNvSpPr>
                  <a:spLocks noChangeShapeType="1"/>
                </p:cNvSpPr>
                <p:nvPr/>
              </p:nvSpPr>
              <p:spPr bwMode="auto">
                <a:xfrm>
                  <a:off x="2409" y="3221"/>
                  <a:ext cx="313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5" name="Freeform 27"/>
                <p:cNvSpPr>
                  <a:spLocks/>
                </p:cNvSpPr>
                <p:nvPr/>
              </p:nvSpPr>
              <p:spPr bwMode="auto">
                <a:xfrm>
                  <a:off x="4238" y="164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49" name="Text Box 32"/>
              <p:cNvSpPr txBox="1">
                <a:spLocks noChangeArrowheads="1"/>
              </p:cNvSpPr>
              <p:nvPr/>
            </p:nvSpPr>
            <p:spPr bwMode="auto">
              <a:xfrm>
                <a:off x="5420" y="1661"/>
                <a:ext cx="212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ru-RU" sz="2400"/>
                  <a:t>х</a:t>
                </a:r>
              </a:p>
            </p:txBody>
          </p:sp>
          <p:sp>
            <p:nvSpPr>
              <p:cNvPr id="50" name="Text Box 33"/>
              <p:cNvSpPr txBox="1">
                <a:spLocks noChangeArrowheads="1"/>
              </p:cNvSpPr>
              <p:nvPr/>
            </p:nvSpPr>
            <p:spPr bwMode="auto">
              <a:xfrm>
                <a:off x="3571" y="164"/>
                <a:ext cx="212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ru-RU" sz="2400" dirty="0" smtClean="0"/>
                  <a:t>у</a:t>
                </a:r>
                <a:endParaRPr lang="ru-RU" sz="2400" dirty="0"/>
              </a:p>
            </p:txBody>
          </p:sp>
        </p:grpSp>
        <p:cxnSp>
          <p:nvCxnSpPr>
            <p:cNvPr id="46" name="Прямая со стрелкой 45"/>
            <p:cNvCxnSpPr/>
            <p:nvPr/>
          </p:nvCxnSpPr>
          <p:spPr>
            <a:xfrm>
              <a:off x="571472" y="1928802"/>
              <a:ext cx="3571900" cy="158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Прямая со стрелкой 46"/>
            <p:cNvCxnSpPr/>
            <p:nvPr/>
          </p:nvCxnSpPr>
          <p:spPr>
            <a:xfrm rot="5400000" flipH="1" flipV="1">
              <a:off x="360055" y="1991515"/>
              <a:ext cx="2786082" cy="1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6" name="Прямая соединительная линия 75"/>
          <p:cNvCxnSpPr/>
          <p:nvPr/>
        </p:nvCxnSpPr>
        <p:spPr>
          <a:xfrm rot="5400000">
            <a:off x="6180149" y="4392619"/>
            <a:ext cx="2071702" cy="1588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Полилиния 76"/>
          <p:cNvSpPr/>
          <p:nvPr/>
        </p:nvSpPr>
        <p:spPr>
          <a:xfrm flipV="1">
            <a:off x="6929454" y="3929066"/>
            <a:ext cx="1500198" cy="1071570"/>
          </a:xfrm>
          <a:custGeom>
            <a:avLst/>
            <a:gdLst>
              <a:gd name="connsiteX0" fmla="*/ 6350 w 1978025"/>
              <a:gd name="connsiteY0" fmla="*/ 1085850 h 1085850"/>
              <a:gd name="connsiteX1" fmla="*/ 139700 w 1978025"/>
              <a:gd name="connsiteY1" fmla="*/ 581025 h 1085850"/>
              <a:gd name="connsiteX2" fmla="*/ 844550 w 1978025"/>
              <a:gd name="connsiteY2" fmla="*/ 228600 h 1085850"/>
              <a:gd name="connsiteX3" fmla="*/ 1978025 w 1978025"/>
              <a:gd name="connsiteY3" fmla="*/ 0 h 1085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78025" h="1085850">
                <a:moveTo>
                  <a:pt x="6350" y="1085850"/>
                </a:moveTo>
                <a:cubicBezTo>
                  <a:pt x="3175" y="904875"/>
                  <a:pt x="0" y="723900"/>
                  <a:pt x="139700" y="581025"/>
                </a:cubicBezTo>
                <a:cubicBezTo>
                  <a:pt x="279400" y="438150"/>
                  <a:pt x="538163" y="325438"/>
                  <a:pt x="844550" y="228600"/>
                </a:cubicBezTo>
                <a:cubicBezTo>
                  <a:pt x="1150938" y="131763"/>
                  <a:pt x="1978025" y="0"/>
                  <a:pt x="1978025" y="0"/>
                </a:cubicBezTo>
              </a:path>
            </a:pathLst>
          </a:cu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78" name="Группа 77"/>
          <p:cNvGrpSpPr/>
          <p:nvPr/>
        </p:nvGrpSpPr>
        <p:grpSpPr>
          <a:xfrm>
            <a:off x="3214678" y="3429000"/>
            <a:ext cx="2643206" cy="2108102"/>
            <a:chOff x="571472" y="500042"/>
            <a:chExt cx="3643338" cy="2904689"/>
          </a:xfrm>
        </p:grpSpPr>
        <p:grpSp>
          <p:nvGrpSpPr>
            <p:cNvPr id="79" name="Group 7"/>
            <p:cNvGrpSpPr>
              <a:grpSpLocks/>
            </p:cNvGrpSpPr>
            <p:nvPr/>
          </p:nvGrpSpPr>
          <p:grpSpPr bwMode="auto">
            <a:xfrm>
              <a:off x="571472" y="500042"/>
              <a:ext cx="3643338" cy="2904689"/>
              <a:chOff x="2409" y="164"/>
              <a:chExt cx="3223" cy="3107"/>
            </a:xfrm>
          </p:grpSpPr>
          <p:grpSp>
            <p:nvGrpSpPr>
              <p:cNvPr id="82" name="Group 8"/>
              <p:cNvGrpSpPr>
                <a:grpSpLocks/>
              </p:cNvGrpSpPr>
              <p:nvPr/>
            </p:nvGrpSpPr>
            <p:grpSpPr bwMode="auto">
              <a:xfrm>
                <a:off x="2409" y="164"/>
                <a:ext cx="3148" cy="3107"/>
                <a:chOff x="2409" y="164"/>
                <a:chExt cx="3148" cy="3107"/>
              </a:xfrm>
            </p:grpSpPr>
            <p:sp>
              <p:nvSpPr>
                <p:cNvPr id="85" name="Freeform 9"/>
                <p:cNvSpPr>
                  <a:spLocks/>
                </p:cNvSpPr>
                <p:nvPr/>
              </p:nvSpPr>
              <p:spPr bwMode="auto">
                <a:xfrm>
                  <a:off x="2426" y="211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6" name="Freeform 10"/>
                <p:cNvSpPr>
                  <a:spLocks/>
                </p:cNvSpPr>
                <p:nvPr/>
              </p:nvSpPr>
              <p:spPr bwMode="auto">
                <a:xfrm>
                  <a:off x="2409" y="2945"/>
                  <a:ext cx="3124" cy="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124" y="8"/>
                    </a:cxn>
                  </a:cxnLst>
                  <a:rect l="0" t="0" r="r" b="b"/>
                  <a:pathLst>
                    <a:path w="3124" h="8">
                      <a:moveTo>
                        <a:pt x="0" y="0"/>
                      </a:moveTo>
                      <a:lnTo>
                        <a:pt x="3124" y="8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7" name="Freeform 11"/>
                <p:cNvSpPr>
                  <a:spLocks/>
                </p:cNvSpPr>
                <p:nvPr/>
              </p:nvSpPr>
              <p:spPr bwMode="auto">
                <a:xfrm>
                  <a:off x="2677" y="211"/>
                  <a:ext cx="8" cy="299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2994"/>
                    </a:cxn>
                  </a:cxnLst>
                  <a:rect l="0" t="0" r="r" b="b"/>
                  <a:pathLst>
                    <a:path w="8" h="2994">
                      <a:moveTo>
                        <a:pt x="0" y="0"/>
                      </a:moveTo>
                      <a:lnTo>
                        <a:pt x="8" y="2994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8" name="Line 12"/>
                <p:cNvSpPr>
                  <a:spLocks noChangeShapeType="1"/>
                </p:cNvSpPr>
                <p:nvPr/>
              </p:nvSpPr>
              <p:spPr bwMode="auto">
                <a:xfrm>
                  <a:off x="2426" y="2704"/>
                  <a:ext cx="313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9" name="Freeform 13"/>
                <p:cNvSpPr>
                  <a:spLocks/>
                </p:cNvSpPr>
                <p:nvPr/>
              </p:nvSpPr>
              <p:spPr bwMode="auto">
                <a:xfrm>
                  <a:off x="2426" y="3203"/>
                  <a:ext cx="3124" cy="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124" y="8"/>
                    </a:cxn>
                  </a:cxnLst>
                  <a:rect l="0" t="0" r="r" b="b"/>
                  <a:pathLst>
                    <a:path w="3124" h="8">
                      <a:moveTo>
                        <a:pt x="0" y="0"/>
                      </a:moveTo>
                      <a:lnTo>
                        <a:pt x="3124" y="8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0" name="Freeform 14"/>
                <p:cNvSpPr>
                  <a:spLocks/>
                </p:cNvSpPr>
                <p:nvPr/>
              </p:nvSpPr>
              <p:spPr bwMode="auto">
                <a:xfrm>
                  <a:off x="2418" y="2450"/>
                  <a:ext cx="3131" cy="8"/>
                </a:xfrm>
                <a:custGeom>
                  <a:avLst/>
                  <a:gdLst/>
                  <a:ahLst/>
                  <a:cxnLst>
                    <a:cxn ang="0">
                      <a:pos x="0" y="8"/>
                    </a:cxn>
                    <a:cxn ang="0">
                      <a:pos x="3131" y="0"/>
                    </a:cxn>
                  </a:cxnLst>
                  <a:rect l="0" t="0" r="r" b="b"/>
                  <a:pathLst>
                    <a:path w="3131" h="8">
                      <a:moveTo>
                        <a:pt x="0" y="8"/>
                      </a:moveTo>
                      <a:lnTo>
                        <a:pt x="3131" y="0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1" name="Freeform 15"/>
                <p:cNvSpPr>
                  <a:spLocks/>
                </p:cNvSpPr>
                <p:nvPr/>
              </p:nvSpPr>
              <p:spPr bwMode="auto">
                <a:xfrm>
                  <a:off x="2426" y="2205"/>
                  <a:ext cx="3131" cy="8"/>
                </a:xfrm>
                <a:custGeom>
                  <a:avLst/>
                  <a:gdLst/>
                  <a:ahLst/>
                  <a:cxnLst>
                    <a:cxn ang="0">
                      <a:pos x="0" y="8"/>
                    </a:cxn>
                    <a:cxn ang="0">
                      <a:pos x="3131" y="0"/>
                    </a:cxn>
                  </a:cxnLst>
                  <a:rect l="0" t="0" r="r" b="b"/>
                  <a:pathLst>
                    <a:path w="3131" h="8">
                      <a:moveTo>
                        <a:pt x="0" y="8"/>
                      </a:moveTo>
                      <a:lnTo>
                        <a:pt x="3131" y="0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2" name="Freeform 16"/>
                <p:cNvSpPr>
                  <a:spLocks/>
                </p:cNvSpPr>
                <p:nvPr/>
              </p:nvSpPr>
              <p:spPr bwMode="auto">
                <a:xfrm>
                  <a:off x="2409" y="1955"/>
                  <a:ext cx="3132" cy="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132" y="8"/>
                    </a:cxn>
                  </a:cxnLst>
                  <a:rect l="0" t="0" r="r" b="b"/>
                  <a:pathLst>
                    <a:path w="3132" h="8">
                      <a:moveTo>
                        <a:pt x="0" y="0"/>
                      </a:moveTo>
                      <a:lnTo>
                        <a:pt x="3132" y="8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3" name="Freeform 17"/>
                <p:cNvSpPr>
                  <a:spLocks/>
                </p:cNvSpPr>
                <p:nvPr/>
              </p:nvSpPr>
              <p:spPr bwMode="auto">
                <a:xfrm>
                  <a:off x="2434" y="1444"/>
                  <a:ext cx="3107" cy="8"/>
                </a:xfrm>
                <a:custGeom>
                  <a:avLst/>
                  <a:gdLst/>
                  <a:ahLst/>
                  <a:cxnLst>
                    <a:cxn ang="0">
                      <a:pos x="0" y="8"/>
                    </a:cxn>
                    <a:cxn ang="0">
                      <a:pos x="3107" y="0"/>
                    </a:cxn>
                  </a:cxnLst>
                  <a:rect l="0" t="0" r="r" b="b"/>
                  <a:pathLst>
                    <a:path w="3107" h="8">
                      <a:moveTo>
                        <a:pt x="0" y="8"/>
                      </a:moveTo>
                      <a:lnTo>
                        <a:pt x="3107" y="0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/>
                </a:p>
              </p:txBody>
            </p:sp>
            <p:sp>
              <p:nvSpPr>
                <p:cNvPr id="94" name="Freeform 18"/>
                <p:cNvSpPr>
                  <a:spLocks/>
                </p:cNvSpPr>
                <p:nvPr/>
              </p:nvSpPr>
              <p:spPr bwMode="auto">
                <a:xfrm>
                  <a:off x="2426" y="1207"/>
                  <a:ext cx="3107" cy="8"/>
                </a:xfrm>
                <a:custGeom>
                  <a:avLst/>
                  <a:gdLst/>
                  <a:ahLst/>
                  <a:cxnLst>
                    <a:cxn ang="0">
                      <a:pos x="0" y="8"/>
                    </a:cxn>
                    <a:cxn ang="0">
                      <a:pos x="3107" y="0"/>
                    </a:cxn>
                  </a:cxnLst>
                  <a:rect l="0" t="0" r="r" b="b"/>
                  <a:pathLst>
                    <a:path w="3107" h="8">
                      <a:moveTo>
                        <a:pt x="0" y="8"/>
                      </a:moveTo>
                      <a:lnTo>
                        <a:pt x="3107" y="0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5" name="Freeform 19"/>
                <p:cNvSpPr>
                  <a:spLocks/>
                </p:cNvSpPr>
                <p:nvPr/>
              </p:nvSpPr>
              <p:spPr bwMode="auto">
                <a:xfrm>
                  <a:off x="2426" y="949"/>
                  <a:ext cx="3123" cy="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123" y="8"/>
                    </a:cxn>
                  </a:cxnLst>
                  <a:rect l="0" t="0" r="r" b="b"/>
                  <a:pathLst>
                    <a:path w="3123" h="8">
                      <a:moveTo>
                        <a:pt x="0" y="0"/>
                      </a:moveTo>
                      <a:lnTo>
                        <a:pt x="3123" y="8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6" name="Freeform 20"/>
                <p:cNvSpPr>
                  <a:spLocks/>
                </p:cNvSpPr>
                <p:nvPr/>
              </p:nvSpPr>
              <p:spPr bwMode="auto">
                <a:xfrm>
                  <a:off x="2426" y="708"/>
                  <a:ext cx="3107" cy="8"/>
                </a:xfrm>
                <a:custGeom>
                  <a:avLst/>
                  <a:gdLst/>
                  <a:ahLst/>
                  <a:cxnLst>
                    <a:cxn ang="0">
                      <a:pos x="0" y="8"/>
                    </a:cxn>
                    <a:cxn ang="0">
                      <a:pos x="3107" y="0"/>
                    </a:cxn>
                  </a:cxnLst>
                  <a:rect l="0" t="0" r="r" b="b"/>
                  <a:pathLst>
                    <a:path w="3107" h="8">
                      <a:moveTo>
                        <a:pt x="0" y="8"/>
                      </a:moveTo>
                      <a:lnTo>
                        <a:pt x="3107" y="0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" name="Freeform 21"/>
                <p:cNvSpPr>
                  <a:spLocks/>
                </p:cNvSpPr>
                <p:nvPr/>
              </p:nvSpPr>
              <p:spPr bwMode="auto">
                <a:xfrm>
                  <a:off x="2434" y="446"/>
                  <a:ext cx="3115" cy="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115" y="8"/>
                    </a:cxn>
                  </a:cxnLst>
                  <a:rect l="0" t="0" r="r" b="b"/>
                  <a:pathLst>
                    <a:path w="3115" h="8">
                      <a:moveTo>
                        <a:pt x="0" y="0"/>
                      </a:moveTo>
                      <a:lnTo>
                        <a:pt x="3115" y="8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8" name="Freeform 22"/>
                <p:cNvSpPr>
                  <a:spLocks/>
                </p:cNvSpPr>
                <p:nvPr/>
              </p:nvSpPr>
              <p:spPr bwMode="auto">
                <a:xfrm>
                  <a:off x="2426" y="210"/>
                  <a:ext cx="3115" cy="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115" y="8"/>
                    </a:cxn>
                  </a:cxnLst>
                  <a:rect l="0" t="0" r="r" b="b"/>
                  <a:pathLst>
                    <a:path w="3115" h="8">
                      <a:moveTo>
                        <a:pt x="0" y="0"/>
                      </a:moveTo>
                      <a:lnTo>
                        <a:pt x="3115" y="8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9" name="Freeform 23"/>
                <p:cNvSpPr>
                  <a:spLocks/>
                </p:cNvSpPr>
                <p:nvPr/>
              </p:nvSpPr>
              <p:spPr bwMode="auto">
                <a:xfrm>
                  <a:off x="2937" y="203"/>
                  <a:ext cx="8" cy="3026"/>
                </a:xfrm>
                <a:custGeom>
                  <a:avLst/>
                  <a:gdLst/>
                  <a:ahLst/>
                  <a:cxnLst>
                    <a:cxn ang="0">
                      <a:pos x="8" y="0"/>
                    </a:cxn>
                    <a:cxn ang="0">
                      <a:pos x="0" y="3026"/>
                    </a:cxn>
                  </a:cxnLst>
                  <a:rect l="0" t="0" r="r" b="b"/>
                  <a:pathLst>
                    <a:path w="8" h="3026">
                      <a:moveTo>
                        <a:pt x="8" y="0"/>
                      </a:moveTo>
                      <a:lnTo>
                        <a:pt x="0" y="3026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0" name="Freeform 24"/>
                <p:cNvSpPr>
                  <a:spLocks/>
                </p:cNvSpPr>
                <p:nvPr/>
              </p:nvSpPr>
              <p:spPr bwMode="auto">
                <a:xfrm>
                  <a:off x="3198" y="210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1" name="Freeform 25"/>
                <p:cNvSpPr>
                  <a:spLocks/>
                </p:cNvSpPr>
                <p:nvPr/>
              </p:nvSpPr>
              <p:spPr bwMode="auto">
                <a:xfrm>
                  <a:off x="3470" y="210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2" name="Freeform 26"/>
                <p:cNvSpPr>
                  <a:spLocks/>
                </p:cNvSpPr>
                <p:nvPr/>
              </p:nvSpPr>
              <p:spPr bwMode="auto">
                <a:xfrm>
                  <a:off x="3707" y="219"/>
                  <a:ext cx="9" cy="3010"/>
                </a:xfrm>
                <a:custGeom>
                  <a:avLst/>
                  <a:gdLst/>
                  <a:ahLst/>
                  <a:cxnLst>
                    <a:cxn ang="0">
                      <a:pos x="9" y="0"/>
                    </a:cxn>
                    <a:cxn ang="0">
                      <a:pos x="0" y="3010"/>
                    </a:cxn>
                  </a:cxnLst>
                  <a:rect l="0" t="0" r="r" b="b"/>
                  <a:pathLst>
                    <a:path w="9" h="3010">
                      <a:moveTo>
                        <a:pt x="9" y="0"/>
                      </a:moveTo>
                      <a:lnTo>
                        <a:pt x="0" y="3010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3" name="Freeform 27"/>
                <p:cNvSpPr>
                  <a:spLocks/>
                </p:cNvSpPr>
                <p:nvPr/>
              </p:nvSpPr>
              <p:spPr bwMode="auto">
                <a:xfrm>
                  <a:off x="5545" y="269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4" name="Freeform 28"/>
                <p:cNvSpPr>
                  <a:spLocks/>
                </p:cNvSpPr>
                <p:nvPr/>
              </p:nvSpPr>
              <p:spPr bwMode="auto">
                <a:xfrm>
                  <a:off x="4494" y="203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5" name="Freeform 29"/>
                <p:cNvSpPr>
                  <a:spLocks/>
                </p:cNvSpPr>
                <p:nvPr/>
              </p:nvSpPr>
              <p:spPr bwMode="auto">
                <a:xfrm>
                  <a:off x="4762" y="219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6" name="Freeform 30"/>
                <p:cNvSpPr>
                  <a:spLocks/>
                </p:cNvSpPr>
                <p:nvPr/>
              </p:nvSpPr>
              <p:spPr bwMode="auto">
                <a:xfrm>
                  <a:off x="5012" y="210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7" name="Freeform 31"/>
                <p:cNvSpPr>
                  <a:spLocks/>
                </p:cNvSpPr>
                <p:nvPr/>
              </p:nvSpPr>
              <p:spPr bwMode="auto">
                <a:xfrm>
                  <a:off x="5284" y="210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8" name="Line 12"/>
                <p:cNvSpPr>
                  <a:spLocks noChangeShapeType="1"/>
                </p:cNvSpPr>
                <p:nvPr/>
              </p:nvSpPr>
              <p:spPr bwMode="auto">
                <a:xfrm>
                  <a:off x="2409" y="3221"/>
                  <a:ext cx="313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9" name="Freeform 27"/>
                <p:cNvSpPr>
                  <a:spLocks/>
                </p:cNvSpPr>
                <p:nvPr/>
              </p:nvSpPr>
              <p:spPr bwMode="auto">
                <a:xfrm>
                  <a:off x="4238" y="164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83" name="Text Box 32"/>
              <p:cNvSpPr txBox="1">
                <a:spLocks noChangeArrowheads="1"/>
              </p:cNvSpPr>
              <p:nvPr/>
            </p:nvSpPr>
            <p:spPr bwMode="auto">
              <a:xfrm>
                <a:off x="5420" y="1661"/>
                <a:ext cx="212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ru-RU" sz="2400"/>
                  <a:t>х</a:t>
                </a:r>
              </a:p>
            </p:txBody>
          </p:sp>
          <p:sp>
            <p:nvSpPr>
              <p:cNvPr id="84" name="Text Box 33"/>
              <p:cNvSpPr txBox="1">
                <a:spLocks noChangeArrowheads="1"/>
              </p:cNvSpPr>
              <p:nvPr/>
            </p:nvSpPr>
            <p:spPr bwMode="auto">
              <a:xfrm>
                <a:off x="3571" y="164"/>
                <a:ext cx="212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ru-RU" sz="2400" dirty="0" smtClean="0"/>
                  <a:t>у</a:t>
                </a:r>
                <a:endParaRPr lang="ru-RU" sz="2400" dirty="0"/>
              </a:p>
            </p:txBody>
          </p:sp>
        </p:grpSp>
        <p:cxnSp>
          <p:nvCxnSpPr>
            <p:cNvPr id="80" name="Прямая со стрелкой 79"/>
            <p:cNvCxnSpPr/>
            <p:nvPr/>
          </p:nvCxnSpPr>
          <p:spPr>
            <a:xfrm>
              <a:off x="571472" y="1928802"/>
              <a:ext cx="3571900" cy="158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Прямая со стрелкой 80"/>
            <p:cNvCxnSpPr/>
            <p:nvPr/>
          </p:nvCxnSpPr>
          <p:spPr>
            <a:xfrm rot="5400000" flipH="1" flipV="1">
              <a:off x="360055" y="1991515"/>
              <a:ext cx="2786082" cy="1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10" name="Прямая соединительная линия 109"/>
          <p:cNvCxnSpPr/>
          <p:nvPr/>
        </p:nvCxnSpPr>
        <p:spPr>
          <a:xfrm rot="5400000">
            <a:off x="3465505" y="4464057"/>
            <a:ext cx="2071702" cy="1588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Полилиния 110"/>
          <p:cNvSpPr/>
          <p:nvPr/>
        </p:nvSpPr>
        <p:spPr>
          <a:xfrm flipV="1">
            <a:off x="4214810" y="4000504"/>
            <a:ext cx="1500198" cy="1071570"/>
          </a:xfrm>
          <a:custGeom>
            <a:avLst/>
            <a:gdLst>
              <a:gd name="connsiteX0" fmla="*/ 6350 w 1978025"/>
              <a:gd name="connsiteY0" fmla="*/ 1085850 h 1085850"/>
              <a:gd name="connsiteX1" fmla="*/ 139700 w 1978025"/>
              <a:gd name="connsiteY1" fmla="*/ 581025 h 1085850"/>
              <a:gd name="connsiteX2" fmla="*/ 844550 w 1978025"/>
              <a:gd name="connsiteY2" fmla="*/ 228600 h 1085850"/>
              <a:gd name="connsiteX3" fmla="*/ 1978025 w 1978025"/>
              <a:gd name="connsiteY3" fmla="*/ 0 h 1085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78025" h="1085850">
                <a:moveTo>
                  <a:pt x="6350" y="1085850"/>
                </a:moveTo>
                <a:cubicBezTo>
                  <a:pt x="3175" y="904875"/>
                  <a:pt x="0" y="723900"/>
                  <a:pt x="139700" y="581025"/>
                </a:cubicBezTo>
                <a:cubicBezTo>
                  <a:pt x="279400" y="438150"/>
                  <a:pt x="538163" y="325438"/>
                  <a:pt x="844550" y="228600"/>
                </a:cubicBezTo>
                <a:cubicBezTo>
                  <a:pt x="1150938" y="131763"/>
                  <a:pt x="1978025" y="0"/>
                  <a:pt x="1978025" y="0"/>
                </a:cubicBezTo>
              </a:path>
            </a:pathLst>
          </a:cu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2" name="Овал 111"/>
          <p:cNvSpPr/>
          <p:nvPr/>
        </p:nvSpPr>
        <p:spPr>
          <a:xfrm>
            <a:off x="1500166" y="4357694"/>
            <a:ext cx="142876" cy="142876"/>
          </a:xfrm>
          <a:prstGeom prst="ellipse">
            <a:avLst/>
          </a:prstGeom>
          <a:solidFill>
            <a:schemeClr val="accent2"/>
          </a:solidFill>
          <a:ln>
            <a:solidFill>
              <a:srgbClr val="9D31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4" name="Прямая соединительная линия 113"/>
          <p:cNvCxnSpPr/>
          <p:nvPr/>
        </p:nvCxnSpPr>
        <p:spPr>
          <a:xfrm rot="5400000" flipH="1" flipV="1">
            <a:off x="3536149" y="4964917"/>
            <a:ext cx="1071570" cy="1588"/>
          </a:xfrm>
          <a:prstGeom prst="line">
            <a:avLst/>
          </a:prstGeom>
          <a:ln w="76200">
            <a:solidFill>
              <a:srgbClr val="9D311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9" name="Группа 118"/>
          <p:cNvGrpSpPr/>
          <p:nvPr/>
        </p:nvGrpSpPr>
        <p:grpSpPr>
          <a:xfrm>
            <a:off x="4357686" y="4214818"/>
            <a:ext cx="1428760" cy="214314"/>
            <a:chOff x="2571736" y="1571612"/>
            <a:chExt cx="3143272" cy="285752"/>
          </a:xfrm>
        </p:grpSpPr>
        <p:cxnSp>
          <p:nvCxnSpPr>
            <p:cNvPr id="120" name="Прямая соединительная линия 119"/>
            <p:cNvCxnSpPr/>
            <p:nvPr/>
          </p:nvCxnSpPr>
          <p:spPr>
            <a:xfrm rot="5400000" flipH="1" flipV="1">
              <a:off x="5500694" y="1643050"/>
              <a:ext cx="285752" cy="142876"/>
            </a:xfrm>
            <a:prstGeom prst="line">
              <a:avLst/>
            </a:prstGeom>
            <a:ln w="76200">
              <a:solidFill>
                <a:srgbClr val="5EA2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Прямая соединительная линия 120"/>
            <p:cNvCxnSpPr/>
            <p:nvPr/>
          </p:nvCxnSpPr>
          <p:spPr>
            <a:xfrm rot="5400000" flipH="1" flipV="1">
              <a:off x="2500298" y="1643050"/>
              <a:ext cx="285752" cy="142876"/>
            </a:xfrm>
            <a:prstGeom prst="line">
              <a:avLst/>
            </a:prstGeom>
            <a:ln w="76200">
              <a:solidFill>
                <a:srgbClr val="5EA2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Прямая соединительная линия 121"/>
            <p:cNvCxnSpPr/>
            <p:nvPr/>
          </p:nvCxnSpPr>
          <p:spPr>
            <a:xfrm rot="5400000" flipH="1" flipV="1">
              <a:off x="2714612" y="1643050"/>
              <a:ext cx="285752" cy="142876"/>
            </a:xfrm>
            <a:prstGeom prst="line">
              <a:avLst/>
            </a:prstGeom>
            <a:ln w="76200">
              <a:solidFill>
                <a:srgbClr val="5EA2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Прямая соединительная линия 122"/>
            <p:cNvCxnSpPr/>
            <p:nvPr/>
          </p:nvCxnSpPr>
          <p:spPr>
            <a:xfrm rot="5400000" flipH="1" flipV="1">
              <a:off x="2928926" y="1643050"/>
              <a:ext cx="285752" cy="142876"/>
            </a:xfrm>
            <a:prstGeom prst="line">
              <a:avLst/>
            </a:prstGeom>
            <a:ln w="76200">
              <a:solidFill>
                <a:srgbClr val="5EA2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Прямая соединительная линия 123"/>
            <p:cNvCxnSpPr/>
            <p:nvPr/>
          </p:nvCxnSpPr>
          <p:spPr>
            <a:xfrm rot="5400000" flipH="1" flipV="1">
              <a:off x="3143240" y="1643050"/>
              <a:ext cx="285752" cy="142876"/>
            </a:xfrm>
            <a:prstGeom prst="line">
              <a:avLst/>
            </a:prstGeom>
            <a:ln w="76200">
              <a:solidFill>
                <a:srgbClr val="5EA2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Прямая соединительная линия 124"/>
            <p:cNvCxnSpPr/>
            <p:nvPr/>
          </p:nvCxnSpPr>
          <p:spPr>
            <a:xfrm rot="5400000" flipH="1" flipV="1">
              <a:off x="3357554" y="1643050"/>
              <a:ext cx="285752" cy="142876"/>
            </a:xfrm>
            <a:prstGeom prst="line">
              <a:avLst/>
            </a:prstGeom>
            <a:ln w="76200">
              <a:solidFill>
                <a:srgbClr val="5EA2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Прямая соединительная линия 125"/>
            <p:cNvCxnSpPr/>
            <p:nvPr/>
          </p:nvCxnSpPr>
          <p:spPr>
            <a:xfrm rot="5400000" flipH="1" flipV="1">
              <a:off x="3571868" y="1643050"/>
              <a:ext cx="285752" cy="142876"/>
            </a:xfrm>
            <a:prstGeom prst="line">
              <a:avLst/>
            </a:prstGeom>
            <a:ln w="76200">
              <a:solidFill>
                <a:srgbClr val="5EA2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Прямая соединительная линия 126"/>
            <p:cNvCxnSpPr/>
            <p:nvPr/>
          </p:nvCxnSpPr>
          <p:spPr>
            <a:xfrm rot="5400000" flipH="1" flipV="1">
              <a:off x="3786182" y="1643050"/>
              <a:ext cx="285752" cy="142876"/>
            </a:xfrm>
            <a:prstGeom prst="line">
              <a:avLst/>
            </a:prstGeom>
            <a:ln w="76200">
              <a:solidFill>
                <a:srgbClr val="5EA2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Прямая соединительная линия 127"/>
            <p:cNvCxnSpPr/>
            <p:nvPr/>
          </p:nvCxnSpPr>
          <p:spPr>
            <a:xfrm rot="5400000" flipH="1" flipV="1">
              <a:off x="4000496" y="1643050"/>
              <a:ext cx="285752" cy="142876"/>
            </a:xfrm>
            <a:prstGeom prst="line">
              <a:avLst/>
            </a:prstGeom>
            <a:ln w="76200">
              <a:solidFill>
                <a:srgbClr val="5EA2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Прямая соединительная линия 128"/>
            <p:cNvCxnSpPr/>
            <p:nvPr/>
          </p:nvCxnSpPr>
          <p:spPr>
            <a:xfrm rot="5400000" flipH="1" flipV="1">
              <a:off x="4214810" y="1643050"/>
              <a:ext cx="285752" cy="142876"/>
            </a:xfrm>
            <a:prstGeom prst="line">
              <a:avLst/>
            </a:prstGeom>
            <a:ln w="76200">
              <a:solidFill>
                <a:srgbClr val="5EA2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Прямая соединительная линия 129"/>
            <p:cNvCxnSpPr/>
            <p:nvPr/>
          </p:nvCxnSpPr>
          <p:spPr>
            <a:xfrm rot="5400000" flipH="1" flipV="1">
              <a:off x="4429124" y="1643050"/>
              <a:ext cx="285752" cy="142876"/>
            </a:xfrm>
            <a:prstGeom prst="line">
              <a:avLst/>
            </a:prstGeom>
            <a:ln w="76200">
              <a:solidFill>
                <a:srgbClr val="5EA2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Прямая соединительная линия 130"/>
            <p:cNvCxnSpPr/>
            <p:nvPr/>
          </p:nvCxnSpPr>
          <p:spPr>
            <a:xfrm rot="5400000" flipH="1" flipV="1">
              <a:off x="4643438" y="1643050"/>
              <a:ext cx="285752" cy="142876"/>
            </a:xfrm>
            <a:prstGeom prst="line">
              <a:avLst/>
            </a:prstGeom>
            <a:ln w="76200">
              <a:solidFill>
                <a:srgbClr val="5EA2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Прямая соединительная линия 131"/>
            <p:cNvCxnSpPr/>
            <p:nvPr/>
          </p:nvCxnSpPr>
          <p:spPr>
            <a:xfrm rot="5400000" flipH="1" flipV="1">
              <a:off x="4857752" y="1643050"/>
              <a:ext cx="285752" cy="142876"/>
            </a:xfrm>
            <a:prstGeom prst="line">
              <a:avLst/>
            </a:prstGeom>
            <a:ln w="76200">
              <a:solidFill>
                <a:srgbClr val="5EA2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Прямая соединительная линия 132"/>
            <p:cNvCxnSpPr/>
            <p:nvPr/>
          </p:nvCxnSpPr>
          <p:spPr>
            <a:xfrm rot="5400000" flipH="1" flipV="1">
              <a:off x="5072066" y="1643050"/>
              <a:ext cx="285752" cy="142876"/>
            </a:xfrm>
            <a:prstGeom prst="line">
              <a:avLst/>
            </a:prstGeom>
            <a:ln w="76200">
              <a:solidFill>
                <a:srgbClr val="5EA2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Прямая соединительная линия 133"/>
            <p:cNvCxnSpPr/>
            <p:nvPr/>
          </p:nvCxnSpPr>
          <p:spPr>
            <a:xfrm rot="5400000" flipH="1" flipV="1">
              <a:off x="5286380" y="1643050"/>
              <a:ext cx="285752" cy="142876"/>
            </a:xfrm>
            <a:prstGeom prst="line">
              <a:avLst/>
            </a:prstGeom>
            <a:ln w="76200">
              <a:solidFill>
                <a:srgbClr val="5EA2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37" name="Прямая соединительная линия 136"/>
          <p:cNvCxnSpPr/>
          <p:nvPr/>
        </p:nvCxnSpPr>
        <p:spPr>
          <a:xfrm rot="5400000" flipH="1" flipV="1">
            <a:off x="6358744" y="3999710"/>
            <a:ext cx="857256" cy="1588"/>
          </a:xfrm>
          <a:prstGeom prst="line">
            <a:avLst/>
          </a:prstGeom>
          <a:ln w="76200">
            <a:solidFill>
              <a:srgbClr val="9D311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9" name="Группа 138"/>
          <p:cNvGrpSpPr/>
          <p:nvPr/>
        </p:nvGrpSpPr>
        <p:grpSpPr>
          <a:xfrm>
            <a:off x="6858016" y="4286256"/>
            <a:ext cx="142876" cy="142876"/>
            <a:chOff x="2571736" y="1571612"/>
            <a:chExt cx="3143272" cy="285752"/>
          </a:xfrm>
        </p:grpSpPr>
        <p:cxnSp>
          <p:nvCxnSpPr>
            <p:cNvPr id="140" name="Прямая соединительная линия 139"/>
            <p:cNvCxnSpPr/>
            <p:nvPr/>
          </p:nvCxnSpPr>
          <p:spPr>
            <a:xfrm rot="5400000" flipH="1" flipV="1">
              <a:off x="5500694" y="1643050"/>
              <a:ext cx="285752" cy="142876"/>
            </a:xfrm>
            <a:prstGeom prst="line">
              <a:avLst/>
            </a:prstGeom>
            <a:ln w="76200">
              <a:solidFill>
                <a:srgbClr val="5EA2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Прямая соединительная линия 140"/>
            <p:cNvCxnSpPr/>
            <p:nvPr/>
          </p:nvCxnSpPr>
          <p:spPr>
            <a:xfrm rot="5400000" flipH="1" flipV="1">
              <a:off x="2500298" y="1643050"/>
              <a:ext cx="285752" cy="142876"/>
            </a:xfrm>
            <a:prstGeom prst="line">
              <a:avLst/>
            </a:prstGeom>
            <a:ln w="76200">
              <a:solidFill>
                <a:srgbClr val="5EA2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Прямая соединительная линия 141"/>
            <p:cNvCxnSpPr/>
            <p:nvPr/>
          </p:nvCxnSpPr>
          <p:spPr>
            <a:xfrm rot="5400000" flipH="1" flipV="1">
              <a:off x="2714612" y="1643050"/>
              <a:ext cx="285752" cy="142876"/>
            </a:xfrm>
            <a:prstGeom prst="line">
              <a:avLst/>
            </a:prstGeom>
            <a:ln w="76200">
              <a:solidFill>
                <a:srgbClr val="5EA2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Прямая соединительная линия 142"/>
            <p:cNvCxnSpPr/>
            <p:nvPr/>
          </p:nvCxnSpPr>
          <p:spPr>
            <a:xfrm rot="5400000" flipH="1" flipV="1">
              <a:off x="2928926" y="1643050"/>
              <a:ext cx="285752" cy="142876"/>
            </a:xfrm>
            <a:prstGeom prst="line">
              <a:avLst/>
            </a:prstGeom>
            <a:ln w="76200">
              <a:solidFill>
                <a:srgbClr val="5EA2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Прямая соединительная линия 143"/>
            <p:cNvCxnSpPr/>
            <p:nvPr/>
          </p:nvCxnSpPr>
          <p:spPr>
            <a:xfrm rot="5400000" flipH="1" flipV="1">
              <a:off x="3143240" y="1643050"/>
              <a:ext cx="285752" cy="142876"/>
            </a:xfrm>
            <a:prstGeom prst="line">
              <a:avLst/>
            </a:prstGeom>
            <a:ln w="76200">
              <a:solidFill>
                <a:srgbClr val="5EA2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Прямая соединительная линия 144"/>
            <p:cNvCxnSpPr/>
            <p:nvPr/>
          </p:nvCxnSpPr>
          <p:spPr>
            <a:xfrm rot="5400000" flipH="1" flipV="1">
              <a:off x="3357554" y="1643050"/>
              <a:ext cx="285752" cy="142876"/>
            </a:xfrm>
            <a:prstGeom prst="line">
              <a:avLst/>
            </a:prstGeom>
            <a:ln w="76200">
              <a:solidFill>
                <a:srgbClr val="5EA2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Прямая соединительная линия 145"/>
            <p:cNvCxnSpPr/>
            <p:nvPr/>
          </p:nvCxnSpPr>
          <p:spPr>
            <a:xfrm rot="5400000" flipH="1" flipV="1">
              <a:off x="3571868" y="1643050"/>
              <a:ext cx="285752" cy="142876"/>
            </a:xfrm>
            <a:prstGeom prst="line">
              <a:avLst/>
            </a:prstGeom>
            <a:ln w="76200">
              <a:solidFill>
                <a:srgbClr val="5EA2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Прямая соединительная линия 146"/>
            <p:cNvCxnSpPr/>
            <p:nvPr/>
          </p:nvCxnSpPr>
          <p:spPr>
            <a:xfrm rot="5400000" flipH="1" flipV="1">
              <a:off x="3786182" y="1643050"/>
              <a:ext cx="285752" cy="142876"/>
            </a:xfrm>
            <a:prstGeom prst="line">
              <a:avLst/>
            </a:prstGeom>
            <a:ln w="76200">
              <a:solidFill>
                <a:srgbClr val="5EA2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Прямая соединительная линия 147"/>
            <p:cNvCxnSpPr/>
            <p:nvPr/>
          </p:nvCxnSpPr>
          <p:spPr>
            <a:xfrm rot="5400000" flipH="1" flipV="1">
              <a:off x="4000496" y="1643050"/>
              <a:ext cx="285752" cy="142876"/>
            </a:xfrm>
            <a:prstGeom prst="line">
              <a:avLst/>
            </a:prstGeom>
            <a:ln w="76200">
              <a:solidFill>
                <a:srgbClr val="5EA2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Прямая соединительная линия 148"/>
            <p:cNvCxnSpPr/>
            <p:nvPr/>
          </p:nvCxnSpPr>
          <p:spPr>
            <a:xfrm rot="5400000" flipH="1" flipV="1">
              <a:off x="4214810" y="1643050"/>
              <a:ext cx="285752" cy="142876"/>
            </a:xfrm>
            <a:prstGeom prst="line">
              <a:avLst/>
            </a:prstGeom>
            <a:ln w="76200">
              <a:solidFill>
                <a:srgbClr val="5EA2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Прямая соединительная линия 149"/>
            <p:cNvCxnSpPr/>
            <p:nvPr/>
          </p:nvCxnSpPr>
          <p:spPr>
            <a:xfrm rot="5400000" flipH="1" flipV="1">
              <a:off x="4429124" y="1643050"/>
              <a:ext cx="285752" cy="142876"/>
            </a:xfrm>
            <a:prstGeom prst="line">
              <a:avLst/>
            </a:prstGeom>
            <a:ln w="76200">
              <a:solidFill>
                <a:srgbClr val="5EA2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Прямая соединительная линия 150"/>
            <p:cNvCxnSpPr/>
            <p:nvPr/>
          </p:nvCxnSpPr>
          <p:spPr>
            <a:xfrm rot="5400000" flipH="1" flipV="1">
              <a:off x="4643438" y="1643050"/>
              <a:ext cx="285752" cy="142876"/>
            </a:xfrm>
            <a:prstGeom prst="line">
              <a:avLst/>
            </a:prstGeom>
            <a:ln w="76200">
              <a:solidFill>
                <a:srgbClr val="5EA2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Прямая соединительная линия 151"/>
            <p:cNvCxnSpPr/>
            <p:nvPr/>
          </p:nvCxnSpPr>
          <p:spPr>
            <a:xfrm rot="5400000" flipH="1" flipV="1">
              <a:off x="4857752" y="1643050"/>
              <a:ext cx="285752" cy="142876"/>
            </a:xfrm>
            <a:prstGeom prst="line">
              <a:avLst/>
            </a:prstGeom>
            <a:ln w="76200">
              <a:solidFill>
                <a:srgbClr val="5EA2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Прямая соединительная линия 152"/>
            <p:cNvCxnSpPr/>
            <p:nvPr/>
          </p:nvCxnSpPr>
          <p:spPr>
            <a:xfrm rot="5400000" flipH="1" flipV="1">
              <a:off x="5072066" y="1643050"/>
              <a:ext cx="285752" cy="142876"/>
            </a:xfrm>
            <a:prstGeom prst="line">
              <a:avLst/>
            </a:prstGeom>
            <a:ln w="76200">
              <a:solidFill>
                <a:srgbClr val="5EA2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Прямая соединительная линия 153"/>
            <p:cNvCxnSpPr/>
            <p:nvPr/>
          </p:nvCxnSpPr>
          <p:spPr>
            <a:xfrm rot="5400000" flipH="1" flipV="1">
              <a:off x="5286380" y="1643050"/>
              <a:ext cx="285752" cy="142876"/>
            </a:xfrm>
            <a:prstGeom prst="line">
              <a:avLst/>
            </a:prstGeom>
            <a:ln w="76200">
              <a:solidFill>
                <a:srgbClr val="5EA2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5" name="Номер слайда 15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DB3FD-396E-4ED9-BDB3-DCF467DBEF8F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2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6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5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9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2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7" grpId="0"/>
      <p:bldP spid="8" grpId="0"/>
      <p:bldP spid="9" grpId="0"/>
      <p:bldP spid="43" grpId="0" animBg="1"/>
      <p:bldP spid="77" grpId="0" animBg="1"/>
      <p:bldP spid="111" grpId="0" animBg="1"/>
      <p:bldP spid="11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428604"/>
            <a:ext cx="359200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i="1" dirty="0" smtClean="0">
                <a:solidFill>
                  <a:srgbClr val="9D3113"/>
                </a:solidFill>
                <a:latin typeface="Times New Roman" pitchFamily="18" charset="0"/>
                <a:cs typeface="Times New Roman" pitchFamily="18" charset="0"/>
              </a:rPr>
              <a:t>Работа устно:</a:t>
            </a:r>
            <a:endParaRPr lang="ru-RU" sz="4000" b="1" i="1" dirty="0">
              <a:solidFill>
                <a:srgbClr val="9D311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929454" y="1142984"/>
            <a:ext cx="9286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3" name="Таблица 32"/>
          <p:cNvGraphicFramePr>
            <a:graphicFrameLocks noGrp="1"/>
          </p:cNvGraphicFramePr>
          <p:nvPr/>
        </p:nvGraphicFramePr>
        <p:xfrm>
          <a:off x="1071537" y="1397000"/>
          <a:ext cx="7072362" cy="398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2943"/>
                <a:gridCol w="1571636"/>
                <a:gridCol w="1630838"/>
                <a:gridCol w="1613472"/>
                <a:gridCol w="1613473"/>
              </a:tblGrid>
              <a:tr h="460364"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  <a:endParaRPr lang="ru-RU" sz="40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40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40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40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40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820740">
                <a:tc>
                  <a:txBody>
                    <a:bodyPr/>
                    <a:lstStyle/>
                    <a:p>
                      <a:pPr algn="ctr"/>
                      <a:r>
                        <a:rPr lang="en-US" sz="40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lang="ru-RU" sz="40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820740">
                <a:tc>
                  <a:txBody>
                    <a:bodyPr/>
                    <a:lstStyle/>
                    <a:p>
                      <a:pPr algn="ctr"/>
                      <a:r>
                        <a:rPr lang="en-US" sz="40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  <a:endParaRPr lang="ru-RU" sz="40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 b="1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 b="1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820740">
                <a:tc>
                  <a:txBody>
                    <a:bodyPr/>
                    <a:lstStyle/>
                    <a:p>
                      <a:pPr algn="ctr"/>
                      <a:r>
                        <a:rPr lang="en-US" sz="40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endParaRPr lang="ru-RU" sz="40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820740">
                <a:tc>
                  <a:txBody>
                    <a:bodyPr/>
                    <a:lstStyle/>
                    <a:p>
                      <a:pPr algn="ctr"/>
                      <a:r>
                        <a:rPr lang="en-US" sz="40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</a:t>
                      </a:r>
                      <a:endParaRPr lang="ru-RU" sz="40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 b="1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 b="1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00232" y="2357430"/>
            <a:ext cx="838200" cy="323850"/>
          </a:xfrm>
          <a:prstGeom prst="rect">
            <a:avLst/>
          </a:prstGeom>
          <a:noFill/>
        </p:spPr>
      </p:pic>
      <p:sp>
        <p:nvSpPr>
          <p:cNvPr id="23559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3558" name="Picture 6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43306" y="3143248"/>
            <a:ext cx="685800" cy="342900"/>
          </a:xfrm>
          <a:prstGeom prst="rect">
            <a:avLst/>
          </a:prstGeom>
          <a:noFill/>
        </p:spPr>
      </p:pic>
      <p:sp>
        <p:nvSpPr>
          <p:cNvPr id="23561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3560" name="Picture 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14942" y="4000504"/>
            <a:ext cx="828675" cy="457200"/>
          </a:xfrm>
          <a:prstGeom prst="rect">
            <a:avLst/>
          </a:prstGeom>
          <a:noFill/>
        </p:spPr>
      </p:pic>
      <p:pic>
        <p:nvPicPr>
          <p:cNvPr id="23562" name="Picture 10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71670" y="3143248"/>
            <a:ext cx="600075" cy="304800"/>
          </a:xfrm>
          <a:prstGeom prst="rect">
            <a:avLst/>
          </a:prstGeom>
          <a:noFill/>
        </p:spPr>
      </p:pic>
      <p:sp>
        <p:nvSpPr>
          <p:cNvPr id="23564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3563" name="Picture 11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00430" y="2214554"/>
            <a:ext cx="962025" cy="600075"/>
          </a:xfrm>
          <a:prstGeom prst="rect">
            <a:avLst/>
          </a:prstGeom>
          <a:noFill/>
        </p:spPr>
      </p:pic>
      <p:sp>
        <p:nvSpPr>
          <p:cNvPr id="2356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3565" name="Picture 13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71670" y="4643446"/>
            <a:ext cx="819150" cy="628650"/>
          </a:xfrm>
          <a:prstGeom prst="rect">
            <a:avLst/>
          </a:prstGeom>
          <a:noFill/>
        </p:spPr>
      </p:pic>
      <p:sp>
        <p:nvSpPr>
          <p:cNvPr id="2356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3567" name="Picture 15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58016" y="2285992"/>
            <a:ext cx="685800" cy="342900"/>
          </a:xfrm>
          <a:prstGeom prst="rect">
            <a:avLst/>
          </a:prstGeom>
          <a:noFill/>
        </p:spPr>
      </p:pic>
      <p:pic>
        <p:nvPicPr>
          <p:cNvPr id="23569" name="Picture 17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43504" y="2357430"/>
            <a:ext cx="1190625" cy="304800"/>
          </a:xfrm>
          <a:prstGeom prst="rect">
            <a:avLst/>
          </a:prstGeom>
          <a:noFill/>
        </p:spPr>
      </p:pic>
      <p:sp>
        <p:nvSpPr>
          <p:cNvPr id="23571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3570" name="Picture 18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00232" y="4000504"/>
            <a:ext cx="885825" cy="304800"/>
          </a:xfrm>
          <a:prstGeom prst="rect">
            <a:avLst/>
          </a:prstGeom>
          <a:noFill/>
        </p:spPr>
      </p:pic>
      <p:sp>
        <p:nvSpPr>
          <p:cNvPr id="23573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3572" name="Picture 20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43306" y="4857760"/>
            <a:ext cx="1019175" cy="314325"/>
          </a:xfrm>
          <a:prstGeom prst="rect">
            <a:avLst/>
          </a:prstGeom>
          <a:noFill/>
        </p:spPr>
      </p:pic>
      <p:sp>
        <p:nvSpPr>
          <p:cNvPr id="23575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3574" name="Picture 22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43306" y="3929066"/>
            <a:ext cx="809625" cy="342900"/>
          </a:xfrm>
          <a:prstGeom prst="rect">
            <a:avLst/>
          </a:prstGeom>
          <a:noFill/>
        </p:spPr>
      </p:pic>
      <p:sp>
        <p:nvSpPr>
          <p:cNvPr id="23577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3576" name="Picture 24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57818" y="3071810"/>
            <a:ext cx="923925" cy="628650"/>
          </a:xfrm>
          <a:prstGeom prst="rect">
            <a:avLst/>
          </a:prstGeom>
          <a:noFill/>
        </p:spPr>
      </p:pic>
      <p:sp>
        <p:nvSpPr>
          <p:cNvPr id="23579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3578" name="Picture 26"/>
          <p:cNvPicPr>
            <a:picLocks noChangeAspect="1" noChangeArrowheads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29454" y="3143248"/>
            <a:ext cx="676275" cy="342900"/>
          </a:xfrm>
          <a:prstGeom prst="rect">
            <a:avLst/>
          </a:prstGeom>
          <a:noFill/>
        </p:spPr>
      </p:pic>
      <p:sp>
        <p:nvSpPr>
          <p:cNvPr id="23581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3580" name="Picture 28"/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57818" y="4786322"/>
            <a:ext cx="704850" cy="304800"/>
          </a:xfrm>
          <a:prstGeom prst="rect">
            <a:avLst/>
          </a:prstGeom>
          <a:noFill/>
        </p:spPr>
      </p:pic>
      <p:sp>
        <p:nvSpPr>
          <p:cNvPr id="23583" name="Rectangle 3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3582" name="Picture 30"/>
          <p:cNvPicPr>
            <a:picLocks noChangeAspect="1" noChangeArrowheads="1"/>
          </p:cNvPicPr>
          <p:nvPr/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58016" y="4000504"/>
            <a:ext cx="800100" cy="314325"/>
          </a:xfrm>
          <a:prstGeom prst="rect">
            <a:avLst/>
          </a:prstGeom>
          <a:noFill/>
        </p:spPr>
      </p:pic>
      <p:sp>
        <p:nvSpPr>
          <p:cNvPr id="23585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3584" name="Picture 32"/>
          <p:cNvPicPr>
            <a:picLocks noChangeAspect="1" noChangeArrowheads="1"/>
          </p:cNvPicPr>
          <p:nvPr/>
        </p:nvPicPr>
        <p:blipFill>
          <a:blip r:embed="rId1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58016" y="4786322"/>
            <a:ext cx="904875" cy="342900"/>
          </a:xfrm>
          <a:prstGeom prst="rect">
            <a:avLst/>
          </a:prstGeom>
          <a:noFill/>
        </p:spPr>
      </p:pic>
      <p:sp>
        <p:nvSpPr>
          <p:cNvPr id="68" name="Прямоугольник 67"/>
          <p:cNvSpPr/>
          <p:nvPr/>
        </p:nvSpPr>
        <p:spPr>
          <a:xfrm>
            <a:off x="1785918" y="2143116"/>
            <a:ext cx="1428760" cy="71438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рямоугольник 69"/>
          <p:cNvSpPr/>
          <p:nvPr/>
        </p:nvSpPr>
        <p:spPr>
          <a:xfrm>
            <a:off x="1785918" y="3786190"/>
            <a:ext cx="1428760" cy="71438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Прямоугольник 71"/>
          <p:cNvSpPr/>
          <p:nvPr/>
        </p:nvSpPr>
        <p:spPr>
          <a:xfrm>
            <a:off x="3286116" y="2928934"/>
            <a:ext cx="1571636" cy="78581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Прямоугольник 72"/>
          <p:cNvSpPr/>
          <p:nvPr/>
        </p:nvSpPr>
        <p:spPr>
          <a:xfrm>
            <a:off x="3286116" y="3786190"/>
            <a:ext cx="1571636" cy="71438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Прямоугольник 74"/>
          <p:cNvSpPr/>
          <p:nvPr/>
        </p:nvSpPr>
        <p:spPr>
          <a:xfrm>
            <a:off x="4929190" y="2143116"/>
            <a:ext cx="1571636" cy="71438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Прямоугольник 76"/>
          <p:cNvSpPr/>
          <p:nvPr/>
        </p:nvSpPr>
        <p:spPr>
          <a:xfrm>
            <a:off x="4929190" y="2928934"/>
            <a:ext cx="1571636" cy="78581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Прямоугольник 77"/>
          <p:cNvSpPr/>
          <p:nvPr/>
        </p:nvSpPr>
        <p:spPr>
          <a:xfrm>
            <a:off x="4929190" y="4572008"/>
            <a:ext cx="1571636" cy="78581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Прямоугольник 78"/>
          <p:cNvSpPr/>
          <p:nvPr/>
        </p:nvSpPr>
        <p:spPr>
          <a:xfrm>
            <a:off x="6572264" y="2143116"/>
            <a:ext cx="1500198" cy="71438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" name="Прямоугольник 80"/>
          <p:cNvSpPr/>
          <p:nvPr/>
        </p:nvSpPr>
        <p:spPr>
          <a:xfrm>
            <a:off x="6572264" y="3786190"/>
            <a:ext cx="1500198" cy="71438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2" name="Прямоугольник 81"/>
          <p:cNvSpPr/>
          <p:nvPr/>
        </p:nvSpPr>
        <p:spPr>
          <a:xfrm>
            <a:off x="6572264" y="4572008"/>
            <a:ext cx="1500198" cy="78581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3" name="TextBox 82"/>
          <p:cNvSpPr txBox="1"/>
          <p:nvPr/>
        </p:nvSpPr>
        <p:spPr>
          <a:xfrm>
            <a:off x="2714612" y="3071810"/>
            <a:ext cx="5036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9D3113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3200" b="1" dirty="0">
              <a:solidFill>
                <a:srgbClr val="9D311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4429124" y="2285992"/>
            <a:ext cx="4587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9D3113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3200" b="1" dirty="0">
              <a:solidFill>
                <a:srgbClr val="9D311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2643174" y="4714884"/>
            <a:ext cx="5036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9D3113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endParaRPr lang="ru-RU" sz="3200" b="1" dirty="0">
              <a:solidFill>
                <a:srgbClr val="9D311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6000760" y="3929066"/>
            <a:ext cx="4347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9D3113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3200" b="1" dirty="0">
              <a:solidFill>
                <a:srgbClr val="9D311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7572396" y="3071810"/>
            <a:ext cx="4587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9D3113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3200" b="1" dirty="0">
              <a:solidFill>
                <a:srgbClr val="9D311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9" name="Прямоугольник 68"/>
          <p:cNvSpPr/>
          <p:nvPr/>
        </p:nvSpPr>
        <p:spPr>
          <a:xfrm>
            <a:off x="1785918" y="2928934"/>
            <a:ext cx="1428760" cy="78581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Прямоугольник 70"/>
          <p:cNvSpPr/>
          <p:nvPr/>
        </p:nvSpPr>
        <p:spPr>
          <a:xfrm>
            <a:off x="3286116" y="2143116"/>
            <a:ext cx="1571636" cy="71438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Прямоугольник 73"/>
          <p:cNvSpPr/>
          <p:nvPr/>
        </p:nvSpPr>
        <p:spPr>
          <a:xfrm>
            <a:off x="3286116" y="4572008"/>
            <a:ext cx="1571636" cy="78581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Прямоугольник 75"/>
          <p:cNvSpPr/>
          <p:nvPr/>
        </p:nvSpPr>
        <p:spPr>
          <a:xfrm>
            <a:off x="4929190" y="3786190"/>
            <a:ext cx="1571636" cy="71438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Прямоугольник 79"/>
          <p:cNvSpPr/>
          <p:nvPr/>
        </p:nvSpPr>
        <p:spPr>
          <a:xfrm>
            <a:off x="6572264" y="2928934"/>
            <a:ext cx="1500198" cy="78581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Прямоугольник 66"/>
          <p:cNvSpPr/>
          <p:nvPr/>
        </p:nvSpPr>
        <p:spPr>
          <a:xfrm>
            <a:off x="1785918" y="4572008"/>
            <a:ext cx="1428760" cy="78581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9" name="Прямая соединительная линия 58"/>
          <p:cNvCxnSpPr/>
          <p:nvPr/>
        </p:nvCxnSpPr>
        <p:spPr>
          <a:xfrm>
            <a:off x="3071802" y="6143644"/>
            <a:ext cx="2214578" cy="1588"/>
          </a:xfrm>
          <a:prstGeom prst="line">
            <a:avLst/>
          </a:prstGeom>
          <a:ln w="76200">
            <a:solidFill>
              <a:srgbClr val="9D311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Номер слайда 5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DB3FD-396E-4ED9-BDB3-DCF467DBEF8F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3.33333E-6 L 0.06302 0.3673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" y="1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4.07407E-6 L -0.0882 0.48287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4" y="2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63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2.59259E-6 L 0.13629 0.12685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8" y="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0"/>
                            </p:stCondLst>
                            <p:childTnLst>
                              <p:par>
                                <p:cTn id="14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7.40741E-7 L -0.36893 0.36643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5" y="1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7.40741E-7 L -0.16423 0.24143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2" y="1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8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50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9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1" dur="5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0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7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6" dur="5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4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3" dur="500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5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0" dur="5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6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7" dur="5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7"/>
                  </p:tgtEl>
                </p:cond>
              </p:nextCondLst>
            </p:seq>
            <p:seq concurrent="1" nextAc="seek">
              <p:cTn id="100" restart="whenNotActive" fill="hold" evtFilter="cancelBubble" nodeType="interactiveSeq">
                <p:stCondLst>
                  <p:cond evt="onClick" delay="0">
                    <p:tgtEl>
                      <p:spTgt spid="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1" fill="hold">
                      <p:stCondLst>
                        <p:cond delay="0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4" dur="500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8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1" dur="500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9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8" dur="500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0"/>
                  </p:tgtEl>
                </p:cond>
              </p:nextCondLst>
            </p:seq>
            <p:seq concurrent="1" nextAc="seek">
              <p:cTn id="121" restart="whenNotActive" fill="hold" evtFilter="cancelBubble" nodeType="interactiveSeq">
                <p:stCondLst>
                  <p:cond evt="onClick" delay="0">
                    <p:tgtEl>
                      <p:spTgt spid="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2" fill="hold">
                      <p:stCondLst>
                        <p:cond delay="0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5" dur="500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2" dur="5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"/>
                  </p:tgtEl>
                </p:cond>
              </p:nextCondLst>
            </p:seq>
          </p:childTnLst>
        </p:cTn>
      </p:par>
    </p:tnLst>
    <p:bldLst>
      <p:bldP spid="68" grpId="0" animBg="1"/>
      <p:bldP spid="70" grpId="0" animBg="1"/>
      <p:bldP spid="72" grpId="0" animBg="1"/>
      <p:bldP spid="73" grpId="0" animBg="1"/>
      <p:bldP spid="75" grpId="0" animBg="1"/>
      <p:bldP spid="77" grpId="0" animBg="1"/>
      <p:bldP spid="78" grpId="0" animBg="1"/>
      <p:bldP spid="79" grpId="0" animBg="1"/>
      <p:bldP spid="81" grpId="0" animBg="1"/>
      <p:bldP spid="82" grpId="0" animBg="1"/>
      <p:bldP spid="83" grpId="0"/>
      <p:bldP spid="84" grpId="0"/>
      <p:bldP spid="85" grpId="0"/>
      <p:bldP spid="86" grpId="0"/>
      <p:bldP spid="87" grpId="0"/>
      <p:bldP spid="69" grpId="0" animBg="1"/>
      <p:bldP spid="71" grpId="0" animBg="1"/>
      <p:bldP spid="74" grpId="0" animBg="1"/>
      <p:bldP spid="76" grpId="0" animBg="1"/>
      <p:bldP spid="80" grpId="0" animBg="1"/>
      <p:bldP spid="6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428604"/>
            <a:ext cx="21499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u="sng" dirty="0" smtClean="0">
                <a:solidFill>
                  <a:srgbClr val="9D3113"/>
                </a:solidFill>
                <a:latin typeface="Times New Roman" pitchFamily="18" charset="0"/>
                <a:cs typeface="Times New Roman" pitchFamily="18" charset="0"/>
              </a:rPr>
              <a:t>Задание  №4</a:t>
            </a:r>
            <a:endParaRPr lang="ru-RU" sz="2800" b="1" i="1" u="sng" dirty="0">
              <a:solidFill>
                <a:srgbClr val="9D311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8596" y="857232"/>
            <a:ext cx="50934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Постройте графики функций:</a:t>
            </a: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3250" name="Object 2"/>
          <p:cNvGraphicFramePr>
            <a:graphicFrameLocks noChangeAspect="1"/>
          </p:cNvGraphicFramePr>
          <p:nvPr/>
        </p:nvGraphicFramePr>
        <p:xfrm>
          <a:off x="5429256" y="857232"/>
          <a:ext cx="3314700" cy="571500"/>
        </p:xfrm>
        <a:graphic>
          <a:graphicData uri="http://schemas.openxmlformats.org/presentationml/2006/ole">
            <p:oleObj spid="_x0000_s53250" name="Формула" r:id="rId3" imgW="1143000" imgH="215640" progId="Equation.3">
              <p:embed/>
            </p:oleObj>
          </a:graphicData>
        </a:graphic>
      </p:graphicFrame>
      <p:graphicFrame>
        <p:nvGraphicFramePr>
          <p:cNvPr id="7" name="Group 468"/>
          <p:cNvGraphicFramePr>
            <a:graphicFrameLocks noGrp="1"/>
          </p:cNvGraphicFramePr>
          <p:nvPr/>
        </p:nvGraphicFramePr>
        <p:xfrm>
          <a:off x="428596" y="1571612"/>
          <a:ext cx="5357850" cy="4876800"/>
        </p:xfrm>
        <a:graphic>
          <a:graphicData uri="http://schemas.openxmlformats.org/drawingml/2006/table">
            <a:tbl>
              <a:tblPr/>
              <a:tblGrid>
                <a:gridCol w="268502"/>
                <a:gridCol w="269700"/>
                <a:gridCol w="268502"/>
                <a:gridCol w="269701"/>
                <a:gridCol w="269700"/>
                <a:gridCol w="269701"/>
                <a:gridCol w="268502"/>
                <a:gridCol w="269700"/>
                <a:gridCol w="268502"/>
                <a:gridCol w="269701"/>
                <a:gridCol w="268502"/>
                <a:gridCol w="268502"/>
                <a:gridCol w="269700"/>
                <a:gridCol w="252920"/>
                <a:gridCol w="272098"/>
                <a:gridCol w="282886"/>
                <a:gridCol w="269701"/>
                <a:gridCol w="268502"/>
                <a:gridCol w="269700"/>
                <a:gridCol w="243128"/>
              </a:tblGrid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cxnSp>
        <p:nvCxnSpPr>
          <p:cNvPr id="8" name="Прямая со стрелкой 7"/>
          <p:cNvCxnSpPr/>
          <p:nvPr/>
        </p:nvCxnSpPr>
        <p:spPr>
          <a:xfrm rot="5400000" flipH="1" flipV="1">
            <a:off x="-142511" y="4000107"/>
            <a:ext cx="4857784" cy="794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428596" y="4000504"/>
            <a:ext cx="5429288" cy="1588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357818" y="4000504"/>
            <a:ext cx="428628" cy="7143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endParaRPr lang="ru-RU" sz="4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428860" y="1571612"/>
            <a:ext cx="41229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y</a:t>
            </a:r>
            <a:endParaRPr lang="ru-RU" sz="4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357422" y="4071942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785918" y="3286124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2143108" y="3571876"/>
            <a:ext cx="285752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>
            <a:off x="2715406" y="3999710"/>
            <a:ext cx="285752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643174" y="4143380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643306" y="5000636"/>
            <a:ext cx="11384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y = -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00034" y="5214950"/>
            <a:ext cx="2744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5" name="Прямая соединительная линия 54"/>
          <p:cNvCxnSpPr/>
          <p:nvPr/>
        </p:nvCxnSpPr>
        <p:spPr>
          <a:xfrm>
            <a:off x="2143108" y="4500570"/>
            <a:ext cx="285752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/>
          <p:cNvCxnSpPr/>
          <p:nvPr/>
        </p:nvCxnSpPr>
        <p:spPr>
          <a:xfrm>
            <a:off x="2143108" y="5000636"/>
            <a:ext cx="285752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>
            <a:off x="2143108" y="5500702"/>
            <a:ext cx="285752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 rot="5400000" flipH="1" flipV="1">
            <a:off x="-1213684" y="3999710"/>
            <a:ext cx="4857784" cy="1588"/>
          </a:xfrm>
          <a:prstGeom prst="line">
            <a:avLst/>
          </a:prstGeom>
          <a:ln w="76200">
            <a:solidFill>
              <a:srgbClr val="00206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 rot="16200000">
            <a:off x="335293" y="4522434"/>
            <a:ext cx="11384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x = -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2" name="Прямая соединительная линия 61"/>
          <p:cNvCxnSpPr/>
          <p:nvPr/>
        </p:nvCxnSpPr>
        <p:spPr>
          <a:xfrm>
            <a:off x="428596" y="5500702"/>
            <a:ext cx="5286412" cy="1588"/>
          </a:xfrm>
          <a:prstGeom prst="line">
            <a:avLst/>
          </a:prstGeom>
          <a:ln w="76200">
            <a:solidFill>
              <a:srgbClr val="00206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Полилиния 62"/>
          <p:cNvSpPr/>
          <p:nvPr/>
        </p:nvSpPr>
        <p:spPr>
          <a:xfrm>
            <a:off x="2428860" y="2714620"/>
            <a:ext cx="3429024" cy="2530473"/>
          </a:xfrm>
          <a:custGeom>
            <a:avLst/>
            <a:gdLst>
              <a:gd name="connsiteX0" fmla="*/ 3175 w 4579937"/>
              <a:gd name="connsiteY0" fmla="*/ 2744787 h 2744787"/>
              <a:gd name="connsiteX1" fmla="*/ 22225 w 4579937"/>
              <a:gd name="connsiteY1" fmla="*/ 2506662 h 2744787"/>
              <a:gd name="connsiteX2" fmla="*/ 136525 w 4579937"/>
              <a:gd name="connsiteY2" fmla="*/ 2001837 h 2744787"/>
              <a:gd name="connsiteX3" fmla="*/ 412750 w 4579937"/>
              <a:gd name="connsiteY3" fmla="*/ 1506537 h 2744787"/>
              <a:gd name="connsiteX4" fmla="*/ 936625 w 4579937"/>
              <a:gd name="connsiteY4" fmla="*/ 1068387 h 2744787"/>
              <a:gd name="connsiteX5" fmla="*/ 2051050 w 4579937"/>
              <a:gd name="connsiteY5" fmla="*/ 601662 h 2744787"/>
              <a:gd name="connsiteX6" fmla="*/ 4194175 w 4579937"/>
              <a:gd name="connsiteY6" fmla="*/ 87312 h 2744787"/>
              <a:gd name="connsiteX7" fmla="*/ 4365625 w 4579937"/>
              <a:gd name="connsiteY7" fmla="*/ 77787 h 2744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79937" h="2744787">
                <a:moveTo>
                  <a:pt x="3175" y="2744787"/>
                </a:moveTo>
                <a:cubicBezTo>
                  <a:pt x="1587" y="2687637"/>
                  <a:pt x="0" y="2630487"/>
                  <a:pt x="22225" y="2506662"/>
                </a:cubicBezTo>
                <a:cubicBezTo>
                  <a:pt x="44450" y="2382837"/>
                  <a:pt x="71438" y="2168524"/>
                  <a:pt x="136525" y="2001837"/>
                </a:cubicBezTo>
                <a:cubicBezTo>
                  <a:pt x="201612" y="1835150"/>
                  <a:pt x="279400" y="1662112"/>
                  <a:pt x="412750" y="1506537"/>
                </a:cubicBezTo>
                <a:cubicBezTo>
                  <a:pt x="546100" y="1350962"/>
                  <a:pt x="663575" y="1219199"/>
                  <a:pt x="936625" y="1068387"/>
                </a:cubicBezTo>
                <a:cubicBezTo>
                  <a:pt x="1209675" y="917575"/>
                  <a:pt x="1508125" y="765174"/>
                  <a:pt x="2051050" y="601662"/>
                </a:cubicBezTo>
                <a:cubicBezTo>
                  <a:pt x="2593975" y="438150"/>
                  <a:pt x="3808413" y="174624"/>
                  <a:pt x="4194175" y="87312"/>
                </a:cubicBezTo>
                <a:cubicBezTo>
                  <a:pt x="4579937" y="0"/>
                  <a:pt x="4365625" y="77787"/>
                  <a:pt x="4365625" y="77787"/>
                </a:cubicBezTo>
              </a:path>
            </a:pathLst>
          </a:cu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66" name="Группа 65"/>
          <p:cNvGrpSpPr/>
          <p:nvPr/>
        </p:nvGrpSpPr>
        <p:grpSpPr>
          <a:xfrm>
            <a:off x="5929322" y="2643182"/>
            <a:ext cx="2714644" cy="1357322"/>
            <a:chOff x="6000760" y="2214554"/>
            <a:chExt cx="2714644" cy="857256"/>
          </a:xfrm>
        </p:grpSpPr>
        <p:sp>
          <p:nvSpPr>
            <p:cNvPr id="64" name="Прямоугольник 63"/>
            <p:cNvSpPr/>
            <p:nvPr/>
          </p:nvSpPr>
          <p:spPr>
            <a:xfrm>
              <a:off x="6000760" y="2214554"/>
              <a:ext cx="2714644" cy="857256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endPara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r>
                <a:rPr lang="ru-RU" sz="2400" b="1" i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Проверить!</a:t>
              </a:r>
              <a:endParaRPr lang="ru-RU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graphicFrame>
          <p:nvGraphicFramePr>
            <p:cNvPr id="5" name="Object 2">
              <a:hlinkClick r:id="rId4" action="ppaction://hlinksldjump"/>
            </p:cNvPr>
            <p:cNvGraphicFramePr>
              <a:graphicFrameLocks noChangeAspect="1"/>
            </p:cNvGraphicFramePr>
            <p:nvPr/>
          </p:nvGraphicFramePr>
          <p:xfrm>
            <a:off x="6143636" y="2304791"/>
            <a:ext cx="2393950" cy="451187"/>
          </p:xfrm>
          <a:graphic>
            <a:graphicData uri="http://schemas.openxmlformats.org/presentationml/2006/ole">
              <p:oleObj spid="_x0000_s53251" name="Формула" r:id="rId5" imgW="825480" imgH="215640" progId="Equation.3">
                <p:embed/>
              </p:oleObj>
            </a:graphicData>
          </a:graphic>
        </p:graphicFrame>
      </p:grpSp>
      <p:sp>
        <p:nvSpPr>
          <p:cNvPr id="35" name="TextBox 34"/>
          <p:cNvSpPr txBox="1"/>
          <p:nvPr/>
        </p:nvSpPr>
        <p:spPr>
          <a:xfrm>
            <a:off x="5715008" y="2000240"/>
            <a:ext cx="30621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Самостоятельно.</a:t>
            </a:r>
            <a:endParaRPr lang="ru-RU" sz="2800" b="1" i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DB3FD-396E-4ED9-BDB3-DCF467DBEF8F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3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"/>
                            </p:stCondLst>
                            <p:childTnLst>
                              <p:par>
                                <p:cTn id="74" presetID="55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2.59259E-6 L -0.09826 0.19259 " pathEditMode="relative" rAng="0" ptsTypes="AA">
                                      <p:cBhvr>
                                        <p:cTn id="95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9" y="9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00"/>
                            </p:stCondLst>
                            <p:childTnLst>
                              <p:par>
                                <p:cTn id="104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10" grpId="0"/>
      <p:bldP spid="11" grpId="0"/>
      <p:bldP spid="12" grpId="0"/>
      <p:bldP spid="13" grpId="0"/>
      <p:bldP spid="16" grpId="0"/>
      <p:bldP spid="17" grpId="0"/>
      <p:bldP spid="18" grpId="0"/>
      <p:bldP spid="60" grpId="1"/>
      <p:bldP spid="63" grpId="0" animBg="1"/>
      <p:bldP spid="63" grpId="1" animBg="1"/>
      <p:bldP spid="3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oup 468"/>
          <p:cNvGraphicFramePr>
            <a:graphicFrameLocks noGrp="1"/>
          </p:cNvGraphicFramePr>
          <p:nvPr/>
        </p:nvGraphicFramePr>
        <p:xfrm>
          <a:off x="1714480" y="1571612"/>
          <a:ext cx="5357850" cy="4876800"/>
        </p:xfrm>
        <a:graphic>
          <a:graphicData uri="http://schemas.openxmlformats.org/drawingml/2006/table">
            <a:tbl>
              <a:tblPr/>
              <a:tblGrid>
                <a:gridCol w="268502"/>
                <a:gridCol w="269700"/>
                <a:gridCol w="268502"/>
                <a:gridCol w="269701"/>
                <a:gridCol w="269700"/>
                <a:gridCol w="269701"/>
                <a:gridCol w="268502"/>
                <a:gridCol w="269700"/>
                <a:gridCol w="268502"/>
                <a:gridCol w="269701"/>
                <a:gridCol w="268502"/>
                <a:gridCol w="268502"/>
                <a:gridCol w="269700"/>
                <a:gridCol w="252920"/>
                <a:gridCol w="272098"/>
                <a:gridCol w="282886"/>
                <a:gridCol w="269701"/>
                <a:gridCol w="268502"/>
                <a:gridCol w="269700"/>
                <a:gridCol w="243128"/>
              </a:tblGrid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cxnSp>
        <p:nvCxnSpPr>
          <p:cNvPr id="3" name="Прямая со стрелкой 2"/>
          <p:cNvCxnSpPr/>
          <p:nvPr/>
        </p:nvCxnSpPr>
        <p:spPr>
          <a:xfrm rot="5400000" flipH="1" flipV="1">
            <a:off x="2000629" y="4000107"/>
            <a:ext cx="4857784" cy="794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Прямая со стрелкой 3"/>
          <p:cNvCxnSpPr/>
          <p:nvPr/>
        </p:nvCxnSpPr>
        <p:spPr>
          <a:xfrm>
            <a:off x="1714480" y="4000504"/>
            <a:ext cx="5429288" cy="1588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6643702" y="4071942"/>
            <a:ext cx="428628" cy="7143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endParaRPr lang="ru-RU" sz="4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29058" y="1571612"/>
            <a:ext cx="41229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y</a:t>
            </a:r>
            <a:endParaRPr lang="ru-RU" sz="4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29124" y="4000504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29058" y="3286124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4286248" y="3500438"/>
            <a:ext cx="285752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>
            <a:off x="4787108" y="3999710"/>
            <a:ext cx="285752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786314" y="4143380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785918" y="5214950"/>
            <a:ext cx="2744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4286248" y="4500570"/>
            <a:ext cx="285752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00034" y="357166"/>
            <a:ext cx="362342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i="1" u="sng" dirty="0" smtClean="0">
                <a:solidFill>
                  <a:srgbClr val="9D3113"/>
                </a:solidFill>
                <a:latin typeface="Times New Roman" pitchFamily="18" charset="0"/>
                <a:cs typeface="Times New Roman" pitchFamily="18" charset="0"/>
              </a:rPr>
              <a:t>Проверка:</a:t>
            </a:r>
            <a:endParaRPr lang="ru-RU" sz="6000" b="1" i="1" u="sng" dirty="0">
              <a:solidFill>
                <a:srgbClr val="9D311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2" name="Группа 21"/>
          <p:cNvGrpSpPr/>
          <p:nvPr/>
        </p:nvGrpSpPr>
        <p:grpSpPr>
          <a:xfrm>
            <a:off x="5929322" y="500042"/>
            <a:ext cx="2714644" cy="857256"/>
            <a:chOff x="6000760" y="2214554"/>
            <a:chExt cx="2714644" cy="857256"/>
          </a:xfrm>
        </p:grpSpPr>
        <p:sp>
          <p:nvSpPr>
            <p:cNvPr id="23" name="Прямоугольник 22"/>
            <p:cNvSpPr/>
            <p:nvPr/>
          </p:nvSpPr>
          <p:spPr>
            <a:xfrm>
              <a:off x="6000760" y="2214554"/>
              <a:ext cx="2714644" cy="857256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aphicFrame>
          <p:nvGraphicFramePr>
            <p:cNvPr id="24" name="Object 2"/>
            <p:cNvGraphicFramePr>
              <a:graphicFrameLocks noChangeAspect="1"/>
            </p:cNvGraphicFramePr>
            <p:nvPr/>
          </p:nvGraphicFramePr>
          <p:xfrm>
            <a:off x="6143636" y="2357430"/>
            <a:ext cx="2393950" cy="571500"/>
          </p:xfrm>
          <a:graphic>
            <a:graphicData uri="http://schemas.openxmlformats.org/presentationml/2006/ole">
              <p:oleObj spid="_x0000_s54274" name="Формула" r:id="rId3" imgW="825480" imgH="215640" progId="Equation.3">
                <p:embed/>
              </p:oleObj>
            </a:graphicData>
          </a:graphic>
        </p:graphicFrame>
      </p:grpSp>
      <p:cxnSp>
        <p:nvCxnSpPr>
          <p:cNvPr id="25" name="Прямая соединительная линия 24"/>
          <p:cNvCxnSpPr/>
          <p:nvPr/>
        </p:nvCxnSpPr>
        <p:spPr>
          <a:xfrm rot="5400000">
            <a:off x="3715538" y="3999710"/>
            <a:ext cx="285752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Полилиния 30"/>
          <p:cNvSpPr/>
          <p:nvPr/>
        </p:nvSpPr>
        <p:spPr>
          <a:xfrm>
            <a:off x="4683512" y="2921620"/>
            <a:ext cx="2364059" cy="1828800"/>
          </a:xfrm>
          <a:custGeom>
            <a:avLst/>
            <a:gdLst>
              <a:gd name="connsiteX0" fmla="*/ 0 w 2364059"/>
              <a:gd name="connsiteY0" fmla="*/ 1828800 h 1828800"/>
              <a:gd name="connsiteX1" fmla="*/ 245327 w 2364059"/>
              <a:gd name="connsiteY1" fmla="*/ 1070517 h 1828800"/>
              <a:gd name="connsiteX2" fmla="*/ 769434 w 2364059"/>
              <a:gd name="connsiteY2" fmla="*/ 591014 h 1828800"/>
              <a:gd name="connsiteX3" fmla="*/ 1929161 w 2364059"/>
              <a:gd name="connsiteY3" fmla="*/ 111512 h 1828800"/>
              <a:gd name="connsiteX4" fmla="*/ 2364059 w 2364059"/>
              <a:gd name="connsiteY4" fmla="*/ 0 h 182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64059" h="1828800">
                <a:moveTo>
                  <a:pt x="0" y="1828800"/>
                </a:moveTo>
                <a:cubicBezTo>
                  <a:pt x="58544" y="1552807"/>
                  <a:pt x="117088" y="1276815"/>
                  <a:pt x="245327" y="1070517"/>
                </a:cubicBezTo>
                <a:cubicBezTo>
                  <a:pt x="373566" y="864219"/>
                  <a:pt x="488795" y="750848"/>
                  <a:pt x="769434" y="591014"/>
                </a:cubicBezTo>
                <a:cubicBezTo>
                  <a:pt x="1050073" y="431180"/>
                  <a:pt x="1663390" y="210014"/>
                  <a:pt x="1929161" y="111512"/>
                </a:cubicBezTo>
                <a:cubicBezTo>
                  <a:pt x="2194932" y="13010"/>
                  <a:pt x="2279495" y="6505"/>
                  <a:pt x="2364059" y="0"/>
                </a:cubicBezTo>
              </a:path>
            </a:pathLst>
          </a:custGeom>
          <a:ln w="76200">
            <a:solidFill>
              <a:srgbClr val="5EA2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олилиния 31"/>
          <p:cNvSpPr/>
          <p:nvPr/>
        </p:nvSpPr>
        <p:spPr>
          <a:xfrm flipH="1">
            <a:off x="1714479" y="2928934"/>
            <a:ext cx="2428893" cy="1828800"/>
          </a:xfrm>
          <a:custGeom>
            <a:avLst/>
            <a:gdLst>
              <a:gd name="connsiteX0" fmla="*/ 0 w 2364059"/>
              <a:gd name="connsiteY0" fmla="*/ 1828800 h 1828800"/>
              <a:gd name="connsiteX1" fmla="*/ 245327 w 2364059"/>
              <a:gd name="connsiteY1" fmla="*/ 1070517 h 1828800"/>
              <a:gd name="connsiteX2" fmla="*/ 769434 w 2364059"/>
              <a:gd name="connsiteY2" fmla="*/ 591014 h 1828800"/>
              <a:gd name="connsiteX3" fmla="*/ 1929161 w 2364059"/>
              <a:gd name="connsiteY3" fmla="*/ 111512 h 1828800"/>
              <a:gd name="connsiteX4" fmla="*/ 2364059 w 2364059"/>
              <a:gd name="connsiteY4" fmla="*/ 0 h 182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64059" h="1828800">
                <a:moveTo>
                  <a:pt x="0" y="1828800"/>
                </a:moveTo>
                <a:cubicBezTo>
                  <a:pt x="58544" y="1552807"/>
                  <a:pt x="117088" y="1276815"/>
                  <a:pt x="245327" y="1070517"/>
                </a:cubicBezTo>
                <a:cubicBezTo>
                  <a:pt x="373566" y="864219"/>
                  <a:pt x="488795" y="750848"/>
                  <a:pt x="769434" y="591014"/>
                </a:cubicBezTo>
                <a:cubicBezTo>
                  <a:pt x="1050073" y="431180"/>
                  <a:pt x="1663390" y="210014"/>
                  <a:pt x="1929161" y="111512"/>
                </a:cubicBezTo>
                <a:cubicBezTo>
                  <a:pt x="2194932" y="13010"/>
                  <a:pt x="2279495" y="6505"/>
                  <a:pt x="2364059" y="0"/>
                </a:cubicBezTo>
              </a:path>
            </a:pathLst>
          </a:custGeom>
          <a:ln w="76200">
            <a:solidFill>
              <a:srgbClr val="5EA2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4" name="Группа 91"/>
          <p:cNvGrpSpPr/>
          <p:nvPr/>
        </p:nvGrpSpPr>
        <p:grpSpPr>
          <a:xfrm>
            <a:off x="5214942" y="2285992"/>
            <a:ext cx="1785950" cy="590558"/>
            <a:chOff x="2143108" y="2500306"/>
            <a:chExt cx="1785950" cy="590558"/>
          </a:xfrm>
        </p:grpSpPr>
        <p:sp>
          <p:nvSpPr>
            <p:cNvPr id="35" name="Прямоугольник 34"/>
            <p:cNvSpPr/>
            <p:nvPr/>
          </p:nvSpPr>
          <p:spPr>
            <a:xfrm>
              <a:off x="2143108" y="2500306"/>
              <a:ext cx="1785950" cy="57150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aphicFrame>
          <p:nvGraphicFramePr>
            <p:cNvPr id="36" name="Object 2"/>
            <p:cNvGraphicFramePr>
              <a:graphicFrameLocks noChangeAspect="1"/>
            </p:cNvGraphicFramePr>
            <p:nvPr/>
          </p:nvGraphicFramePr>
          <p:xfrm>
            <a:off x="2214542" y="2516189"/>
            <a:ext cx="1676400" cy="574675"/>
          </p:xfrm>
          <a:graphic>
            <a:graphicData uri="http://schemas.openxmlformats.org/presentationml/2006/ole">
              <p:oleObj spid="_x0000_s54276" name="Формула" r:id="rId4" imgW="647640" imgH="215640" progId="Equation.3">
                <p:embed/>
              </p:oleObj>
            </a:graphicData>
          </a:graphic>
        </p:graphicFrame>
      </p:grpSp>
      <p:grpSp>
        <p:nvGrpSpPr>
          <p:cNvPr id="38" name="Группа 91"/>
          <p:cNvGrpSpPr/>
          <p:nvPr/>
        </p:nvGrpSpPr>
        <p:grpSpPr>
          <a:xfrm>
            <a:off x="1785918" y="2285992"/>
            <a:ext cx="2500331" cy="574675"/>
            <a:chOff x="1923323" y="2500306"/>
            <a:chExt cx="2136776" cy="574675"/>
          </a:xfrm>
        </p:grpSpPr>
        <p:sp>
          <p:nvSpPr>
            <p:cNvPr id="39" name="Прямоугольник 38"/>
            <p:cNvSpPr/>
            <p:nvPr/>
          </p:nvSpPr>
          <p:spPr>
            <a:xfrm>
              <a:off x="1923324" y="2500306"/>
              <a:ext cx="2136775" cy="57150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aphicFrame>
          <p:nvGraphicFramePr>
            <p:cNvPr id="40" name="Object 2"/>
            <p:cNvGraphicFramePr>
              <a:graphicFrameLocks noChangeAspect="1"/>
            </p:cNvGraphicFramePr>
            <p:nvPr/>
          </p:nvGraphicFramePr>
          <p:xfrm>
            <a:off x="1923323" y="2500306"/>
            <a:ext cx="2136775" cy="574675"/>
          </p:xfrm>
          <a:graphic>
            <a:graphicData uri="http://schemas.openxmlformats.org/presentationml/2006/ole">
              <p:oleObj spid="_x0000_s54278" name="Формула" r:id="rId5" imgW="825480" imgH="215640" progId="Equation.3">
                <p:embed/>
              </p:oleObj>
            </a:graphicData>
          </a:graphic>
        </p:graphicFrame>
      </p:grpSp>
      <p:sp>
        <p:nvSpPr>
          <p:cNvPr id="28" name="Номер слайда 2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DB3FD-396E-4ED9-BDB3-DCF467DBEF8F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"/>
                            </p:stCondLst>
                            <p:childTnLst>
                              <p:par>
                                <p:cTn id="6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500"/>
                            </p:stCondLst>
                            <p:childTnLst>
                              <p:par>
                                <p:cTn id="7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11" grpId="0"/>
      <p:bldP spid="13" grpId="0"/>
      <p:bldP spid="21" grpId="0"/>
      <p:bldP spid="31" grpId="0" animBg="1"/>
      <p:bldP spid="3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E:\Мои рисунки\картинки\картинки школа\2523263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428604"/>
            <a:ext cx="1500198" cy="1671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Группа 101"/>
          <p:cNvGrpSpPr/>
          <p:nvPr/>
        </p:nvGrpSpPr>
        <p:grpSpPr>
          <a:xfrm>
            <a:off x="1928794" y="357166"/>
            <a:ext cx="6801005" cy="1357322"/>
            <a:chOff x="1793738" y="285728"/>
            <a:chExt cx="7173247" cy="1357322"/>
          </a:xfrm>
        </p:grpSpPr>
        <p:sp>
          <p:nvSpPr>
            <p:cNvPr id="4" name="Горизонтальный свиток 3"/>
            <p:cNvSpPr/>
            <p:nvPr/>
          </p:nvSpPr>
          <p:spPr>
            <a:xfrm>
              <a:off x="1793738" y="285728"/>
              <a:ext cx="7158064" cy="1357322"/>
            </a:xfrm>
            <a:prstGeom prst="horizontalScroll">
              <a:avLst/>
            </a:prstGeom>
            <a:solidFill>
              <a:schemeClr val="bg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878787" y="500042"/>
              <a:ext cx="7088198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2400" b="1" i="1" dirty="0" smtClean="0">
                  <a:solidFill>
                    <a:srgbClr val="9D3113"/>
                  </a:solidFill>
                  <a:latin typeface="Times New Roman" pitchFamily="18" charset="0"/>
                  <a:cs typeface="Times New Roman" pitchFamily="18" charset="0"/>
                </a:rPr>
                <a:t>Установите для предложенных</a:t>
              </a:r>
            </a:p>
            <a:p>
              <a:pPr algn="ctr"/>
              <a:r>
                <a:rPr lang="ru-RU" sz="2400" b="1" i="1" dirty="0" smtClean="0">
                  <a:solidFill>
                    <a:srgbClr val="9D3113"/>
                  </a:solidFill>
                  <a:latin typeface="Times New Roman" pitchFamily="18" charset="0"/>
                  <a:cs typeface="Times New Roman" pitchFamily="18" charset="0"/>
                </a:rPr>
                <a:t> графиков значение параметра </a:t>
              </a:r>
              <a:r>
                <a:rPr lang="en-US" sz="2400" b="1" i="1" dirty="0" smtClean="0">
                  <a:solidFill>
                    <a:srgbClr val="9D3113"/>
                  </a:solidFill>
                  <a:latin typeface="Times New Roman" pitchFamily="18" charset="0"/>
                  <a:cs typeface="Times New Roman" pitchFamily="18" charset="0"/>
                </a:rPr>
                <a:t>a</a:t>
              </a:r>
              <a:r>
                <a:rPr lang="ru-RU" sz="2400" b="1" i="1" dirty="0" smtClean="0">
                  <a:solidFill>
                    <a:srgbClr val="9D3113"/>
                  </a:solidFill>
                  <a:latin typeface="Times New Roman" pitchFamily="18" charset="0"/>
                  <a:cs typeface="Times New Roman" pitchFamily="18" charset="0"/>
                </a:rPr>
                <a:t> (</a:t>
              </a:r>
              <a:r>
                <a:rPr lang="en-US" sz="2400" b="1" i="1" dirty="0" smtClean="0">
                  <a:solidFill>
                    <a:srgbClr val="9D3113"/>
                  </a:solidFill>
                  <a:latin typeface="Times New Roman" pitchFamily="18" charset="0"/>
                  <a:cs typeface="Times New Roman" pitchFamily="18" charset="0"/>
                </a:rPr>
                <a:t>a &gt;1, 0 &lt; a &lt; 1)</a:t>
              </a:r>
              <a:endParaRPr lang="ru-RU" sz="2400" b="1" i="1" dirty="0">
                <a:solidFill>
                  <a:srgbClr val="9D3113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7" name="Группа 6"/>
          <p:cNvGrpSpPr/>
          <p:nvPr/>
        </p:nvGrpSpPr>
        <p:grpSpPr>
          <a:xfrm>
            <a:off x="428596" y="2143116"/>
            <a:ext cx="2591378" cy="2108102"/>
            <a:chOff x="571472" y="500042"/>
            <a:chExt cx="3571900" cy="2904689"/>
          </a:xfrm>
        </p:grpSpPr>
        <p:grpSp>
          <p:nvGrpSpPr>
            <p:cNvPr id="8" name="Group 7"/>
            <p:cNvGrpSpPr>
              <a:grpSpLocks/>
            </p:cNvGrpSpPr>
            <p:nvPr/>
          </p:nvGrpSpPr>
          <p:grpSpPr bwMode="auto">
            <a:xfrm>
              <a:off x="571472" y="500042"/>
              <a:ext cx="3558557" cy="2904689"/>
              <a:chOff x="2409" y="164"/>
              <a:chExt cx="3148" cy="3107"/>
            </a:xfrm>
          </p:grpSpPr>
          <p:grpSp>
            <p:nvGrpSpPr>
              <p:cNvPr id="11" name="Group 8"/>
              <p:cNvGrpSpPr>
                <a:grpSpLocks/>
              </p:cNvGrpSpPr>
              <p:nvPr/>
            </p:nvGrpSpPr>
            <p:grpSpPr bwMode="auto">
              <a:xfrm>
                <a:off x="2409" y="164"/>
                <a:ext cx="3148" cy="3107"/>
                <a:chOff x="2409" y="164"/>
                <a:chExt cx="3148" cy="3107"/>
              </a:xfrm>
            </p:grpSpPr>
            <p:sp>
              <p:nvSpPr>
                <p:cNvPr id="14" name="Freeform 9"/>
                <p:cNvSpPr>
                  <a:spLocks/>
                </p:cNvSpPr>
                <p:nvPr/>
              </p:nvSpPr>
              <p:spPr bwMode="auto">
                <a:xfrm>
                  <a:off x="2426" y="211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5" name="Freeform 10"/>
                <p:cNvSpPr>
                  <a:spLocks/>
                </p:cNvSpPr>
                <p:nvPr/>
              </p:nvSpPr>
              <p:spPr bwMode="auto">
                <a:xfrm>
                  <a:off x="2409" y="2945"/>
                  <a:ext cx="3124" cy="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124" y="8"/>
                    </a:cxn>
                  </a:cxnLst>
                  <a:rect l="0" t="0" r="r" b="b"/>
                  <a:pathLst>
                    <a:path w="3124" h="8">
                      <a:moveTo>
                        <a:pt x="0" y="0"/>
                      </a:moveTo>
                      <a:lnTo>
                        <a:pt x="3124" y="8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" name="Freeform 11"/>
                <p:cNvSpPr>
                  <a:spLocks/>
                </p:cNvSpPr>
                <p:nvPr/>
              </p:nvSpPr>
              <p:spPr bwMode="auto">
                <a:xfrm>
                  <a:off x="2677" y="211"/>
                  <a:ext cx="8" cy="299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2994"/>
                    </a:cxn>
                  </a:cxnLst>
                  <a:rect l="0" t="0" r="r" b="b"/>
                  <a:pathLst>
                    <a:path w="8" h="2994">
                      <a:moveTo>
                        <a:pt x="0" y="0"/>
                      </a:moveTo>
                      <a:lnTo>
                        <a:pt x="8" y="2994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" name="Line 12"/>
                <p:cNvSpPr>
                  <a:spLocks noChangeShapeType="1"/>
                </p:cNvSpPr>
                <p:nvPr/>
              </p:nvSpPr>
              <p:spPr bwMode="auto">
                <a:xfrm>
                  <a:off x="2426" y="2704"/>
                  <a:ext cx="313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8" name="Freeform 13"/>
                <p:cNvSpPr>
                  <a:spLocks/>
                </p:cNvSpPr>
                <p:nvPr/>
              </p:nvSpPr>
              <p:spPr bwMode="auto">
                <a:xfrm>
                  <a:off x="2426" y="3203"/>
                  <a:ext cx="3124" cy="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124" y="8"/>
                    </a:cxn>
                  </a:cxnLst>
                  <a:rect l="0" t="0" r="r" b="b"/>
                  <a:pathLst>
                    <a:path w="3124" h="8">
                      <a:moveTo>
                        <a:pt x="0" y="0"/>
                      </a:moveTo>
                      <a:lnTo>
                        <a:pt x="3124" y="8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9" name="Freeform 14"/>
                <p:cNvSpPr>
                  <a:spLocks/>
                </p:cNvSpPr>
                <p:nvPr/>
              </p:nvSpPr>
              <p:spPr bwMode="auto">
                <a:xfrm>
                  <a:off x="2418" y="2450"/>
                  <a:ext cx="3131" cy="8"/>
                </a:xfrm>
                <a:custGeom>
                  <a:avLst/>
                  <a:gdLst/>
                  <a:ahLst/>
                  <a:cxnLst>
                    <a:cxn ang="0">
                      <a:pos x="0" y="8"/>
                    </a:cxn>
                    <a:cxn ang="0">
                      <a:pos x="3131" y="0"/>
                    </a:cxn>
                  </a:cxnLst>
                  <a:rect l="0" t="0" r="r" b="b"/>
                  <a:pathLst>
                    <a:path w="3131" h="8">
                      <a:moveTo>
                        <a:pt x="0" y="8"/>
                      </a:moveTo>
                      <a:lnTo>
                        <a:pt x="3131" y="0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0" name="Freeform 15"/>
                <p:cNvSpPr>
                  <a:spLocks/>
                </p:cNvSpPr>
                <p:nvPr/>
              </p:nvSpPr>
              <p:spPr bwMode="auto">
                <a:xfrm>
                  <a:off x="2426" y="2205"/>
                  <a:ext cx="3131" cy="8"/>
                </a:xfrm>
                <a:custGeom>
                  <a:avLst/>
                  <a:gdLst/>
                  <a:ahLst/>
                  <a:cxnLst>
                    <a:cxn ang="0">
                      <a:pos x="0" y="8"/>
                    </a:cxn>
                    <a:cxn ang="0">
                      <a:pos x="3131" y="0"/>
                    </a:cxn>
                  </a:cxnLst>
                  <a:rect l="0" t="0" r="r" b="b"/>
                  <a:pathLst>
                    <a:path w="3131" h="8">
                      <a:moveTo>
                        <a:pt x="0" y="8"/>
                      </a:moveTo>
                      <a:lnTo>
                        <a:pt x="3131" y="0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" name="Freeform 16"/>
                <p:cNvSpPr>
                  <a:spLocks/>
                </p:cNvSpPr>
                <p:nvPr/>
              </p:nvSpPr>
              <p:spPr bwMode="auto">
                <a:xfrm>
                  <a:off x="2409" y="1955"/>
                  <a:ext cx="3132" cy="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132" y="8"/>
                    </a:cxn>
                  </a:cxnLst>
                  <a:rect l="0" t="0" r="r" b="b"/>
                  <a:pathLst>
                    <a:path w="3132" h="8">
                      <a:moveTo>
                        <a:pt x="0" y="0"/>
                      </a:moveTo>
                      <a:lnTo>
                        <a:pt x="3132" y="8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" name="Freeform 17"/>
                <p:cNvSpPr>
                  <a:spLocks/>
                </p:cNvSpPr>
                <p:nvPr/>
              </p:nvSpPr>
              <p:spPr bwMode="auto">
                <a:xfrm>
                  <a:off x="2434" y="1444"/>
                  <a:ext cx="3107" cy="8"/>
                </a:xfrm>
                <a:custGeom>
                  <a:avLst/>
                  <a:gdLst/>
                  <a:ahLst/>
                  <a:cxnLst>
                    <a:cxn ang="0">
                      <a:pos x="0" y="8"/>
                    </a:cxn>
                    <a:cxn ang="0">
                      <a:pos x="3107" y="0"/>
                    </a:cxn>
                  </a:cxnLst>
                  <a:rect l="0" t="0" r="r" b="b"/>
                  <a:pathLst>
                    <a:path w="3107" h="8">
                      <a:moveTo>
                        <a:pt x="0" y="8"/>
                      </a:moveTo>
                      <a:lnTo>
                        <a:pt x="3107" y="0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/>
                </a:p>
              </p:txBody>
            </p:sp>
            <p:sp>
              <p:nvSpPr>
                <p:cNvPr id="23" name="Freeform 18"/>
                <p:cNvSpPr>
                  <a:spLocks/>
                </p:cNvSpPr>
                <p:nvPr/>
              </p:nvSpPr>
              <p:spPr bwMode="auto">
                <a:xfrm>
                  <a:off x="2426" y="1207"/>
                  <a:ext cx="3107" cy="8"/>
                </a:xfrm>
                <a:custGeom>
                  <a:avLst/>
                  <a:gdLst/>
                  <a:ahLst/>
                  <a:cxnLst>
                    <a:cxn ang="0">
                      <a:pos x="0" y="8"/>
                    </a:cxn>
                    <a:cxn ang="0">
                      <a:pos x="3107" y="0"/>
                    </a:cxn>
                  </a:cxnLst>
                  <a:rect l="0" t="0" r="r" b="b"/>
                  <a:pathLst>
                    <a:path w="3107" h="8">
                      <a:moveTo>
                        <a:pt x="0" y="8"/>
                      </a:moveTo>
                      <a:lnTo>
                        <a:pt x="3107" y="0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4" name="Freeform 19"/>
                <p:cNvSpPr>
                  <a:spLocks/>
                </p:cNvSpPr>
                <p:nvPr/>
              </p:nvSpPr>
              <p:spPr bwMode="auto">
                <a:xfrm>
                  <a:off x="2426" y="949"/>
                  <a:ext cx="3123" cy="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123" y="8"/>
                    </a:cxn>
                  </a:cxnLst>
                  <a:rect l="0" t="0" r="r" b="b"/>
                  <a:pathLst>
                    <a:path w="3123" h="8">
                      <a:moveTo>
                        <a:pt x="0" y="0"/>
                      </a:moveTo>
                      <a:lnTo>
                        <a:pt x="3123" y="8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5" name="Freeform 20"/>
                <p:cNvSpPr>
                  <a:spLocks/>
                </p:cNvSpPr>
                <p:nvPr/>
              </p:nvSpPr>
              <p:spPr bwMode="auto">
                <a:xfrm>
                  <a:off x="2426" y="708"/>
                  <a:ext cx="3107" cy="8"/>
                </a:xfrm>
                <a:custGeom>
                  <a:avLst/>
                  <a:gdLst/>
                  <a:ahLst/>
                  <a:cxnLst>
                    <a:cxn ang="0">
                      <a:pos x="0" y="8"/>
                    </a:cxn>
                    <a:cxn ang="0">
                      <a:pos x="3107" y="0"/>
                    </a:cxn>
                  </a:cxnLst>
                  <a:rect l="0" t="0" r="r" b="b"/>
                  <a:pathLst>
                    <a:path w="3107" h="8">
                      <a:moveTo>
                        <a:pt x="0" y="8"/>
                      </a:moveTo>
                      <a:lnTo>
                        <a:pt x="3107" y="0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6" name="Freeform 21"/>
                <p:cNvSpPr>
                  <a:spLocks/>
                </p:cNvSpPr>
                <p:nvPr/>
              </p:nvSpPr>
              <p:spPr bwMode="auto">
                <a:xfrm>
                  <a:off x="2434" y="446"/>
                  <a:ext cx="3115" cy="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115" y="8"/>
                    </a:cxn>
                  </a:cxnLst>
                  <a:rect l="0" t="0" r="r" b="b"/>
                  <a:pathLst>
                    <a:path w="3115" h="8">
                      <a:moveTo>
                        <a:pt x="0" y="0"/>
                      </a:moveTo>
                      <a:lnTo>
                        <a:pt x="3115" y="8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7" name="Freeform 22"/>
                <p:cNvSpPr>
                  <a:spLocks/>
                </p:cNvSpPr>
                <p:nvPr/>
              </p:nvSpPr>
              <p:spPr bwMode="auto">
                <a:xfrm>
                  <a:off x="2426" y="210"/>
                  <a:ext cx="3115" cy="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115" y="8"/>
                    </a:cxn>
                  </a:cxnLst>
                  <a:rect l="0" t="0" r="r" b="b"/>
                  <a:pathLst>
                    <a:path w="3115" h="8">
                      <a:moveTo>
                        <a:pt x="0" y="0"/>
                      </a:moveTo>
                      <a:lnTo>
                        <a:pt x="3115" y="8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8" name="Freeform 23"/>
                <p:cNvSpPr>
                  <a:spLocks/>
                </p:cNvSpPr>
                <p:nvPr/>
              </p:nvSpPr>
              <p:spPr bwMode="auto">
                <a:xfrm>
                  <a:off x="2937" y="203"/>
                  <a:ext cx="8" cy="3026"/>
                </a:xfrm>
                <a:custGeom>
                  <a:avLst/>
                  <a:gdLst/>
                  <a:ahLst/>
                  <a:cxnLst>
                    <a:cxn ang="0">
                      <a:pos x="8" y="0"/>
                    </a:cxn>
                    <a:cxn ang="0">
                      <a:pos x="0" y="3026"/>
                    </a:cxn>
                  </a:cxnLst>
                  <a:rect l="0" t="0" r="r" b="b"/>
                  <a:pathLst>
                    <a:path w="8" h="3026">
                      <a:moveTo>
                        <a:pt x="8" y="0"/>
                      </a:moveTo>
                      <a:lnTo>
                        <a:pt x="0" y="3026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9" name="Freeform 24"/>
                <p:cNvSpPr>
                  <a:spLocks/>
                </p:cNvSpPr>
                <p:nvPr/>
              </p:nvSpPr>
              <p:spPr bwMode="auto">
                <a:xfrm>
                  <a:off x="3198" y="210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0" name="Freeform 25"/>
                <p:cNvSpPr>
                  <a:spLocks/>
                </p:cNvSpPr>
                <p:nvPr/>
              </p:nvSpPr>
              <p:spPr bwMode="auto">
                <a:xfrm>
                  <a:off x="3470" y="210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1" name="Freeform 26"/>
                <p:cNvSpPr>
                  <a:spLocks/>
                </p:cNvSpPr>
                <p:nvPr/>
              </p:nvSpPr>
              <p:spPr bwMode="auto">
                <a:xfrm>
                  <a:off x="3707" y="219"/>
                  <a:ext cx="9" cy="3010"/>
                </a:xfrm>
                <a:custGeom>
                  <a:avLst/>
                  <a:gdLst/>
                  <a:ahLst/>
                  <a:cxnLst>
                    <a:cxn ang="0">
                      <a:pos x="9" y="0"/>
                    </a:cxn>
                    <a:cxn ang="0">
                      <a:pos x="0" y="3010"/>
                    </a:cxn>
                  </a:cxnLst>
                  <a:rect l="0" t="0" r="r" b="b"/>
                  <a:pathLst>
                    <a:path w="9" h="3010">
                      <a:moveTo>
                        <a:pt x="9" y="0"/>
                      </a:moveTo>
                      <a:lnTo>
                        <a:pt x="0" y="3010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2" name="Freeform 27"/>
                <p:cNvSpPr>
                  <a:spLocks/>
                </p:cNvSpPr>
                <p:nvPr/>
              </p:nvSpPr>
              <p:spPr bwMode="auto">
                <a:xfrm>
                  <a:off x="5545" y="269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3" name="Freeform 28"/>
                <p:cNvSpPr>
                  <a:spLocks/>
                </p:cNvSpPr>
                <p:nvPr/>
              </p:nvSpPr>
              <p:spPr bwMode="auto">
                <a:xfrm>
                  <a:off x="4494" y="203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4" name="Freeform 29"/>
                <p:cNvSpPr>
                  <a:spLocks/>
                </p:cNvSpPr>
                <p:nvPr/>
              </p:nvSpPr>
              <p:spPr bwMode="auto">
                <a:xfrm>
                  <a:off x="4762" y="219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5" name="Freeform 30"/>
                <p:cNvSpPr>
                  <a:spLocks/>
                </p:cNvSpPr>
                <p:nvPr/>
              </p:nvSpPr>
              <p:spPr bwMode="auto">
                <a:xfrm>
                  <a:off x="5012" y="210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6" name="Freeform 31"/>
                <p:cNvSpPr>
                  <a:spLocks/>
                </p:cNvSpPr>
                <p:nvPr/>
              </p:nvSpPr>
              <p:spPr bwMode="auto">
                <a:xfrm>
                  <a:off x="5284" y="210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7" name="Line 12"/>
                <p:cNvSpPr>
                  <a:spLocks noChangeShapeType="1"/>
                </p:cNvSpPr>
                <p:nvPr/>
              </p:nvSpPr>
              <p:spPr bwMode="auto">
                <a:xfrm>
                  <a:off x="2409" y="3221"/>
                  <a:ext cx="313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0" name="Freeform 27"/>
                <p:cNvSpPr>
                  <a:spLocks/>
                </p:cNvSpPr>
                <p:nvPr/>
              </p:nvSpPr>
              <p:spPr bwMode="auto">
                <a:xfrm>
                  <a:off x="4238" y="164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2" name="Text Box 32"/>
              <p:cNvSpPr txBox="1">
                <a:spLocks noChangeArrowheads="1"/>
              </p:cNvSpPr>
              <p:nvPr/>
            </p:nvSpPr>
            <p:spPr bwMode="auto">
              <a:xfrm>
                <a:off x="5196" y="1743"/>
                <a:ext cx="212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ru-RU" sz="2400" dirty="0" err="1"/>
                  <a:t>х</a:t>
                </a:r>
                <a:endParaRPr lang="ru-RU" sz="2400" dirty="0"/>
              </a:p>
            </p:txBody>
          </p:sp>
          <p:sp>
            <p:nvSpPr>
              <p:cNvPr id="13" name="Text Box 33"/>
              <p:cNvSpPr txBox="1">
                <a:spLocks noChangeArrowheads="1"/>
              </p:cNvSpPr>
              <p:nvPr/>
            </p:nvSpPr>
            <p:spPr bwMode="auto">
              <a:xfrm>
                <a:off x="3571" y="164"/>
                <a:ext cx="212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ru-RU" sz="2400" dirty="0" smtClean="0"/>
                  <a:t>у</a:t>
                </a:r>
                <a:endParaRPr lang="ru-RU" sz="2400" dirty="0"/>
              </a:p>
            </p:txBody>
          </p:sp>
        </p:grpSp>
        <p:cxnSp>
          <p:nvCxnSpPr>
            <p:cNvPr id="9" name="Прямая со стрелкой 8"/>
            <p:cNvCxnSpPr/>
            <p:nvPr/>
          </p:nvCxnSpPr>
          <p:spPr>
            <a:xfrm>
              <a:off x="571472" y="1928802"/>
              <a:ext cx="3571900" cy="158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 стрелкой 9"/>
            <p:cNvCxnSpPr/>
            <p:nvPr/>
          </p:nvCxnSpPr>
          <p:spPr>
            <a:xfrm rot="5400000" flipH="1" flipV="1">
              <a:off x="360055" y="1991515"/>
              <a:ext cx="2786082" cy="1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9" name="Прямая соединительная линия 38"/>
          <p:cNvCxnSpPr/>
          <p:nvPr/>
        </p:nvCxnSpPr>
        <p:spPr>
          <a:xfrm rot="5400000">
            <a:off x="679423" y="3178173"/>
            <a:ext cx="2071702" cy="1588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Полилиния 47"/>
          <p:cNvSpPr/>
          <p:nvPr/>
        </p:nvSpPr>
        <p:spPr>
          <a:xfrm>
            <a:off x="1357290" y="2571744"/>
            <a:ext cx="1500198" cy="1285884"/>
          </a:xfrm>
          <a:custGeom>
            <a:avLst/>
            <a:gdLst>
              <a:gd name="connsiteX0" fmla="*/ 6350 w 1978025"/>
              <a:gd name="connsiteY0" fmla="*/ 1085850 h 1085850"/>
              <a:gd name="connsiteX1" fmla="*/ 139700 w 1978025"/>
              <a:gd name="connsiteY1" fmla="*/ 581025 h 1085850"/>
              <a:gd name="connsiteX2" fmla="*/ 844550 w 1978025"/>
              <a:gd name="connsiteY2" fmla="*/ 228600 h 1085850"/>
              <a:gd name="connsiteX3" fmla="*/ 1978025 w 1978025"/>
              <a:gd name="connsiteY3" fmla="*/ 0 h 1085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78025" h="1085850">
                <a:moveTo>
                  <a:pt x="6350" y="1085850"/>
                </a:moveTo>
                <a:cubicBezTo>
                  <a:pt x="3175" y="904875"/>
                  <a:pt x="0" y="723900"/>
                  <a:pt x="139700" y="581025"/>
                </a:cubicBezTo>
                <a:cubicBezTo>
                  <a:pt x="279400" y="438150"/>
                  <a:pt x="538163" y="325438"/>
                  <a:pt x="844550" y="228600"/>
                </a:cubicBezTo>
                <a:cubicBezTo>
                  <a:pt x="1150938" y="131763"/>
                  <a:pt x="1978025" y="0"/>
                  <a:pt x="1978025" y="0"/>
                </a:cubicBezTo>
              </a:path>
            </a:pathLst>
          </a:cu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9" name="Группа 48"/>
          <p:cNvGrpSpPr/>
          <p:nvPr/>
        </p:nvGrpSpPr>
        <p:grpSpPr>
          <a:xfrm>
            <a:off x="3214678" y="1643050"/>
            <a:ext cx="2591378" cy="2108102"/>
            <a:chOff x="571472" y="500042"/>
            <a:chExt cx="3571900" cy="2904689"/>
          </a:xfrm>
        </p:grpSpPr>
        <p:grpSp>
          <p:nvGrpSpPr>
            <p:cNvPr id="50" name="Group 7"/>
            <p:cNvGrpSpPr>
              <a:grpSpLocks/>
            </p:cNvGrpSpPr>
            <p:nvPr/>
          </p:nvGrpSpPr>
          <p:grpSpPr bwMode="auto">
            <a:xfrm>
              <a:off x="571472" y="500042"/>
              <a:ext cx="3558557" cy="2904689"/>
              <a:chOff x="2409" y="164"/>
              <a:chExt cx="3148" cy="3107"/>
            </a:xfrm>
          </p:grpSpPr>
          <p:grpSp>
            <p:nvGrpSpPr>
              <p:cNvPr id="53" name="Group 8"/>
              <p:cNvGrpSpPr>
                <a:grpSpLocks/>
              </p:cNvGrpSpPr>
              <p:nvPr/>
            </p:nvGrpSpPr>
            <p:grpSpPr bwMode="auto">
              <a:xfrm>
                <a:off x="2409" y="164"/>
                <a:ext cx="3148" cy="3107"/>
                <a:chOff x="2409" y="164"/>
                <a:chExt cx="3148" cy="3107"/>
              </a:xfrm>
            </p:grpSpPr>
            <p:sp>
              <p:nvSpPr>
                <p:cNvPr id="56" name="Freeform 9"/>
                <p:cNvSpPr>
                  <a:spLocks/>
                </p:cNvSpPr>
                <p:nvPr/>
              </p:nvSpPr>
              <p:spPr bwMode="auto">
                <a:xfrm>
                  <a:off x="2426" y="211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7" name="Freeform 10"/>
                <p:cNvSpPr>
                  <a:spLocks/>
                </p:cNvSpPr>
                <p:nvPr/>
              </p:nvSpPr>
              <p:spPr bwMode="auto">
                <a:xfrm>
                  <a:off x="2409" y="2945"/>
                  <a:ext cx="3124" cy="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124" y="8"/>
                    </a:cxn>
                  </a:cxnLst>
                  <a:rect l="0" t="0" r="r" b="b"/>
                  <a:pathLst>
                    <a:path w="3124" h="8">
                      <a:moveTo>
                        <a:pt x="0" y="0"/>
                      </a:moveTo>
                      <a:lnTo>
                        <a:pt x="3124" y="8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8" name="Freeform 11"/>
                <p:cNvSpPr>
                  <a:spLocks/>
                </p:cNvSpPr>
                <p:nvPr/>
              </p:nvSpPr>
              <p:spPr bwMode="auto">
                <a:xfrm>
                  <a:off x="2677" y="211"/>
                  <a:ext cx="8" cy="299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2994"/>
                    </a:cxn>
                  </a:cxnLst>
                  <a:rect l="0" t="0" r="r" b="b"/>
                  <a:pathLst>
                    <a:path w="8" h="2994">
                      <a:moveTo>
                        <a:pt x="0" y="0"/>
                      </a:moveTo>
                      <a:lnTo>
                        <a:pt x="8" y="2994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9" name="Line 12"/>
                <p:cNvSpPr>
                  <a:spLocks noChangeShapeType="1"/>
                </p:cNvSpPr>
                <p:nvPr/>
              </p:nvSpPr>
              <p:spPr bwMode="auto">
                <a:xfrm>
                  <a:off x="2426" y="2704"/>
                  <a:ext cx="313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0" name="Freeform 13"/>
                <p:cNvSpPr>
                  <a:spLocks/>
                </p:cNvSpPr>
                <p:nvPr/>
              </p:nvSpPr>
              <p:spPr bwMode="auto">
                <a:xfrm>
                  <a:off x="2426" y="3203"/>
                  <a:ext cx="3124" cy="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124" y="8"/>
                    </a:cxn>
                  </a:cxnLst>
                  <a:rect l="0" t="0" r="r" b="b"/>
                  <a:pathLst>
                    <a:path w="3124" h="8">
                      <a:moveTo>
                        <a:pt x="0" y="0"/>
                      </a:moveTo>
                      <a:lnTo>
                        <a:pt x="3124" y="8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1" name="Freeform 14"/>
                <p:cNvSpPr>
                  <a:spLocks/>
                </p:cNvSpPr>
                <p:nvPr/>
              </p:nvSpPr>
              <p:spPr bwMode="auto">
                <a:xfrm>
                  <a:off x="2418" y="2450"/>
                  <a:ext cx="3131" cy="8"/>
                </a:xfrm>
                <a:custGeom>
                  <a:avLst/>
                  <a:gdLst/>
                  <a:ahLst/>
                  <a:cxnLst>
                    <a:cxn ang="0">
                      <a:pos x="0" y="8"/>
                    </a:cxn>
                    <a:cxn ang="0">
                      <a:pos x="3131" y="0"/>
                    </a:cxn>
                  </a:cxnLst>
                  <a:rect l="0" t="0" r="r" b="b"/>
                  <a:pathLst>
                    <a:path w="3131" h="8">
                      <a:moveTo>
                        <a:pt x="0" y="8"/>
                      </a:moveTo>
                      <a:lnTo>
                        <a:pt x="3131" y="0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2" name="Freeform 15"/>
                <p:cNvSpPr>
                  <a:spLocks/>
                </p:cNvSpPr>
                <p:nvPr/>
              </p:nvSpPr>
              <p:spPr bwMode="auto">
                <a:xfrm>
                  <a:off x="2426" y="2205"/>
                  <a:ext cx="3131" cy="8"/>
                </a:xfrm>
                <a:custGeom>
                  <a:avLst/>
                  <a:gdLst/>
                  <a:ahLst/>
                  <a:cxnLst>
                    <a:cxn ang="0">
                      <a:pos x="0" y="8"/>
                    </a:cxn>
                    <a:cxn ang="0">
                      <a:pos x="3131" y="0"/>
                    </a:cxn>
                  </a:cxnLst>
                  <a:rect l="0" t="0" r="r" b="b"/>
                  <a:pathLst>
                    <a:path w="3131" h="8">
                      <a:moveTo>
                        <a:pt x="0" y="8"/>
                      </a:moveTo>
                      <a:lnTo>
                        <a:pt x="3131" y="0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3" name="Freeform 16"/>
                <p:cNvSpPr>
                  <a:spLocks/>
                </p:cNvSpPr>
                <p:nvPr/>
              </p:nvSpPr>
              <p:spPr bwMode="auto">
                <a:xfrm>
                  <a:off x="2409" y="1955"/>
                  <a:ext cx="3132" cy="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132" y="8"/>
                    </a:cxn>
                  </a:cxnLst>
                  <a:rect l="0" t="0" r="r" b="b"/>
                  <a:pathLst>
                    <a:path w="3132" h="8">
                      <a:moveTo>
                        <a:pt x="0" y="0"/>
                      </a:moveTo>
                      <a:lnTo>
                        <a:pt x="3132" y="8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4" name="Freeform 17"/>
                <p:cNvSpPr>
                  <a:spLocks/>
                </p:cNvSpPr>
                <p:nvPr/>
              </p:nvSpPr>
              <p:spPr bwMode="auto">
                <a:xfrm>
                  <a:off x="2434" y="1444"/>
                  <a:ext cx="3107" cy="8"/>
                </a:xfrm>
                <a:custGeom>
                  <a:avLst/>
                  <a:gdLst/>
                  <a:ahLst/>
                  <a:cxnLst>
                    <a:cxn ang="0">
                      <a:pos x="0" y="8"/>
                    </a:cxn>
                    <a:cxn ang="0">
                      <a:pos x="3107" y="0"/>
                    </a:cxn>
                  </a:cxnLst>
                  <a:rect l="0" t="0" r="r" b="b"/>
                  <a:pathLst>
                    <a:path w="3107" h="8">
                      <a:moveTo>
                        <a:pt x="0" y="8"/>
                      </a:moveTo>
                      <a:lnTo>
                        <a:pt x="3107" y="0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/>
                </a:p>
              </p:txBody>
            </p:sp>
            <p:sp>
              <p:nvSpPr>
                <p:cNvPr id="65" name="Freeform 18"/>
                <p:cNvSpPr>
                  <a:spLocks/>
                </p:cNvSpPr>
                <p:nvPr/>
              </p:nvSpPr>
              <p:spPr bwMode="auto">
                <a:xfrm>
                  <a:off x="2426" y="1207"/>
                  <a:ext cx="3107" cy="8"/>
                </a:xfrm>
                <a:custGeom>
                  <a:avLst/>
                  <a:gdLst/>
                  <a:ahLst/>
                  <a:cxnLst>
                    <a:cxn ang="0">
                      <a:pos x="0" y="8"/>
                    </a:cxn>
                    <a:cxn ang="0">
                      <a:pos x="3107" y="0"/>
                    </a:cxn>
                  </a:cxnLst>
                  <a:rect l="0" t="0" r="r" b="b"/>
                  <a:pathLst>
                    <a:path w="3107" h="8">
                      <a:moveTo>
                        <a:pt x="0" y="8"/>
                      </a:moveTo>
                      <a:lnTo>
                        <a:pt x="3107" y="0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6" name="Freeform 19"/>
                <p:cNvSpPr>
                  <a:spLocks/>
                </p:cNvSpPr>
                <p:nvPr/>
              </p:nvSpPr>
              <p:spPr bwMode="auto">
                <a:xfrm>
                  <a:off x="2426" y="949"/>
                  <a:ext cx="3123" cy="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123" y="8"/>
                    </a:cxn>
                  </a:cxnLst>
                  <a:rect l="0" t="0" r="r" b="b"/>
                  <a:pathLst>
                    <a:path w="3123" h="8">
                      <a:moveTo>
                        <a:pt x="0" y="0"/>
                      </a:moveTo>
                      <a:lnTo>
                        <a:pt x="3123" y="8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7" name="Freeform 20"/>
                <p:cNvSpPr>
                  <a:spLocks/>
                </p:cNvSpPr>
                <p:nvPr/>
              </p:nvSpPr>
              <p:spPr bwMode="auto">
                <a:xfrm>
                  <a:off x="2426" y="708"/>
                  <a:ext cx="3107" cy="8"/>
                </a:xfrm>
                <a:custGeom>
                  <a:avLst/>
                  <a:gdLst/>
                  <a:ahLst/>
                  <a:cxnLst>
                    <a:cxn ang="0">
                      <a:pos x="0" y="8"/>
                    </a:cxn>
                    <a:cxn ang="0">
                      <a:pos x="3107" y="0"/>
                    </a:cxn>
                  </a:cxnLst>
                  <a:rect l="0" t="0" r="r" b="b"/>
                  <a:pathLst>
                    <a:path w="3107" h="8">
                      <a:moveTo>
                        <a:pt x="0" y="8"/>
                      </a:moveTo>
                      <a:lnTo>
                        <a:pt x="3107" y="0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8" name="Freeform 21"/>
                <p:cNvSpPr>
                  <a:spLocks/>
                </p:cNvSpPr>
                <p:nvPr/>
              </p:nvSpPr>
              <p:spPr bwMode="auto">
                <a:xfrm>
                  <a:off x="2434" y="446"/>
                  <a:ext cx="3115" cy="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115" y="8"/>
                    </a:cxn>
                  </a:cxnLst>
                  <a:rect l="0" t="0" r="r" b="b"/>
                  <a:pathLst>
                    <a:path w="3115" h="8">
                      <a:moveTo>
                        <a:pt x="0" y="0"/>
                      </a:moveTo>
                      <a:lnTo>
                        <a:pt x="3115" y="8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9" name="Freeform 22"/>
                <p:cNvSpPr>
                  <a:spLocks/>
                </p:cNvSpPr>
                <p:nvPr/>
              </p:nvSpPr>
              <p:spPr bwMode="auto">
                <a:xfrm>
                  <a:off x="2426" y="210"/>
                  <a:ext cx="3115" cy="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115" y="8"/>
                    </a:cxn>
                  </a:cxnLst>
                  <a:rect l="0" t="0" r="r" b="b"/>
                  <a:pathLst>
                    <a:path w="3115" h="8">
                      <a:moveTo>
                        <a:pt x="0" y="0"/>
                      </a:moveTo>
                      <a:lnTo>
                        <a:pt x="3115" y="8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0" name="Freeform 23"/>
                <p:cNvSpPr>
                  <a:spLocks/>
                </p:cNvSpPr>
                <p:nvPr/>
              </p:nvSpPr>
              <p:spPr bwMode="auto">
                <a:xfrm>
                  <a:off x="2937" y="203"/>
                  <a:ext cx="8" cy="3026"/>
                </a:xfrm>
                <a:custGeom>
                  <a:avLst/>
                  <a:gdLst/>
                  <a:ahLst/>
                  <a:cxnLst>
                    <a:cxn ang="0">
                      <a:pos x="8" y="0"/>
                    </a:cxn>
                    <a:cxn ang="0">
                      <a:pos x="0" y="3026"/>
                    </a:cxn>
                  </a:cxnLst>
                  <a:rect l="0" t="0" r="r" b="b"/>
                  <a:pathLst>
                    <a:path w="8" h="3026">
                      <a:moveTo>
                        <a:pt x="8" y="0"/>
                      </a:moveTo>
                      <a:lnTo>
                        <a:pt x="0" y="3026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1" name="Freeform 24"/>
                <p:cNvSpPr>
                  <a:spLocks/>
                </p:cNvSpPr>
                <p:nvPr/>
              </p:nvSpPr>
              <p:spPr bwMode="auto">
                <a:xfrm>
                  <a:off x="3198" y="210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2" name="Freeform 25"/>
                <p:cNvSpPr>
                  <a:spLocks/>
                </p:cNvSpPr>
                <p:nvPr/>
              </p:nvSpPr>
              <p:spPr bwMode="auto">
                <a:xfrm>
                  <a:off x="3470" y="210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3" name="Freeform 26"/>
                <p:cNvSpPr>
                  <a:spLocks/>
                </p:cNvSpPr>
                <p:nvPr/>
              </p:nvSpPr>
              <p:spPr bwMode="auto">
                <a:xfrm>
                  <a:off x="3707" y="219"/>
                  <a:ext cx="9" cy="3010"/>
                </a:xfrm>
                <a:custGeom>
                  <a:avLst/>
                  <a:gdLst/>
                  <a:ahLst/>
                  <a:cxnLst>
                    <a:cxn ang="0">
                      <a:pos x="9" y="0"/>
                    </a:cxn>
                    <a:cxn ang="0">
                      <a:pos x="0" y="3010"/>
                    </a:cxn>
                  </a:cxnLst>
                  <a:rect l="0" t="0" r="r" b="b"/>
                  <a:pathLst>
                    <a:path w="9" h="3010">
                      <a:moveTo>
                        <a:pt x="9" y="0"/>
                      </a:moveTo>
                      <a:lnTo>
                        <a:pt x="0" y="3010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4" name="Freeform 27"/>
                <p:cNvSpPr>
                  <a:spLocks/>
                </p:cNvSpPr>
                <p:nvPr/>
              </p:nvSpPr>
              <p:spPr bwMode="auto">
                <a:xfrm>
                  <a:off x="5545" y="269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5" name="Freeform 28"/>
                <p:cNvSpPr>
                  <a:spLocks/>
                </p:cNvSpPr>
                <p:nvPr/>
              </p:nvSpPr>
              <p:spPr bwMode="auto">
                <a:xfrm>
                  <a:off x="4494" y="203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6" name="Freeform 29"/>
                <p:cNvSpPr>
                  <a:spLocks/>
                </p:cNvSpPr>
                <p:nvPr/>
              </p:nvSpPr>
              <p:spPr bwMode="auto">
                <a:xfrm>
                  <a:off x="4762" y="219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7" name="Freeform 30"/>
                <p:cNvSpPr>
                  <a:spLocks/>
                </p:cNvSpPr>
                <p:nvPr/>
              </p:nvSpPr>
              <p:spPr bwMode="auto">
                <a:xfrm>
                  <a:off x="5012" y="210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8" name="Freeform 31"/>
                <p:cNvSpPr>
                  <a:spLocks/>
                </p:cNvSpPr>
                <p:nvPr/>
              </p:nvSpPr>
              <p:spPr bwMode="auto">
                <a:xfrm>
                  <a:off x="5284" y="210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9" name="Line 12"/>
                <p:cNvSpPr>
                  <a:spLocks noChangeShapeType="1"/>
                </p:cNvSpPr>
                <p:nvPr/>
              </p:nvSpPr>
              <p:spPr bwMode="auto">
                <a:xfrm>
                  <a:off x="2409" y="3221"/>
                  <a:ext cx="313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0" name="Freeform 27"/>
                <p:cNvSpPr>
                  <a:spLocks/>
                </p:cNvSpPr>
                <p:nvPr/>
              </p:nvSpPr>
              <p:spPr bwMode="auto">
                <a:xfrm>
                  <a:off x="4238" y="164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54" name="Text Box 32"/>
              <p:cNvSpPr txBox="1">
                <a:spLocks noChangeArrowheads="1"/>
              </p:cNvSpPr>
              <p:nvPr/>
            </p:nvSpPr>
            <p:spPr bwMode="auto">
              <a:xfrm>
                <a:off x="5196" y="1743"/>
                <a:ext cx="212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ru-RU" sz="2400" dirty="0" err="1"/>
                  <a:t>х</a:t>
                </a:r>
                <a:endParaRPr lang="ru-RU" sz="2400" dirty="0"/>
              </a:p>
            </p:txBody>
          </p:sp>
          <p:sp>
            <p:nvSpPr>
              <p:cNvPr id="55" name="Text Box 33"/>
              <p:cNvSpPr txBox="1">
                <a:spLocks noChangeArrowheads="1"/>
              </p:cNvSpPr>
              <p:nvPr/>
            </p:nvSpPr>
            <p:spPr bwMode="auto">
              <a:xfrm>
                <a:off x="3571" y="164"/>
                <a:ext cx="212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ru-RU" sz="2400" dirty="0" smtClean="0"/>
                  <a:t>у</a:t>
                </a:r>
                <a:endParaRPr lang="ru-RU" sz="2400" dirty="0"/>
              </a:p>
            </p:txBody>
          </p:sp>
        </p:grpSp>
        <p:cxnSp>
          <p:nvCxnSpPr>
            <p:cNvPr id="51" name="Прямая со стрелкой 50"/>
            <p:cNvCxnSpPr/>
            <p:nvPr/>
          </p:nvCxnSpPr>
          <p:spPr>
            <a:xfrm>
              <a:off x="571472" y="1928802"/>
              <a:ext cx="3571900" cy="158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Прямая со стрелкой 51"/>
            <p:cNvCxnSpPr/>
            <p:nvPr/>
          </p:nvCxnSpPr>
          <p:spPr>
            <a:xfrm rot="5400000" flipH="1" flipV="1">
              <a:off x="360055" y="1991515"/>
              <a:ext cx="2786082" cy="1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1" name="Прямая соединительная линия 80"/>
          <p:cNvCxnSpPr/>
          <p:nvPr/>
        </p:nvCxnSpPr>
        <p:spPr>
          <a:xfrm rot="5400000">
            <a:off x="3465505" y="2678107"/>
            <a:ext cx="2071702" cy="1588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Полилиния 81"/>
          <p:cNvSpPr/>
          <p:nvPr/>
        </p:nvSpPr>
        <p:spPr>
          <a:xfrm flipV="1">
            <a:off x="4286248" y="2285992"/>
            <a:ext cx="1500198" cy="1071570"/>
          </a:xfrm>
          <a:custGeom>
            <a:avLst/>
            <a:gdLst>
              <a:gd name="connsiteX0" fmla="*/ 6350 w 1978025"/>
              <a:gd name="connsiteY0" fmla="*/ 1085850 h 1085850"/>
              <a:gd name="connsiteX1" fmla="*/ 139700 w 1978025"/>
              <a:gd name="connsiteY1" fmla="*/ 581025 h 1085850"/>
              <a:gd name="connsiteX2" fmla="*/ 844550 w 1978025"/>
              <a:gd name="connsiteY2" fmla="*/ 228600 h 1085850"/>
              <a:gd name="connsiteX3" fmla="*/ 1978025 w 1978025"/>
              <a:gd name="connsiteY3" fmla="*/ 0 h 1085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78025" h="1085850">
                <a:moveTo>
                  <a:pt x="6350" y="1085850"/>
                </a:moveTo>
                <a:cubicBezTo>
                  <a:pt x="3175" y="904875"/>
                  <a:pt x="0" y="723900"/>
                  <a:pt x="139700" y="581025"/>
                </a:cubicBezTo>
                <a:cubicBezTo>
                  <a:pt x="279400" y="438150"/>
                  <a:pt x="538163" y="325438"/>
                  <a:pt x="844550" y="228600"/>
                </a:cubicBezTo>
                <a:cubicBezTo>
                  <a:pt x="1150938" y="131763"/>
                  <a:pt x="1978025" y="0"/>
                  <a:pt x="1978025" y="0"/>
                </a:cubicBezTo>
              </a:path>
            </a:pathLst>
          </a:cu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3" name="Группа 82"/>
          <p:cNvGrpSpPr/>
          <p:nvPr/>
        </p:nvGrpSpPr>
        <p:grpSpPr>
          <a:xfrm>
            <a:off x="5929322" y="2214554"/>
            <a:ext cx="2591378" cy="2108102"/>
            <a:chOff x="571472" y="500042"/>
            <a:chExt cx="3571899" cy="2904689"/>
          </a:xfrm>
        </p:grpSpPr>
        <p:grpSp>
          <p:nvGrpSpPr>
            <p:cNvPr id="84" name="Group 7"/>
            <p:cNvGrpSpPr>
              <a:grpSpLocks/>
            </p:cNvGrpSpPr>
            <p:nvPr/>
          </p:nvGrpSpPr>
          <p:grpSpPr bwMode="auto">
            <a:xfrm>
              <a:off x="571472" y="500042"/>
              <a:ext cx="3558557" cy="2904689"/>
              <a:chOff x="2409" y="164"/>
              <a:chExt cx="3148" cy="3107"/>
            </a:xfrm>
          </p:grpSpPr>
          <p:grpSp>
            <p:nvGrpSpPr>
              <p:cNvPr id="87" name="Group 8"/>
              <p:cNvGrpSpPr>
                <a:grpSpLocks/>
              </p:cNvGrpSpPr>
              <p:nvPr/>
            </p:nvGrpSpPr>
            <p:grpSpPr bwMode="auto">
              <a:xfrm>
                <a:off x="2409" y="164"/>
                <a:ext cx="3148" cy="3107"/>
                <a:chOff x="2409" y="164"/>
                <a:chExt cx="3148" cy="3107"/>
              </a:xfrm>
            </p:grpSpPr>
            <p:sp>
              <p:nvSpPr>
                <p:cNvPr id="90" name="Freeform 9"/>
                <p:cNvSpPr>
                  <a:spLocks/>
                </p:cNvSpPr>
                <p:nvPr/>
              </p:nvSpPr>
              <p:spPr bwMode="auto">
                <a:xfrm>
                  <a:off x="2426" y="211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1" name="Freeform 10"/>
                <p:cNvSpPr>
                  <a:spLocks/>
                </p:cNvSpPr>
                <p:nvPr/>
              </p:nvSpPr>
              <p:spPr bwMode="auto">
                <a:xfrm>
                  <a:off x="2409" y="2945"/>
                  <a:ext cx="3124" cy="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124" y="8"/>
                    </a:cxn>
                  </a:cxnLst>
                  <a:rect l="0" t="0" r="r" b="b"/>
                  <a:pathLst>
                    <a:path w="3124" h="8">
                      <a:moveTo>
                        <a:pt x="0" y="0"/>
                      </a:moveTo>
                      <a:lnTo>
                        <a:pt x="3124" y="8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2" name="Freeform 11"/>
                <p:cNvSpPr>
                  <a:spLocks/>
                </p:cNvSpPr>
                <p:nvPr/>
              </p:nvSpPr>
              <p:spPr bwMode="auto">
                <a:xfrm>
                  <a:off x="2677" y="211"/>
                  <a:ext cx="8" cy="299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2994"/>
                    </a:cxn>
                  </a:cxnLst>
                  <a:rect l="0" t="0" r="r" b="b"/>
                  <a:pathLst>
                    <a:path w="8" h="2994">
                      <a:moveTo>
                        <a:pt x="0" y="0"/>
                      </a:moveTo>
                      <a:lnTo>
                        <a:pt x="8" y="2994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3" name="Line 12"/>
                <p:cNvSpPr>
                  <a:spLocks noChangeShapeType="1"/>
                </p:cNvSpPr>
                <p:nvPr/>
              </p:nvSpPr>
              <p:spPr bwMode="auto">
                <a:xfrm>
                  <a:off x="2426" y="2704"/>
                  <a:ext cx="313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4" name="Freeform 13"/>
                <p:cNvSpPr>
                  <a:spLocks/>
                </p:cNvSpPr>
                <p:nvPr/>
              </p:nvSpPr>
              <p:spPr bwMode="auto">
                <a:xfrm>
                  <a:off x="2426" y="3203"/>
                  <a:ext cx="3124" cy="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124" y="8"/>
                    </a:cxn>
                  </a:cxnLst>
                  <a:rect l="0" t="0" r="r" b="b"/>
                  <a:pathLst>
                    <a:path w="3124" h="8">
                      <a:moveTo>
                        <a:pt x="0" y="0"/>
                      </a:moveTo>
                      <a:lnTo>
                        <a:pt x="3124" y="8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5" name="Freeform 14"/>
                <p:cNvSpPr>
                  <a:spLocks/>
                </p:cNvSpPr>
                <p:nvPr/>
              </p:nvSpPr>
              <p:spPr bwMode="auto">
                <a:xfrm>
                  <a:off x="2418" y="2450"/>
                  <a:ext cx="3131" cy="8"/>
                </a:xfrm>
                <a:custGeom>
                  <a:avLst/>
                  <a:gdLst/>
                  <a:ahLst/>
                  <a:cxnLst>
                    <a:cxn ang="0">
                      <a:pos x="0" y="8"/>
                    </a:cxn>
                    <a:cxn ang="0">
                      <a:pos x="3131" y="0"/>
                    </a:cxn>
                  </a:cxnLst>
                  <a:rect l="0" t="0" r="r" b="b"/>
                  <a:pathLst>
                    <a:path w="3131" h="8">
                      <a:moveTo>
                        <a:pt x="0" y="8"/>
                      </a:moveTo>
                      <a:lnTo>
                        <a:pt x="3131" y="0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6" name="Freeform 15"/>
                <p:cNvSpPr>
                  <a:spLocks/>
                </p:cNvSpPr>
                <p:nvPr/>
              </p:nvSpPr>
              <p:spPr bwMode="auto">
                <a:xfrm>
                  <a:off x="2426" y="2205"/>
                  <a:ext cx="3131" cy="8"/>
                </a:xfrm>
                <a:custGeom>
                  <a:avLst/>
                  <a:gdLst/>
                  <a:ahLst/>
                  <a:cxnLst>
                    <a:cxn ang="0">
                      <a:pos x="0" y="8"/>
                    </a:cxn>
                    <a:cxn ang="0">
                      <a:pos x="3131" y="0"/>
                    </a:cxn>
                  </a:cxnLst>
                  <a:rect l="0" t="0" r="r" b="b"/>
                  <a:pathLst>
                    <a:path w="3131" h="8">
                      <a:moveTo>
                        <a:pt x="0" y="8"/>
                      </a:moveTo>
                      <a:lnTo>
                        <a:pt x="3131" y="0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" name="Freeform 16"/>
                <p:cNvSpPr>
                  <a:spLocks/>
                </p:cNvSpPr>
                <p:nvPr/>
              </p:nvSpPr>
              <p:spPr bwMode="auto">
                <a:xfrm>
                  <a:off x="2409" y="1955"/>
                  <a:ext cx="3132" cy="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132" y="8"/>
                    </a:cxn>
                  </a:cxnLst>
                  <a:rect l="0" t="0" r="r" b="b"/>
                  <a:pathLst>
                    <a:path w="3132" h="8">
                      <a:moveTo>
                        <a:pt x="0" y="0"/>
                      </a:moveTo>
                      <a:lnTo>
                        <a:pt x="3132" y="8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8" name="Freeform 17"/>
                <p:cNvSpPr>
                  <a:spLocks/>
                </p:cNvSpPr>
                <p:nvPr/>
              </p:nvSpPr>
              <p:spPr bwMode="auto">
                <a:xfrm>
                  <a:off x="2434" y="1444"/>
                  <a:ext cx="3107" cy="8"/>
                </a:xfrm>
                <a:custGeom>
                  <a:avLst/>
                  <a:gdLst/>
                  <a:ahLst/>
                  <a:cxnLst>
                    <a:cxn ang="0">
                      <a:pos x="0" y="8"/>
                    </a:cxn>
                    <a:cxn ang="0">
                      <a:pos x="3107" y="0"/>
                    </a:cxn>
                  </a:cxnLst>
                  <a:rect l="0" t="0" r="r" b="b"/>
                  <a:pathLst>
                    <a:path w="3107" h="8">
                      <a:moveTo>
                        <a:pt x="0" y="8"/>
                      </a:moveTo>
                      <a:lnTo>
                        <a:pt x="3107" y="0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/>
                </a:p>
              </p:txBody>
            </p:sp>
            <p:sp>
              <p:nvSpPr>
                <p:cNvPr id="99" name="Freeform 18"/>
                <p:cNvSpPr>
                  <a:spLocks/>
                </p:cNvSpPr>
                <p:nvPr/>
              </p:nvSpPr>
              <p:spPr bwMode="auto">
                <a:xfrm>
                  <a:off x="2426" y="1207"/>
                  <a:ext cx="3107" cy="8"/>
                </a:xfrm>
                <a:custGeom>
                  <a:avLst/>
                  <a:gdLst/>
                  <a:ahLst/>
                  <a:cxnLst>
                    <a:cxn ang="0">
                      <a:pos x="0" y="8"/>
                    </a:cxn>
                    <a:cxn ang="0">
                      <a:pos x="3107" y="0"/>
                    </a:cxn>
                  </a:cxnLst>
                  <a:rect l="0" t="0" r="r" b="b"/>
                  <a:pathLst>
                    <a:path w="3107" h="8">
                      <a:moveTo>
                        <a:pt x="0" y="8"/>
                      </a:moveTo>
                      <a:lnTo>
                        <a:pt x="3107" y="0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0" name="Freeform 19"/>
                <p:cNvSpPr>
                  <a:spLocks/>
                </p:cNvSpPr>
                <p:nvPr/>
              </p:nvSpPr>
              <p:spPr bwMode="auto">
                <a:xfrm>
                  <a:off x="2426" y="949"/>
                  <a:ext cx="3123" cy="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123" y="8"/>
                    </a:cxn>
                  </a:cxnLst>
                  <a:rect l="0" t="0" r="r" b="b"/>
                  <a:pathLst>
                    <a:path w="3123" h="8">
                      <a:moveTo>
                        <a:pt x="0" y="0"/>
                      </a:moveTo>
                      <a:lnTo>
                        <a:pt x="3123" y="8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1" name="Freeform 20"/>
                <p:cNvSpPr>
                  <a:spLocks/>
                </p:cNvSpPr>
                <p:nvPr/>
              </p:nvSpPr>
              <p:spPr bwMode="auto">
                <a:xfrm>
                  <a:off x="2426" y="708"/>
                  <a:ext cx="3107" cy="8"/>
                </a:xfrm>
                <a:custGeom>
                  <a:avLst/>
                  <a:gdLst/>
                  <a:ahLst/>
                  <a:cxnLst>
                    <a:cxn ang="0">
                      <a:pos x="0" y="8"/>
                    </a:cxn>
                    <a:cxn ang="0">
                      <a:pos x="3107" y="0"/>
                    </a:cxn>
                  </a:cxnLst>
                  <a:rect l="0" t="0" r="r" b="b"/>
                  <a:pathLst>
                    <a:path w="3107" h="8">
                      <a:moveTo>
                        <a:pt x="0" y="8"/>
                      </a:moveTo>
                      <a:lnTo>
                        <a:pt x="3107" y="0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2" name="Freeform 21"/>
                <p:cNvSpPr>
                  <a:spLocks/>
                </p:cNvSpPr>
                <p:nvPr/>
              </p:nvSpPr>
              <p:spPr bwMode="auto">
                <a:xfrm>
                  <a:off x="2434" y="446"/>
                  <a:ext cx="3115" cy="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115" y="8"/>
                    </a:cxn>
                  </a:cxnLst>
                  <a:rect l="0" t="0" r="r" b="b"/>
                  <a:pathLst>
                    <a:path w="3115" h="8">
                      <a:moveTo>
                        <a:pt x="0" y="0"/>
                      </a:moveTo>
                      <a:lnTo>
                        <a:pt x="3115" y="8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3" name="Freeform 22"/>
                <p:cNvSpPr>
                  <a:spLocks/>
                </p:cNvSpPr>
                <p:nvPr/>
              </p:nvSpPr>
              <p:spPr bwMode="auto">
                <a:xfrm>
                  <a:off x="2426" y="210"/>
                  <a:ext cx="3115" cy="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115" y="8"/>
                    </a:cxn>
                  </a:cxnLst>
                  <a:rect l="0" t="0" r="r" b="b"/>
                  <a:pathLst>
                    <a:path w="3115" h="8">
                      <a:moveTo>
                        <a:pt x="0" y="0"/>
                      </a:moveTo>
                      <a:lnTo>
                        <a:pt x="3115" y="8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4" name="Freeform 23"/>
                <p:cNvSpPr>
                  <a:spLocks/>
                </p:cNvSpPr>
                <p:nvPr/>
              </p:nvSpPr>
              <p:spPr bwMode="auto">
                <a:xfrm>
                  <a:off x="2937" y="203"/>
                  <a:ext cx="8" cy="3026"/>
                </a:xfrm>
                <a:custGeom>
                  <a:avLst/>
                  <a:gdLst/>
                  <a:ahLst/>
                  <a:cxnLst>
                    <a:cxn ang="0">
                      <a:pos x="8" y="0"/>
                    </a:cxn>
                    <a:cxn ang="0">
                      <a:pos x="0" y="3026"/>
                    </a:cxn>
                  </a:cxnLst>
                  <a:rect l="0" t="0" r="r" b="b"/>
                  <a:pathLst>
                    <a:path w="8" h="3026">
                      <a:moveTo>
                        <a:pt x="8" y="0"/>
                      </a:moveTo>
                      <a:lnTo>
                        <a:pt x="0" y="3026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5" name="Freeform 24"/>
                <p:cNvSpPr>
                  <a:spLocks/>
                </p:cNvSpPr>
                <p:nvPr/>
              </p:nvSpPr>
              <p:spPr bwMode="auto">
                <a:xfrm>
                  <a:off x="3198" y="210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6" name="Freeform 25"/>
                <p:cNvSpPr>
                  <a:spLocks/>
                </p:cNvSpPr>
                <p:nvPr/>
              </p:nvSpPr>
              <p:spPr bwMode="auto">
                <a:xfrm>
                  <a:off x="3470" y="210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7" name="Freeform 26"/>
                <p:cNvSpPr>
                  <a:spLocks/>
                </p:cNvSpPr>
                <p:nvPr/>
              </p:nvSpPr>
              <p:spPr bwMode="auto">
                <a:xfrm>
                  <a:off x="3707" y="219"/>
                  <a:ext cx="9" cy="3010"/>
                </a:xfrm>
                <a:custGeom>
                  <a:avLst/>
                  <a:gdLst/>
                  <a:ahLst/>
                  <a:cxnLst>
                    <a:cxn ang="0">
                      <a:pos x="9" y="0"/>
                    </a:cxn>
                    <a:cxn ang="0">
                      <a:pos x="0" y="3010"/>
                    </a:cxn>
                  </a:cxnLst>
                  <a:rect l="0" t="0" r="r" b="b"/>
                  <a:pathLst>
                    <a:path w="9" h="3010">
                      <a:moveTo>
                        <a:pt x="9" y="0"/>
                      </a:moveTo>
                      <a:lnTo>
                        <a:pt x="0" y="3010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8" name="Freeform 27"/>
                <p:cNvSpPr>
                  <a:spLocks/>
                </p:cNvSpPr>
                <p:nvPr/>
              </p:nvSpPr>
              <p:spPr bwMode="auto">
                <a:xfrm>
                  <a:off x="5545" y="269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9" name="Freeform 28"/>
                <p:cNvSpPr>
                  <a:spLocks/>
                </p:cNvSpPr>
                <p:nvPr/>
              </p:nvSpPr>
              <p:spPr bwMode="auto">
                <a:xfrm>
                  <a:off x="4494" y="203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0" name="Freeform 29"/>
                <p:cNvSpPr>
                  <a:spLocks/>
                </p:cNvSpPr>
                <p:nvPr/>
              </p:nvSpPr>
              <p:spPr bwMode="auto">
                <a:xfrm>
                  <a:off x="4762" y="219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1" name="Freeform 30"/>
                <p:cNvSpPr>
                  <a:spLocks/>
                </p:cNvSpPr>
                <p:nvPr/>
              </p:nvSpPr>
              <p:spPr bwMode="auto">
                <a:xfrm>
                  <a:off x="5012" y="210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2" name="Freeform 31"/>
                <p:cNvSpPr>
                  <a:spLocks/>
                </p:cNvSpPr>
                <p:nvPr/>
              </p:nvSpPr>
              <p:spPr bwMode="auto">
                <a:xfrm>
                  <a:off x="5284" y="210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3" name="Line 12"/>
                <p:cNvSpPr>
                  <a:spLocks noChangeShapeType="1"/>
                </p:cNvSpPr>
                <p:nvPr/>
              </p:nvSpPr>
              <p:spPr bwMode="auto">
                <a:xfrm>
                  <a:off x="2409" y="3221"/>
                  <a:ext cx="313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4" name="Freeform 27"/>
                <p:cNvSpPr>
                  <a:spLocks/>
                </p:cNvSpPr>
                <p:nvPr/>
              </p:nvSpPr>
              <p:spPr bwMode="auto">
                <a:xfrm>
                  <a:off x="4238" y="164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88" name="Text Box 32"/>
              <p:cNvSpPr txBox="1">
                <a:spLocks noChangeArrowheads="1"/>
              </p:cNvSpPr>
              <p:nvPr/>
            </p:nvSpPr>
            <p:spPr bwMode="auto">
              <a:xfrm>
                <a:off x="5196" y="1743"/>
                <a:ext cx="212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ru-RU" sz="2400" dirty="0" err="1"/>
                  <a:t>х</a:t>
                </a:r>
                <a:endParaRPr lang="ru-RU" sz="2400" dirty="0"/>
              </a:p>
            </p:txBody>
          </p:sp>
          <p:sp>
            <p:nvSpPr>
              <p:cNvPr id="89" name="Text Box 33"/>
              <p:cNvSpPr txBox="1">
                <a:spLocks noChangeArrowheads="1"/>
              </p:cNvSpPr>
              <p:nvPr/>
            </p:nvSpPr>
            <p:spPr bwMode="auto">
              <a:xfrm>
                <a:off x="3571" y="164"/>
                <a:ext cx="212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ru-RU" sz="2400" dirty="0" smtClean="0"/>
                  <a:t>у</a:t>
                </a:r>
                <a:endParaRPr lang="ru-RU" sz="2400" dirty="0"/>
              </a:p>
            </p:txBody>
          </p:sp>
        </p:grpSp>
        <p:cxnSp>
          <p:nvCxnSpPr>
            <p:cNvPr id="85" name="Прямая со стрелкой 84"/>
            <p:cNvCxnSpPr/>
            <p:nvPr/>
          </p:nvCxnSpPr>
          <p:spPr>
            <a:xfrm>
              <a:off x="571472" y="1928802"/>
              <a:ext cx="3571899" cy="1589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Прямая со стрелкой 85"/>
            <p:cNvCxnSpPr/>
            <p:nvPr/>
          </p:nvCxnSpPr>
          <p:spPr>
            <a:xfrm rot="5400000" flipH="1" flipV="1">
              <a:off x="360055" y="1991515"/>
              <a:ext cx="2786082" cy="1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15" name="Прямая соединительная линия 114"/>
          <p:cNvCxnSpPr/>
          <p:nvPr/>
        </p:nvCxnSpPr>
        <p:spPr>
          <a:xfrm rot="5400000">
            <a:off x="6180149" y="3249611"/>
            <a:ext cx="2071702" cy="1588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Полилиния 115"/>
          <p:cNvSpPr/>
          <p:nvPr/>
        </p:nvSpPr>
        <p:spPr>
          <a:xfrm rot="5213035" flipH="1">
            <a:off x="6285081" y="1989279"/>
            <a:ext cx="854466" cy="1378698"/>
          </a:xfrm>
          <a:custGeom>
            <a:avLst/>
            <a:gdLst>
              <a:gd name="connsiteX0" fmla="*/ 6350 w 1978025"/>
              <a:gd name="connsiteY0" fmla="*/ 1085850 h 1085850"/>
              <a:gd name="connsiteX1" fmla="*/ 139700 w 1978025"/>
              <a:gd name="connsiteY1" fmla="*/ 581025 h 1085850"/>
              <a:gd name="connsiteX2" fmla="*/ 844550 w 1978025"/>
              <a:gd name="connsiteY2" fmla="*/ 228600 h 1085850"/>
              <a:gd name="connsiteX3" fmla="*/ 1978025 w 1978025"/>
              <a:gd name="connsiteY3" fmla="*/ 0 h 1085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78025" h="1085850">
                <a:moveTo>
                  <a:pt x="6350" y="1085850"/>
                </a:moveTo>
                <a:cubicBezTo>
                  <a:pt x="3175" y="904875"/>
                  <a:pt x="0" y="723900"/>
                  <a:pt x="139700" y="581025"/>
                </a:cubicBezTo>
                <a:cubicBezTo>
                  <a:pt x="279400" y="438150"/>
                  <a:pt x="538163" y="325438"/>
                  <a:pt x="844550" y="228600"/>
                </a:cubicBezTo>
                <a:cubicBezTo>
                  <a:pt x="1150938" y="131763"/>
                  <a:pt x="1978025" y="0"/>
                  <a:pt x="1978025" y="0"/>
                </a:cubicBezTo>
              </a:path>
            </a:pathLst>
          </a:cu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17" name="Группа 116"/>
          <p:cNvGrpSpPr/>
          <p:nvPr/>
        </p:nvGrpSpPr>
        <p:grpSpPr>
          <a:xfrm>
            <a:off x="3143240" y="4000504"/>
            <a:ext cx="2591378" cy="2108102"/>
            <a:chOff x="571472" y="500042"/>
            <a:chExt cx="3571900" cy="2904689"/>
          </a:xfrm>
        </p:grpSpPr>
        <p:grpSp>
          <p:nvGrpSpPr>
            <p:cNvPr id="118" name="Group 7"/>
            <p:cNvGrpSpPr>
              <a:grpSpLocks/>
            </p:cNvGrpSpPr>
            <p:nvPr/>
          </p:nvGrpSpPr>
          <p:grpSpPr bwMode="auto">
            <a:xfrm>
              <a:off x="571472" y="500042"/>
              <a:ext cx="3558557" cy="2904689"/>
              <a:chOff x="2409" y="164"/>
              <a:chExt cx="3148" cy="3107"/>
            </a:xfrm>
          </p:grpSpPr>
          <p:grpSp>
            <p:nvGrpSpPr>
              <p:cNvPr id="121" name="Group 8"/>
              <p:cNvGrpSpPr>
                <a:grpSpLocks/>
              </p:cNvGrpSpPr>
              <p:nvPr/>
            </p:nvGrpSpPr>
            <p:grpSpPr bwMode="auto">
              <a:xfrm>
                <a:off x="2409" y="164"/>
                <a:ext cx="3148" cy="3107"/>
                <a:chOff x="2409" y="164"/>
                <a:chExt cx="3148" cy="3107"/>
              </a:xfrm>
            </p:grpSpPr>
            <p:sp>
              <p:nvSpPr>
                <p:cNvPr id="124" name="Freeform 9"/>
                <p:cNvSpPr>
                  <a:spLocks/>
                </p:cNvSpPr>
                <p:nvPr/>
              </p:nvSpPr>
              <p:spPr bwMode="auto">
                <a:xfrm>
                  <a:off x="2426" y="211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5" name="Freeform 10"/>
                <p:cNvSpPr>
                  <a:spLocks/>
                </p:cNvSpPr>
                <p:nvPr/>
              </p:nvSpPr>
              <p:spPr bwMode="auto">
                <a:xfrm>
                  <a:off x="2409" y="2945"/>
                  <a:ext cx="3124" cy="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124" y="8"/>
                    </a:cxn>
                  </a:cxnLst>
                  <a:rect l="0" t="0" r="r" b="b"/>
                  <a:pathLst>
                    <a:path w="3124" h="8">
                      <a:moveTo>
                        <a:pt x="0" y="0"/>
                      </a:moveTo>
                      <a:lnTo>
                        <a:pt x="3124" y="8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6" name="Freeform 11"/>
                <p:cNvSpPr>
                  <a:spLocks/>
                </p:cNvSpPr>
                <p:nvPr/>
              </p:nvSpPr>
              <p:spPr bwMode="auto">
                <a:xfrm>
                  <a:off x="2677" y="211"/>
                  <a:ext cx="8" cy="299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2994"/>
                    </a:cxn>
                  </a:cxnLst>
                  <a:rect l="0" t="0" r="r" b="b"/>
                  <a:pathLst>
                    <a:path w="8" h="2994">
                      <a:moveTo>
                        <a:pt x="0" y="0"/>
                      </a:moveTo>
                      <a:lnTo>
                        <a:pt x="8" y="2994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7" name="Line 12"/>
                <p:cNvSpPr>
                  <a:spLocks noChangeShapeType="1"/>
                </p:cNvSpPr>
                <p:nvPr/>
              </p:nvSpPr>
              <p:spPr bwMode="auto">
                <a:xfrm>
                  <a:off x="2426" y="2704"/>
                  <a:ext cx="313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8" name="Freeform 13"/>
                <p:cNvSpPr>
                  <a:spLocks/>
                </p:cNvSpPr>
                <p:nvPr/>
              </p:nvSpPr>
              <p:spPr bwMode="auto">
                <a:xfrm>
                  <a:off x="2426" y="3203"/>
                  <a:ext cx="3124" cy="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124" y="8"/>
                    </a:cxn>
                  </a:cxnLst>
                  <a:rect l="0" t="0" r="r" b="b"/>
                  <a:pathLst>
                    <a:path w="3124" h="8">
                      <a:moveTo>
                        <a:pt x="0" y="0"/>
                      </a:moveTo>
                      <a:lnTo>
                        <a:pt x="3124" y="8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9" name="Freeform 14"/>
                <p:cNvSpPr>
                  <a:spLocks/>
                </p:cNvSpPr>
                <p:nvPr/>
              </p:nvSpPr>
              <p:spPr bwMode="auto">
                <a:xfrm>
                  <a:off x="2418" y="2450"/>
                  <a:ext cx="3131" cy="8"/>
                </a:xfrm>
                <a:custGeom>
                  <a:avLst/>
                  <a:gdLst/>
                  <a:ahLst/>
                  <a:cxnLst>
                    <a:cxn ang="0">
                      <a:pos x="0" y="8"/>
                    </a:cxn>
                    <a:cxn ang="0">
                      <a:pos x="3131" y="0"/>
                    </a:cxn>
                  </a:cxnLst>
                  <a:rect l="0" t="0" r="r" b="b"/>
                  <a:pathLst>
                    <a:path w="3131" h="8">
                      <a:moveTo>
                        <a:pt x="0" y="8"/>
                      </a:moveTo>
                      <a:lnTo>
                        <a:pt x="3131" y="0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30" name="Freeform 15"/>
                <p:cNvSpPr>
                  <a:spLocks/>
                </p:cNvSpPr>
                <p:nvPr/>
              </p:nvSpPr>
              <p:spPr bwMode="auto">
                <a:xfrm>
                  <a:off x="2426" y="2205"/>
                  <a:ext cx="3131" cy="8"/>
                </a:xfrm>
                <a:custGeom>
                  <a:avLst/>
                  <a:gdLst/>
                  <a:ahLst/>
                  <a:cxnLst>
                    <a:cxn ang="0">
                      <a:pos x="0" y="8"/>
                    </a:cxn>
                    <a:cxn ang="0">
                      <a:pos x="3131" y="0"/>
                    </a:cxn>
                  </a:cxnLst>
                  <a:rect l="0" t="0" r="r" b="b"/>
                  <a:pathLst>
                    <a:path w="3131" h="8">
                      <a:moveTo>
                        <a:pt x="0" y="8"/>
                      </a:moveTo>
                      <a:lnTo>
                        <a:pt x="3131" y="0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31" name="Freeform 16"/>
                <p:cNvSpPr>
                  <a:spLocks/>
                </p:cNvSpPr>
                <p:nvPr/>
              </p:nvSpPr>
              <p:spPr bwMode="auto">
                <a:xfrm>
                  <a:off x="2409" y="1955"/>
                  <a:ext cx="3132" cy="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132" y="8"/>
                    </a:cxn>
                  </a:cxnLst>
                  <a:rect l="0" t="0" r="r" b="b"/>
                  <a:pathLst>
                    <a:path w="3132" h="8">
                      <a:moveTo>
                        <a:pt x="0" y="0"/>
                      </a:moveTo>
                      <a:lnTo>
                        <a:pt x="3132" y="8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32" name="Freeform 17"/>
                <p:cNvSpPr>
                  <a:spLocks/>
                </p:cNvSpPr>
                <p:nvPr/>
              </p:nvSpPr>
              <p:spPr bwMode="auto">
                <a:xfrm>
                  <a:off x="2434" y="1444"/>
                  <a:ext cx="3107" cy="8"/>
                </a:xfrm>
                <a:custGeom>
                  <a:avLst/>
                  <a:gdLst/>
                  <a:ahLst/>
                  <a:cxnLst>
                    <a:cxn ang="0">
                      <a:pos x="0" y="8"/>
                    </a:cxn>
                    <a:cxn ang="0">
                      <a:pos x="3107" y="0"/>
                    </a:cxn>
                  </a:cxnLst>
                  <a:rect l="0" t="0" r="r" b="b"/>
                  <a:pathLst>
                    <a:path w="3107" h="8">
                      <a:moveTo>
                        <a:pt x="0" y="8"/>
                      </a:moveTo>
                      <a:lnTo>
                        <a:pt x="3107" y="0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 dirty="0"/>
                </a:p>
              </p:txBody>
            </p:sp>
            <p:sp>
              <p:nvSpPr>
                <p:cNvPr id="133" name="Freeform 18"/>
                <p:cNvSpPr>
                  <a:spLocks/>
                </p:cNvSpPr>
                <p:nvPr/>
              </p:nvSpPr>
              <p:spPr bwMode="auto">
                <a:xfrm>
                  <a:off x="2426" y="1207"/>
                  <a:ext cx="3107" cy="8"/>
                </a:xfrm>
                <a:custGeom>
                  <a:avLst/>
                  <a:gdLst/>
                  <a:ahLst/>
                  <a:cxnLst>
                    <a:cxn ang="0">
                      <a:pos x="0" y="8"/>
                    </a:cxn>
                    <a:cxn ang="0">
                      <a:pos x="3107" y="0"/>
                    </a:cxn>
                  </a:cxnLst>
                  <a:rect l="0" t="0" r="r" b="b"/>
                  <a:pathLst>
                    <a:path w="3107" h="8">
                      <a:moveTo>
                        <a:pt x="0" y="8"/>
                      </a:moveTo>
                      <a:lnTo>
                        <a:pt x="3107" y="0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34" name="Freeform 19"/>
                <p:cNvSpPr>
                  <a:spLocks/>
                </p:cNvSpPr>
                <p:nvPr/>
              </p:nvSpPr>
              <p:spPr bwMode="auto">
                <a:xfrm>
                  <a:off x="2426" y="949"/>
                  <a:ext cx="3123" cy="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123" y="8"/>
                    </a:cxn>
                  </a:cxnLst>
                  <a:rect l="0" t="0" r="r" b="b"/>
                  <a:pathLst>
                    <a:path w="3123" h="8">
                      <a:moveTo>
                        <a:pt x="0" y="0"/>
                      </a:moveTo>
                      <a:lnTo>
                        <a:pt x="3123" y="8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35" name="Freeform 20"/>
                <p:cNvSpPr>
                  <a:spLocks/>
                </p:cNvSpPr>
                <p:nvPr/>
              </p:nvSpPr>
              <p:spPr bwMode="auto">
                <a:xfrm>
                  <a:off x="2426" y="708"/>
                  <a:ext cx="3107" cy="8"/>
                </a:xfrm>
                <a:custGeom>
                  <a:avLst/>
                  <a:gdLst/>
                  <a:ahLst/>
                  <a:cxnLst>
                    <a:cxn ang="0">
                      <a:pos x="0" y="8"/>
                    </a:cxn>
                    <a:cxn ang="0">
                      <a:pos x="3107" y="0"/>
                    </a:cxn>
                  </a:cxnLst>
                  <a:rect l="0" t="0" r="r" b="b"/>
                  <a:pathLst>
                    <a:path w="3107" h="8">
                      <a:moveTo>
                        <a:pt x="0" y="8"/>
                      </a:moveTo>
                      <a:lnTo>
                        <a:pt x="3107" y="0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36" name="Freeform 21"/>
                <p:cNvSpPr>
                  <a:spLocks/>
                </p:cNvSpPr>
                <p:nvPr/>
              </p:nvSpPr>
              <p:spPr bwMode="auto">
                <a:xfrm>
                  <a:off x="2434" y="446"/>
                  <a:ext cx="3115" cy="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115" y="8"/>
                    </a:cxn>
                  </a:cxnLst>
                  <a:rect l="0" t="0" r="r" b="b"/>
                  <a:pathLst>
                    <a:path w="3115" h="8">
                      <a:moveTo>
                        <a:pt x="0" y="0"/>
                      </a:moveTo>
                      <a:lnTo>
                        <a:pt x="3115" y="8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37" name="Freeform 22"/>
                <p:cNvSpPr>
                  <a:spLocks/>
                </p:cNvSpPr>
                <p:nvPr/>
              </p:nvSpPr>
              <p:spPr bwMode="auto">
                <a:xfrm>
                  <a:off x="2426" y="210"/>
                  <a:ext cx="3115" cy="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115" y="8"/>
                    </a:cxn>
                  </a:cxnLst>
                  <a:rect l="0" t="0" r="r" b="b"/>
                  <a:pathLst>
                    <a:path w="3115" h="8">
                      <a:moveTo>
                        <a:pt x="0" y="0"/>
                      </a:moveTo>
                      <a:lnTo>
                        <a:pt x="3115" y="8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38" name="Freeform 23"/>
                <p:cNvSpPr>
                  <a:spLocks/>
                </p:cNvSpPr>
                <p:nvPr/>
              </p:nvSpPr>
              <p:spPr bwMode="auto">
                <a:xfrm>
                  <a:off x="2937" y="203"/>
                  <a:ext cx="8" cy="3026"/>
                </a:xfrm>
                <a:custGeom>
                  <a:avLst/>
                  <a:gdLst/>
                  <a:ahLst/>
                  <a:cxnLst>
                    <a:cxn ang="0">
                      <a:pos x="8" y="0"/>
                    </a:cxn>
                    <a:cxn ang="0">
                      <a:pos x="0" y="3026"/>
                    </a:cxn>
                  </a:cxnLst>
                  <a:rect l="0" t="0" r="r" b="b"/>
                  <a:pathLst>
                    <a:path w="8" h="3026">
                      <a:moveTo>
                        <a:pt x="8" y="0"/>
                      </a:moveTo>
                      <a:lnTo>
                        <a:pt x="0" y="3026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39" name="Freeform 24"/>
                <p:cNvSpPr>
                  <a:spLocks/>
                </p:cNvSpPr>
                <p:nvPr/>
              </p:nvSpPr>
              <p:spPr bwMode="auto">
                <a:xfrm>
                  <a:off x="3198" y="210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0" name="Freeform 25"/>
                <p:cNvSpPr>
                  <a:spLocks/>
                </p:cNvSpPr>
                <p:nvPr/>
              </p:nvSpPr>
              <p:spPr bwMode="auto">
                <a:xfrm>
                  <a:off x="3470" y="210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1" name="Freeform 26"/>
                <p:cNvSpPr>
                  <a:spLocks/>
                </p:cNvSpPr>
                <p:nvPr/>
              </p:nvSpPr>
              <p:spPr bwMode="auto">
                <a:xfrm>
                  <a:off x="3707" y="219"/>
                  <a:ext cx="9" cy="3010"/>
                </a:xfrm>
                <a:custGeom>
                  <a:avLst/>
                  <a:gdLst/>
                  <a:ahLst/>
                  <a:cxnLst>
                    <a:cxn ang="0">
                      <a:pos x="9" y="0"/>
                    </a:cxn>
                    <a:cxn ang="0">
                      <a:pos x="0" y="3010"/>
                    </a:cxn>
                  </a:cxnLst>
                  <a:rect l="0" t="0" r="r" b="b"/>
                  <a:pathLst>
                    <a:path w="9" h="3010">
                      <a:moveTo>
                        <a:pt x="9" y="0"/>
                      </a:moveTo>
                      <a:lnTo>
                        <a:pt x="0" y="3010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2" name="Freeform 27"/>
                <p:cNvSpPr>
                  <a:spLocks/>
                </p:cNvSpPr>
                <p:nvPr/>
              </p:nvSpPr>
              <p:spPr bwMode="auto">
                <a:xfrm>
                  <a:off x="5545" y="269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3" name="Freeform 28"/>
                <p:cNvSpPr>
                  <a:spLocks/>
                </p:cNvSpPr>
                <p:nvPr/>
              </p:nvSpPr>
              <p:spPr bwMode="auto">
                <a:xfrm>
                  <a:off x="4494" y="203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4" name="Freeform 29"/>
                <p:cNvSpPr>
                  <a:spLocks/>
                </p:cNvSpPr>
                <p:nvPr/>
              </p:nvSpPr>
              <p:spPr bwMode="auto">
                <a:xfrm>
                  <a:off x="4762" y="219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5" name="Freeform 30"/>
                <p:cNvSpPr>
                  <a:spLocks/>
                </p:cNvSpPr>
                <p:nvPr/>
              </p:nvSpPr>
              <p:spPr bwMode="auto">
                <a:xfrm>
                  <a:off x="5012" y="210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6" name="Freeform 31"/>
                <p:cNvSpPr>
                  <a:spLocks/>
                </p:cNvSpPr>
                <p:nvPr/>
              </p:nvSpPr>
              <p:spPr bwMode="auto">
                <a:xfrm>
                  <a:off x="5284" y="210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7" name="Line 12"/>
                <p:cNvSpPr>
                  <a:spLocks noChangeShapeType="1"/>
                </p:cNvSpPr>
                <p:nvPr/>
              </p:nvSpPr>
              <p:spPr bwMode="auto">
                <a:xfrm>
                  <a:off x="2409" y="3221"/>
                  <a:ext cx="313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8" name="Freeform 27"/>
                <p:cNvSpPr>
                  <a:spLocks/>
                </p:cNvSpPr>
                <p:nvPr/>
              </p:nvSpPr>
              <p:spPr bwMode="auto">
                <a:xfrm>
                  <a:off x="4238" y="164"/>
                  <a:ext cx="1" cy="300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3002"/>
                    </a:cxn>
                  </a:cxnLst>
                  <a:rect l="0" t="0" r="r" b="b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 cap="flat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22" name="Text Box 32"/>
              <p:cNvSpPr txBox="1">
                <a:spLocks noChangeArrowheads="1"/>
              </p:cNvSpPr>
              <p:nvPr/>
            </p:nvSpPr>
            <p:spPr bwMode="auto">
              <a:xfrm>
                <a:off x="5196" y="1849"/>
                <a:ext cx="212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ru-RU" sz="2400" dirty="0" err="1"/>
                  <a:t>х</a:t>
                </a:r>
                <a:endParaRPr lang="ru-RU" sz="2400" dirty="0"/>
              </a:p>
            </p:txBody>
          </p:sp>
          <p:sp>
            <p:nvSpPr>
              <p:cNvPr id="123" name="Text Box 33"/>
              <p:cNvSpPr txBox="1">
                <a:spLocks noChangeArrowheads="1"/>
              </p:cNvSpPr>
              <p:nvPr/>
            </p:nvSpPr>
            <p:spPr bwMode="auto">
              <a:xfrm>
                <a:off x="3571" y="164"/>
                <a:ext cx="212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ru-RU" sz="2400" dirty="0" smtClean="0"/>
                  <a:t>у</a:t>
                </a:r>
                <a:endParaRPr lang="ru-RU" sz="2400" dirty="0"/>
              </a:p>
            </p:txBody>
          </p:sp>
        </p:grpSp>
        <p:cxnSp>
          <p:nvCxnSpPr>
            <p:cNvPr id="119" name="Прямая со стрелкой 118"/>
            <p:cNvCxnSpPr/>
            <p:nvPr/>
          </p:nvCxnSpPr>
          <p:spPr>
            <a:xfrm>
              <a:off x="571472" y="1928802"/>
              <a:ext cx="3571900" cy="158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Прямая со стрелкой 119"/>
            <p:cNvCxnSpPr/>
            <p:nvPr/>
          </p:nvCxnSpPr>
          <p:spPr>
            <a:xfrm rot="5400000" flipH="1" flipV="1">
              <a:off x="360055" y="1991515"/>
              <a:ext cx="2786082" cy="1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9" name="Прямая соединительная линия 148"/>
          <p:cNvCxnSpPr/>
          <p:nvPr/>
        </p:nvCxnSpPr>
        <p:spPr>
          <a:xfrm rot="5400000">
            <a:off x="3465505" y="5035561"/>
            <a:ext cx="2071702" cy="1588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0" name="Полилиния 149"/>
          <p:cNvSpPr/>
          <p:nvPr/>
        </p:nvSpPr>
        <p:spPr>
          <a:xfrm>
            <a:off x="3714744" y="4572008"/>
            <a:ext cx="1500198" cy="857256"/>
          </a:xfrm>
          <a:custGeom>
            <a:avLst/>
            <a:gdLst>
              <a:gd name="connsiteX0" fmla="*/ 6350 w 1978025"/>
              <a:gd name="connsiteY0" fmla="*/ 1085850 h 1085850"/>
              <a:gd name="connsiteX1" fmla="*/ 139700 w 1978025"/>
              <a:gd name="connsiteY1" fmla="*/ 581025 h 1085850"/>
              <a:gd name="connsiteX2" fmla="*/ 844550 w 1978025"/>
              <a:gd name="connsiteY2" fmla="*/ 228600 h 1085850"/>
              <a:gd name="connsiteX3" fmla="*/ 1978025 w 1978025"/>
              <a:gd name="connsiteY3" fmla="*/ 0 h 1085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78025" h="1085850">
                <a:moveTo>
                  <a:pt x="6350" y="1085850"/>
                </a:moveTo>
                <a:cubicBezTo>
                  <a:pt x="3175" y="904875"/>
                  <a:pt x="0" y="723900"/>
                  <a:pt x="139700" y="581025"/>
                </a:cubicBezTo>
                <a:cubicBezTo>
                  <a:pt x="279400" y="438150"/>
                  <a:pt x="538163" y="325438"/>
                  <a:pt x="844550" y="228600"/>
                </a:cubicBezTo>
                <a:cubicBezTo>
                  <a:pt x="1150938" y="131763"/>
                  <a:pt x="1978025" y="0"/>
                  <a:pt x="1978025" y="0"/>
                </a:cubicBezTo>
              </a:path>
            </a:pathLst>
          </a:cu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51" name="Группа 91"/>
          <p:cNvGrpSpPr/>
          <p:nvPr/>
        </p:nvGrpSpPr>
        <p:grpSpPr>
          <a:xfrm>
            <a:off x="4143372" y="5214950"/>
            <a:ext cx="1071570" cy="571504"/>
            <a:chOff x="2143108" y="2500306"/>
            <a:chExt cx="1214446" cy="571504"/>
          </a:xfrm>
        </p:grpSpPr>
        <p:sp>
          <p:nvSpPr>
            <p:cNvPr id="152" name="Прямоугольник 151"/>
            <p:cNvSpPr/>
            <p:nvPr/>
          </p:nvSpPr>
          <p:spPr>
            <a:xfrm>
              <a:off x="2143108" y="2500306"/>
              <a:ext cx="1214446" cy="57150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aphicFrame>
          <p:nvGraphicFramePr>
            <p:cNvPr id="153" name="Object 2"/>
            <p:cNvGraphicFramePr>
              <a:graphicFrameLocks noChangeAspect="1"/>
            </p:cNvGraphicFramePr>
            <p:nvPr/>
          </p:nvGraphicFramePr>
          <p:xfrm>
            <a:off x="2305034" y="2500306"/>
            <a:ext cx="855662" cy="473075"/>
          </p:xfrm>
          <a:graphic>
            <a:graphicData uri="http://schemas.openxmlformats.org/presentationml/2006/ole">
              <p:oleObj spid="_x0000_s48131" name="Формула" r:id="rId4" imgW="330120" imgH="177480" progId="Equation.3">
                <p:embed/>
              </p:oleObj>
            </a:graphicData>
          </a:graphic>
        </p:graphicFrame>
      </p:grpSp>
      <p:grpSp>
        <p:nvGrpSpPr>
          <p:cNvPr id="154" name="Группа 91"/>
          <p:cNvGrpSpPr/>
          <p:nvPr/>
        </p:nvGrpSpPr>
        <p:grpSpPr>
          <a:xfrm>
            <a:off x="1643042" y="3500438"/>
            <a:ext cx="1071570" cy="571504"/>
            <a:chOff x="2143108" y="2500306"/>
            <a:chExt cx="1214446" cy="571504"/>
          </a:xfrm>
        </p:grpSpPr>
        <p:sp>
          <p:nvSpPr>
            <p:cNvPr id="155" name="Прямоугольник 154"/>
            <p:cNvSpPr/>
            <p:nvPr/>
          </p:nvSpPr>
          <p:spPr>
            <a:xfrm>
              <a:off x="2143108" y="2500306"/>
              <a:ext cx="1214446" cy="57150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aphicFrame>
          <p:nvGraphicFramePr>
            <p:cNvPr id="156" name="Object 2"/>
            <p:cNvGraphicFramePr>
              <a:graphicFrameLocks noChangeAspect="1"/>
            </p:cNvGraphicFramePr>
            <p:nvPr/>
          </p:nvGraphicFramePr>
          <p:xfrm>
            <a:off x="2305034" y="2500306"/>
            <a:ext cx="855662" cy="473075"/>
          </p:xfrm>
          <a:graphic>
            <a:graphicData uri="http://schemas.openxmlformats.org/presentationml/2006/ole">
              <p:oleObj spid="_x0000_s48132" name="Формула" r:id="rId5" imgW="330120" imgH="177480" progId="Equation.3">
                <p:embed/>
              </p:oleObj>
            </a:graphicData>
          </a:graphic>
        </p:graphicFrame>
      </p:grpSp>
      <p:grpSp>
        <p:nvGrpSpPr>
          <p:cNvPr id="157" name="Группа 91"/>
          <p:cNvGrpSpPr/>
          <p:nvPr/>
        </p:nvGrpSpPr>
        <p:grpSpPr>
          <a:xfrm>
            <a:off x="3286116" y="3143248"/>
            <a:ext cx="1428760" cy="571504"/>
            <a:chOff x="2143108" y="2500306"/>
            <a:chExt cx="1619261" cy="571504"/>
          </a:xfrm>
        </p:grpSpPr>
        <p:sp>
          <p:nvSpPr>
            <p:cNvPr id="158" name="Прямоугольник 157"/>
            <p:cNvSpPr/>
            <p:nvPr/>
          </p:nvSpPr>
          <p:spPr>
            <a:xfrm>
              <a:off x="2143108" y="2500306"/>
              <a:ext cx="1619261" cy="57150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aphicFrame>
          <p:nvGraphicFramePr>
            <p:cNvPr id="159" name="Object 2"/>
            <p:cNvGraphicFramePr>
              <a:graphicFrameLocks noChangeAspect="1"/>
            </p:cNvGraphicFramePr>
            <p:nvPr/>
          </p:nvGraphicFramePr>
          <p:xfrm>
            <a:off x="2224071" y="2500306"/>
            <a:ext cx="1417743" cy="473075"/>
          </p:xfrm>
          <a:graphic>
            <a:graphicData uri="http://schemas.openxmlformats.org/presentationml/2006/ole">
              <p:oleObj spid="_x0000_s48133" name="Формула" r:id="rId6" imgW="545760" imgH="177480" progId="Equation.3">
                <p:embed/>
              </p:oleObj>
            </a:graphicData>
          </a:graphic>
        </p:graphicFrame>
      </p:grpSp>
      <p:sp>
        <p:nvSpPr>
          <p:cNvPr id="161" name="Прямоугольник 160"/>
          <p:cNvSpPr/>
          <p:nvPr/>
        </p:nvSpPr>
        <p:spPr>
          <a:xfrm>
            <a:off x="5857884" y="4357694"/>
            <a:ext cx="2928957" cy="1571636"/>
          </a:xfrm>
          <a:prstGeom prst="rect">
            <a:avLst/>
          </a:prstGeom>
          <a:solidFill>
            <a:schemeClr val="bg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 является графиком логарифмической функции</a:t>
            </a:r>
            <a:endParaRPr lang="ru-RU" sz="2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0" name="Номер слайда 15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DB3FD-396E-4ED9-BDB3-DCF467DBEF8F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82" grpId="0" animBg="1"/>
      <p:bldP spid="116" grpId="0" animBg="1"/>
      <p:bldP spid="150" grpId="0" animBg="1"/>
      <p:bldP spid="161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E:\Мои рисунки\картинки\картинки школа\252326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428604"/>
            <a:ext cx="1500198" cy="1671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Группа 101"/>
          <p:cNvGrpSpPr/>
          <p:nvPr/>
        </p:nvGrpSpPr>
        <p:grpSpPr>
          <a:xfrm>
            <a:off x="2143108" y="357166"/>
            <a:ext cx="6429420" cy="1500198"/>
            <a:chOff x="1643042" y="285728"/>
            <a:chExt cx="7072363" cy="1500198"/>
          </a:xfrm>
        </p:grpSpPr>
        <p:sp>
          <p:nvSpPr>
            <p:cNvPr id="6" name="Горизонтальный свиток 5"/>
            <p:cNvSpPr/>
            <p:nvPr/>
          </p:nvSpPr>
          <p:spPr>
            <a:xfrm>
              <a:off x="1643042" y="285728"/>
              <a:ext cx="7072363" cy="1500198"/>
            </a:xfrm>
            <a:prstGeom prst="horizontalScroll">
              <a:avLst/>
            </a:prstGeom>
            <a:solidFill>
              <a:schemeClr val="bg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193115" y="571480"/>
              <a:ext cx="6200692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2800" b="1" i="1" dirty="0" smtClean="0">
                  <a:solidFill>
                    <a:srgbClr val="9D3113"/>
                  </a:solidFill>
                  <a:latin typeface="Times New Roman" pitchFamily="18" charset="0"/>
                  <a:cs typeface="Times New Roman" pitchFamily="18" charset="0"/>
                </a:rPr>
                <a:t>Блиц - опрос. </a:t>
              </a:r>
            </a:p>
            <a:p>
              <a:r>
                <a:rPr lang="ru-RU" sz="2800" b="1" i="1" dirty="0" smtClean="0">
                  <a:solidFill>
                    <a:srgbClr val="9D3113"/>
                  </a:solidFill>
                  <a:latin typeface="Times New Roman" pitchFamily="18" charset="0"/>
                  <a:cs typeface="Times New Roman" pitchFamily="18" charset="0"/>
                </a:rPr>
                <a:t>Отвечать только «да» или «нет»</a:t>
              </a:r>
              <a:endParaRPr lang="ru-RU" sz="2800" b="1" i="1" dirty="0">
                <a:solidFill>
                  <a:srgbClr val="9D3113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500034" y="1928802"/>
            <a:ext cx="76417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Ось у является вертикальной асимптотой графика </a:t>
            </a:r>
          </a:p>
          <a:p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логарифмической функции.</a:t>
            </a:r>
            <a:endParaRPr lang="ru-RU" sz="2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0034" y="2786058"/>
            <a:ext cx="775629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Графики показательной и логарифмической функций</a:t>
            </a:r>
          </a:p>
          <a:p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симметричны относительно прямой у = х.</a:t>
            </a:r>
            <a:endParaRPr lang="ru-RU" sz="2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00034" y="3571876"/>
            <a:ext cx="78629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Область определения логарифмической функции – вся</a:t>
            </a:r>
          </a:p>
          <a:p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числовая прямая, а область значений этой функции – </a:t>
            </a:r>
          </a:p>
          <a:p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промежуток </a:t>
            </a:r>
            <a:r>
              <a:rPr lang="en-US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(0, + </a:t>
            </a:r>
            <a:r>
              <a:rPr lang="en-US" sz="2400" b="1" i="1" dirty="0" smtClean="0">
                <a:solidFill>
                  <a:srgbClr val="002060"/>
                </a:solidFill>
                <a:latin typeface="Times New Roman"/>
                <a:cs typeface="Times New Roman"/>
              </a:rPr>
              <a:t>∞)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/>
                <a:cs typeface="Times New Roman"/>
              </a:rPr>
              <a:t>.</a:t>
            </a:r>
            <a:endParaRPr lang="ru-RU" sz="24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0034" y="4714884"/>
            <a:ext cx="799392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Монотонность логарифмической функции зависит от</a:t>
            </a:r>
          </a:p>
          <a:p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основания логарифма.</a:t>
            </a:r>
            <a:endParaRPr lang="ru-RU" sz="2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00034" y="5572140"/>
            <a:ext cx="820436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 каждый график логарифмической функции проходит</a:t>
            </a:r>
          </a:p>
          <a:p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через точку с координатами (1;0).</a:t>
            </a:r>
            <a:endParaRPr lang="ru-RU" sz="2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DB3FD-396E-4ED9-BDB3-DCF467DBEF8F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E:\Мои рисунки\картинки\картинки школа\252326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428604"/>
            <a:ext cx="1500198" cy="1671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Группа 101"/>
          <p:cNvGrpSpPr/>
          <p:nvPr/>
        </p:nvGrpSpPr>
        <p:grpSpPr>
          <a:xfrm>
            <a:off x="2143108" y="357166"/>
            <a:ext cx="6429420" cy="1500198"/>
            <a:chOff x="1643042" y="285728"/>
            <a:chExt cx="7072363" cy="1500198"/>
          </a:xfrm>
        </p:grpSpPr>
        <p:sp>
          <p:nvSpPr>
            <p:cNvPr id="4" name="Горизонтальный свиток 3"/>
            <p:cNvSpPr/>
            <p:nvPr/>
          </p:nvSpPr>
          <p:spPr>
            <a:xfrm>
              <a:off x="1643042" y="285728"/>
              <a:ext cx="7072363" cy="1500198"/>
            </a:xfrm>
            <a:prstGeom prst="horizontalScroll">
              <a:avLst/>
            </a:prstGeom>
            <a:solidFill>
              <a:schemeClr val="bg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193115" y="571480"/>
              <a:ext cx="6200692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2800" b="1" i="1" dirty="0" smtClean="0">
                  <a:solidFill>
                    <a:srgbClr val="9D3113"/>
                  </a:solidFill>
                  <a:latin typeface="Times New Roman" pitchFamily="18" charset="0"/>
                  <a:cs typeface="Times New Roman" pitchFamily="18" charset="0"/>
                </a:rPr>
                <a:t>Блиц - опрос. </a:t>
              </a:r>
            </a:p>
            <a:p>
              <a:r>
                <a:rPr lang="ru-RU" sz="2800" b="1" i="1" dirty="0" smtClean="0">
                  <a:solidFill>
                    <a:srgbClr val="9D3113"/>
                  </a:solidFill>
                  <a:latin typeface="Times New Roman" pitchFamily="18" charset="0"/>
                  <a:cs typeface="Times New Roman" pitchFamily="18" charset="0"/>
                </a:rPr>
                <a:t>Отвечать только «да» или «нет»</a:t>
              </a:r>
              <a:endParaRPr lang="ru-RU" sz="2800" b="1" i="1" dirty="0">
                <a:solidFill>
                  <a:srgbClr val="9D3113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500034" y="2071678"/>
            <a:ext cx="825020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Логарифмическая кривая это та же экспонента, только</a:t>
            </a:r>
          </a:p>
          <a:p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 - другому расположенная в координатной плоскости.</a:t>
            </a:r>
            <a:endParaRPr lang="ru-RU" sz="2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0034" y="2928934"/>
            <a:ext cx="802129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Выпуклость логарифмической функции не зависит от </a:t>
            </a:r>
          </a:p>
          <a:p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основания логарифма.</a:t>
            </a:r>
            <a:endParaRPr lang="ru-RU" sz="2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0034" y="3786190"/>
            <a:ext cx="789010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Логарифмическая функция не является ни чётной, ни</a:t>
            </a:r>
          </a:p>
          <a:p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нечётной.</a:t>
            </a:r>
            <a:endParaRPr lang="ru-RU" sz="2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0034" y="4643446"/>
            <a:ext cx="808272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Логарифмическая функция имеет наибольшее значение</a:t>
            </a:r>
          </a:p>
          <a:p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 не имеет наименьшего значения при </a:t>
            </a:r>
            <a:r>
              <a:rPr lang="en-US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 &gt;1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 наоборот</a:t>
            </a:r>
          </a:p>
          <a:p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при </a:t>
            </a:r>
            <a:r>
              <a:rPr lang="en-US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0 &lt; a &lt; 1.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42910" y="5786454"/>
            <a:ext cx="20193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Проверка:</a:t>
            </a:r>
            <a:endParaRPr lang="ru-RU" sz="3200" b="1" i="1" u="sng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643174" y="5857892"/>
            <a:ext cx="60289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Да, да, нет, да, нет, да, нет, да, нет</a:t>
            </a:r>
            <a:endParaRPr lang="ru-RU" sz="2800" b="1" i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DB3FD-396E-4ED9-BDB3-DCF467DBEF8F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E:\Мои рисунки\картинки\картинки школа\252326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428604"/>
            <a:ext cx="1500198" cy="1671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Группа 101"/>
          <p:cNvGrpSpPr/>
          <p:nvPr/>
        </p:nvGrpSpPr>
        <p:grpSpPr>
          <a:xfrm>
            <a:off x="2143108" y="357166"/>
            <a:ext cx="6429420" cy="1500198"/>
            <a:chOff x="1643042" y="285728"/>
            <a:chExt cx="7072363" cy="1500198"/>
          </a:xfrm>
        </p:grpSpPr>
        <p:sp>
          <p:nvSpPr>
            <p:cNvPr id="4" name="Горизонтальный свиток 3"/>
            <p:cNvSpPr/>
            <p:nvPr/>
          </p:nvSpPr>
          <p:spPr>
            <a:xfrm>
              <a:off x="1643042" y="285728"/>
              <a:ext cx="7072363" cy="1500198"/>
            </a:xfrm>
            <a:prstGeom prst="horizontalScroll">
              <a:avLst/>
            </a:prstGeom>
            <a:solidFill>
              <a:schemeClr val="bg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193115" y="571480"/>
              <a:ext cx="5349511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4400" b="1" i="1" dirty="0" smtClean="0">
                  <a:solidFill>
                    <a:srgbClr val="9D3113"/>
                  </a:solidFill>
                  <a:latin typeface="Times New Roman" pitchFamily="18" charset="0"/>
                  <a:cs typeface="Times New Roman" pitchFamily="18" charset="0"/>
                </a:rPr>
                <a:t>Домашнее задание</a:t>
              </a:r>
              <a:endParaRPr lang="ru-RU" sz="4400" b="1" i="1" dirty="0">
                <a:solidFill>
                  <a:srgbClr val="9D3113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603094" y="2500306"/>
            <a:ext cx="8137548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Конспект.</a:t>
            </a:r>
          </a:p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одной системе координат</a:t>
            </a:r>
          </a:p>
          <a:p>
            <a:pPr algn="ctr"/>
            <a:r>
              <a:rPr lang="en-US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построить график логарифмической </a:t>
            </a:r>
          </a:p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функции и ей обратной.</a:t>
            </a:r>
          </a:p>
        </p:txBody>
      </p:sp>
      <p:grpSp>
        <p:nvGrpSpPr>
          <p:cNvPr id="7" name="Группа 101"/>
          <p:cNvGrpSpPr/>
          <p:nvPr/>
        </p:nvGrpSpPr>
        <p:grpSpPr>
          <a:xfrm>
            <a:off x="2143108" y="357166"/>
            <a:ext cx="6429420" cy="1500198"/>
            <a:chOff x="1643042" y="285728"/>
            <a:chExt cx="7072363" cy="1500198"/>
          </a:xfrm>
        </p:grpSpPr>
        <p:sp>
          <p:nvSpPr>
            <p:cNvPr id="8" name="Горизонтальный свиток 7"/>
            <p:cNvSpPr/>
            <p:nvPr/>
          </p:nvSpPr>
          <p:spPr>
            <a:xfrm>
              <a:off x="1643042" y="285728"/>
              <a:ext cx="7072363" cy="1500198"/>
            </a:xfrm>
            <a:prstGeom prst="horizontalScroll">
              <a:avLst/>
            </a:prstGeom>
            <a:solidFill>
              <a:schemeClr val="bg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529005" y="642918"/>
              <a:ext cx="3117381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4400" b="1" i="1" dirty="0" smtClean="0">
                  <a:solidFill>
                    <a:srgbClr val="9D3113"/>
                  </a:solidFill>
                  <a:latin typeface="Times New Roman" pitchFamily="18" charset="0"/>
                  <a:cs typeface="Times New Roman" pitchFamily="18" charset="0"/>
                </a:rPr>
                <a:t>Удачи!!!!!</a:t>
              </a:r>
              <a:endParaRPr lang="ru-RU" sz="4400" b="1" i="1" dirty="0">
                <a:solidFill>
                  <a:srgbClr val="9D3113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DB3FD-396E-4ED9-BDB3-DCF467DBEF8F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Documents and Settings\Admin\Рабочий стол\240px-John_Napi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285860"/>
            <a:ext cx="3929090" cy="485778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643438" y="428604"/>
            <a:ext cx="4000528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Дата рождения:	</a:t>
            </a:r>
          </a:p>
          <a:p>
            <a:pPr algn="just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1550 год</a:t>
            </a:r>
          </a:p>
          <a:p>
            <a:pPr algn="just"/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Место рождения: </a:t>
            </a:r>
          </a:p>
          <a:p>
            <a:pPr algn="just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замок </a:t>
            </a:r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Мерчистон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в те годы предместье Эдинбурга</a:t>
            </a:r>
          </a:p>
          <a:p>
            <a:pPr algn="just"/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Дата смерти: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algn="just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 апреля 1617</a:t>
            </a:r>
          </a:p>
          <a:p>
            <a:pPr algn="just"/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Место смерти:	</a:t>
            </a:r>
          </a:p>
          <a:p>
            <a:pPr algn="just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Эдинбург</a:t>
            </a:r>
          </a:p>
          <a:p>
            <a:pPr algn="just"/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Научная сфера: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algn="just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</a:p>
          <a:p>
            <a:pPr algn="just"/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Альма-матер:	</a:t>
            </a:r>
          </a:p>
          <a:p>
            <a:pPr algn="just"/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Сент-Эндрюсский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университет</a:t>
            </a:r>
          </a:p>
          <a:p>
            <a:pPr algn="just"/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Известен как: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algn="just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изобретатель логарифмов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14348" y="357166"/>
            <a:ext cx="335758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Джон Непер</a:t>
            </a:r>
          </a:p>
          <a:p>
            <a:pPr algn="ctr"/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John Napier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DB3FD-396E-4ED9-BDB3-DCF467DBEF8F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2976" y="357166"/>
            <a:ext cx="703994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9D3113"/>
                </a:solidFill>
                <a:latin typeface="Times New Roman" pitchFamily="18" charset="0"/>
                <a:cs typeface="Times New Roman" pitchFamily="18" charset="0"/>
              </a:rPr>
              <a:t>Прочитайте и назовите график функции, </a:t>
            </a:r>
          </a:p>
          <a:p>
            <a:pPr algn="ctr"/>
            <a:r>
              <a:rPr lang="ru-RU" sz="2800" b="1" i="1" dirty="0" smtClean="0">
                <a:solidFill>
                  <a:srgbClr val="9D3113"/>
                </a:solidFill>
                <a:latin typeface="Times New Roman" pitchFamily="18" charset="0"/>
                <a:cs typeface="Times New Roman" pitchFamily="18" charset="0"/>
              </a:rPr>
              <a:t> изображённый на рисунке.</a:t>
            </a:r>
            <a:endParaRPr lang="ru-RU" sz="2800" b="1" i="1" dirty="0">
              <a:solidFill>
                <a:srgbClr val="9D311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Group 468"/>
          <p:cNvGraphicFramePr>
            <a:graphicFrameLocks noGrp="1"/>
          </p:cNvGraphicFramePr>
          <p:nvPr/>
        </p:nvGraphicFramePr>
        <p:xfrm>
          <a:off x="500034" y="1500174"/>
          <a:ext cx="5383224" cy="4876800"/>
        </p:xfrm>
        <a:graphic>
          <a:graphicData uri="http://schemas.openxmlformats.org/drawingml/2006/table">
            <a:tbl>
              <a:tblPr/>
              <a:tblGrid>
                <a:gridCol w="268502"/>
                <a:gridCol w="269700"/>
                <a:gridCol w="268502"/>
                <a:gridCol w="269701"/>
                <a:gridCol w="269700"/>
                <a:gridCol w="269701"/>
                <a:gridCol w="268502"/>
                <a:gridCol w="269700"/>
                <a:gridCol w="268502"/>
                <a:gridCol w="269701"/>
                <a:gridCol w="308185"/>
                <a:gridCol w="228819"/>
                <a:gridCol w="269700"/>
                <a:gridCol w="252920"/>
                <a:gridCol w="272098"/>
                <a:gridCol w="282886"/>
                <a:gridCol w="269701"/>
                <a:gridCol w="268502"/>
                <a:gridCol w="269700"/>
                <a:gridCol w="268502"/>
              </a:tblGrid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cxnSp>
        <p:nvCxnSpPr>
          <p:cNvPr id="5" name="Прямая со стрелкой 4"/>
          <p:cNvCxnSpPr/>
          <p:nvPr/>
        </p:nvCxnSpPr>
        <p:spPr>
          <a:xfrm>
            <a:off x="500034" y="4929198"/>
            <a:ext cx="5429288" cy="1588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rot="5400000" flipH="1" flipV="1">
            <a:off x="785786" y="3929066"/>
            <a:ext cx="4857784" cy="1588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500694" y="5000636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endParaRPr lang="ru-RU" sz="3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428992" y="1500174"/>
            <a:ext cx="36740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y</a:t>
            </a:r>
            <a:endParaRPr lang="ru-RU" sz="3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786050" y="5000636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endParaRPr lang="ru-RU" sz="3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571868" y="5000636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3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786050" y="4071942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3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1" name="Прямая соединительная линия 40"/>
          <p:cNvCxnSpPr/>
          <p:nvPr/>
        </p:nvCxnSpPr>
        <p:spPr>
          <a:xfrm>
            <a:off x="3143240" y="4429132"/>
            <a:ext cx="214314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Полилиния 36"/>
          <p:cNvSpPr/>
          <p:nvPr/>
        </p:nvSpPr>
        <p:spPr>
          <a:xfrm>
            <a:off x="2000232" y="1643050"/>
            <a:ext cx="2214578" cy="3143272"/>
          </a:xfrm>
          <a:custGeom>
            <a:avLst/>
            <a:gdLst>
              <a:gd name="connsiteX0" fmla="*/ 0 w 1628078"/>
              <a:gd name="connsiteY0" fmla="*/ 3278459 h 3278459"/>
              <a:gd name="connsiteX1" fmla="*/ 936702 w 1628078"/>
              <a:gd name="connsiteY1" fmla="*/ 2877015 h 3278459"/>
              <a:gd name="connsiteX2" fmla="*/ 1427356 w 1628078"/>
              <a:gd name="connsiteY2" fmla="*/ 1416205 h 3278459"/>
              <a:gd name="connsiteX3" fmla="*/ 1628078 w 1628078"/>
              <a:gd name="connsiteY3" fmla="*/ 0 h 32784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28078" h="3278459">
                <a:moveTo>
                  <a:pt x="0" y="3278459"/>
                </a:moveTo>
                <a:cubicBezTo>
                  <a:pt x="349404" y="3232925"/>
                  <a:pt x="698809" y="3187391"/>
                  <a:pt x="936702" y="2877015"/>
                </a:cubicBezTo>
                <a:cubicBezTo>
                  <a:pt x="1174595" y="2566639"/>
                  <a:pt x="1312127" y="1895707"/>
                  <a:pt x="1427356" y="1416205"/>
                </a:cubicBezTo>
                <a:cubicBezTo>
                  <a:pt x="1542585" y="936703"/>
                  <a:pt x="1585331" y="468351"/>
                  <a:pt x="1628078" y="0"/>
                </a:cubicBezTo>
              </a:path>
            </a:pathLst>
          </a:custGeom>
          <a:ln w="76200">
            <a:solidFill>
              <a:srgbClr val="5EA2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2" name="Прямая соединительная линия 41"/>
          <p:cNvCxnSpPr/>
          <p:nvPr/>
        </p:nvCxnSpPr>
        <p:spPr>
          <a:xfrm rot="5400000" flipH="1" flipV="1">
            <a:off x="3573456" y="4927610"/>
            <a:ext cx="284164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6" name="Группа 45"/>
          <p:cNvGrpSpPr/>
          <p:nvPr/>
        </p:nvGrpSpPr>
        <p:grpSpPr>
          <a:xfrm>
            <a:off x="4429124" y="1571612"/>
            <a:ext cx="2714644" cy="757238"/>
            <a:chOff x="3786182" y="500054"/>
            <a:chExt cx="2714644" cy="757238"/>
          </a:xfrm>
        </p:grpSpPr>
        <p:sp>
          <p:nvSpPr>
            <p:cNvPr id="47" name="Прямоугольник 46"/>
            <p:cNvSpPr/>
            <p:nvPr/>
          </p:nvSpPr>
          <p:spPr>
            <a:xfrm>
              <a:off x="3786182" y="642918"/>
              <a:ext cx="2714644" cy="57150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aphicFrame>
          <p:nvGraphicFramePr>
            <p:cNvPr id="48" name="Объект 47"/>
            <p:cNvGraphicFramePr>
              <a:graphicFrameLocks noChangeAspect="1"/>
            </p:cNvGraphicFramePr>
            <p:nvPr/>
          </p:nvGraphicFramePr>
          <p:xfrm>
            <a:off x="3827458" y="500054"/>
            <a:ext cx="2568575" cy="757238"/>
          </p:xfrm>
          <a:graphic>
            <a:graphicData uri="http://schemas.openxmlformats.org/presentationml/2006/ole">
              <p:oleObj spid="_x0000_s23553" name="Формула" r:id="rId3" imgW="774360" imgH="228600" progId="Equation.3">
                <p:embed/>
              </p:oleObj>
            </a:graphicData>
          </a:graphic>
        </p:graphicFrame>
      </p:grpSp>
      <p:sp>
        <p:nvSpPr>
          <p:cNvPr id="49" name="TextBox 48"/>
          <p:cNvSpPr txBox="1"/>
          <p:nvPr/>
        </p:nvSpPr>
        <p:spPr>
          <a:xfrm>
            <a:off x="5929322" y="3071810"/>
            <a:ext cx="297735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Какими свойствами</a:t>
            </a:r>
          </a:p>
          <a:p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обладает эта </a:t>
            </a:r>
          </a:p>
          <a:p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функция </a:t>
            </a:r>
          </a:p>
          <a:p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при 0</a:t>
            </a:r>
            <a:r>
              <a:rPr lang="en-US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&lt; a &lt; 1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? </a:t>
            </a:r>
          </a:p>
        </p:txBody>
      </p:sp>
      <p:sp>
        <p:nvSpPr>
          <p:cNvPr id="20" name="Полилиния 19"/>
          <p:cNvSpPr/>
          <p:nvPr/>
        </p:nvSpPr>
        <p:spPr>
          <a:xfrm flipH="1">
            <a:off x="2143108" y="1643050"/>
            <a:ext cx="2214578" cy="3143272"/>
          </a:xfrm>
          <a:custGeom>
            <a:avLst/>
            <a:gdLst>
              <a:gd name="connsiteX0" fmla="*/ 0 w 1628078"/>
              <a:gd name="connsiteY0" fmla="*/ 3278459 h 3278459"/>
              <a:gd name="connsiteX1" fmla="*/ 936702 w 1628078"/>
              <a:gd name="connsiteY1" fmla="*/ 2877015 h 3278459"/>
              <a:gd name="connsiteX2" fmla="*/ 1427356 w 1628078"/>
              <a:gd name="connsiteY2" fmla="*/ 1416205 h 3278459"/>
              <a:gd name="connsiteX3" fmla="*/ 1628078 w 1628078"/>
              <a:gd name="connsiteY3" fmla="*/ 0 h 32784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28078" h="3278459">
                <a:moveTo>
                  <a:pt x="0" y="3278459"/>
                </a:moveTo>
                <a:cubicBezTo>
                  <a:pt x="349404" y="3232925"/>
                  <a:pt x="698809" y="3187391"/>
                  <a:pt x="936702" y="2877015"/>
                </a:cubicBezTo>
                <a:cubicBezTo>
                  <a:pt x="1174595" y="2566639"/>
                  <a:pt x="1312127" y="1895707"/>
                  <a:pt x="1427356" y="1416205"/>
                </a:cubicBezTo>
                <a:cubicBezTo>
                  <a:pt x="1542585" y="936703"/>
                  <a:pt x="1585331" y="468351"/>
                  <a:pt x="1628078" y="0"/>
                </a:cubicBezTo>
              </a:path>
            </a:pathLst>
          </a:custGeom>
          <a:ln w="76200">
            <a:solidFill>
              <a:srgbClr val="3977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1" name="Группа 20"/>
          <p:cNvGrpSpPr/>
          <p:nvPr/>
        </p:nvGrpSpPr>
        <p:grpSpPr>
          <a:xfrm>
            <a:off x="3500430" y="4786322"/>
            <a:ext cx="3243262" cy="757237"/>
            <a:chOff x="3786182" y="500054"/>
            <a:chExt cx="3243262" cy="757237"/>
          </a:xfrm>
        </p:grpSpPr>
        <p:sp>
          <p:nvSpPr>
            <p:cNvPr id="22" name="Прямоугольник 21"/>
            <p:cNvSpPr/>
            <p:nvPr/>
          </p:nvSpPr>
          <p:spPr>
            <a:xfrm>
              <a:off x="3786182" y="642918"/>
              <a:ext cx="3214710" cy="57150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aphicFrame>
          <p:nvGraphicFramePr>
            <p:cNvPr id="23" name="Объект 22"/>
            <p:cNvGraphicFramePr>
              <a:graphicFrameLocks noChangeAspect="1"/>
            </p:cNvGraphicFramePr>
            <p:nvPr/>
          </p:nvGraphicFramePr>
          <p:xfrm>
            <a:off x="3786182" y="500054"/>
            <a:ext cx="3243262" cy="757237"/>
          </p:xfrm>
          <a:graphic>
            <a:graphicData uri="http://schemas.openxmlformats.org/presentationml/2006/ole">
              <p:oleObj spid="_x0000_s23554" name="Формула" r:id="rId4" imgW="977760" imgH="228600" progId="Equation.3">
                <p:embed/>
              </p:oleObj>
            </a:graphicData>
          </a:graphic>
        </p:graphicFrame>
      </p:grpSp>
      <p:sp>
        <p:nvSpPr>
          <p:cNvPr id="24" name="Номер слайда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DB3FD-396E-4ED9-BDB3-DCF467DBEF8F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  <p:bldP spid="10" grpId="0"/>
      <p:bldP spid="11" grpId="0"/>
      <p:bldP spid="38" grpId="0"/>
      <p:bldP spid="39" grpId="0"/>
      <p:bldP spid="37" grpId="0" animBg="1"/>
      <p:bldP spid="49" grpId="0"/>
      <p:bldP spid="20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57356" y="1500174"/>
            <a:ext cx="65029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1) </a:t>
            </a:r>
            <a:r>
              <a:rPr lang="en-US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D(f) – 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область определения функции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8596" y="2857496"/>
            <a:ext cx="656500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3) Чётность или нечётность функции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8596" y="4000504"/>
            <a:ext cx="48320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5) Ограниченность функции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8596" y="4572008"/>
            <a:ext cx="78834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6) Наибольшие, наименьшие значения</a:t>
            </a:r>
            <a:r>
              <a:rPr lang="en-US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функции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8596" y="5214950"/>
            <a:ext cx="46862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7) Непрерывность функции.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785918" y="2143116"/>
            <a:ext cx="59661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2) </a:t>
            </a:r>
            <a:r>
              <a:rPr lang="en-US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E(f) – 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область значений функции.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28596" y="3429000"/>
            <a:ext cx="81430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4) Промежутки возрастания, убывания функции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Picture 4" descr="E:\Мои рисунки\картинки\картинки школа\252326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428604"/>
            <a:ext cx="1492382" cy="1671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4" name="Группа 13"/>
          <p:cNvGrpSpPr/>
          <p:nvPr/>
        </p:nvGrpSpPr>
        <p:grpSpPr>
          <a:xfrm>
            <a:off x="2071670" y="357166"/>
            <a:ext cx="6500858" cy="928694"/>
            <a:chOff x="2143108" y="285728"/>
            <a:chExt cx="6500858" cy="928694"/>
          </a:xfrm>
        </p:grpSpPr>
        <p:sp>
          <p:nvSpPr>
            <p:cNvPr id="15" name="Горизонтальный свиток 14"/>
            <p:cNvSpPr/>
            <p:nvPr/>
          </p:nvSpPr>
          <p:spPr>
            <a:xfrm>
              <a:off x="2143108" y="285728"/>
              <a:ext cx="6500858" cy="928694"/>
            </a:xfrm>
            <a:prstGeom prst="horizontalScroll">
              <a:avLst/>
            </a:prstGeom>
            <a:solidFill>
              <a:schemeClr val="bg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214546" y="428604"/>
              <a:ext cx="184731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ru-RU" sz="3200" b="1" i="1" dirty="0">
                <a:solidFill>
                  <a:srgbClr val="9D3113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2857488" y="500042"/>
            <a:ext cx="49802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rgbClr val="9D3113"/>
                </a:solidFill>
                <a:latin typeface="Times New Roman" pitchFamily="18" charset="0"/>
                <a:cs typeface="Times New Roman" pitchFamily="18" charset="0"/>
              </a:rPr>
              <a:t>План прочтения графика:</a:t>
            </a:r>
            <a:endParaRPr lang="ru-RU" sz="3200" b="1" i="1" dirty="0">
              <a:solidFill>
                <a:srgbClr val="9D311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Номер слайда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DB3FD-396E-4ED9-BDB3-DCF467DBEF8F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500"/>
                            </p:stCondLst>
                            <p:childTnLst>
                              <p:par>
                                <p:cTn id="3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500"/>
                            </p:stCondLst>
                            <p:childTnLst>
                              <p:par>
                                <p:cTn id="4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500"/>
                            </p:stCondLst>
                            <p:childTnLst>
                              <p:par>
                                <p:cTn id="5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468"/>
          <p:cNvGraphicFramePr>
            <a:graphicFrameLocks noGrp="1"/>
          </p:cNvGraphicFramePr>
          <p:nvPr/>
        </p:nvGraphicFramePr>
        <p:xfrm>
          <a:off x="428596" y="1500174"/>
          <a:ext cx="5383224" cy="4876800"/>
        </p:xfrm>
        <a:graphic>
          <a:graphicData uri="http://schemas.openxmlformats.org/drawingml/2006/table">
            <a:tbl>
              <a:tblPr/>
              <a:tblGrid>
                <a:gridCol w="268502"/>
                <a:gridCol w="269700"/>
                <a:gridCol w="268502"/>
                <a:gridCol w="269701"/>
                <a:gridCol w="269700"/>
                <a:gridCol w="269701"/>
                <a:gridCol w="268502"/>
                <a:gridCol w="269700"/>
                <a:gridCol w="268502"/>
                <a:gridCol w="269701"/>
                <a:gridCol w="268502"/>
                <a:gridCol w="268502"/>
                <a:gridCol w="269700"/>
                <a:gridCol w="252920"/>
                <a:gridCol w="272098"/>
                <a:gridCol w="282886"/>
                <a:gridCol w="269701"/>
                <a:gridCol w="268502"/>
                <a:gridCol w="269700"/>
                <a:gridCol w="268502"/>
              </a:tblGrid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cxnSp>
        <p:nvCxnSpPr>
          <p:cNvPr id="6" name="Прямая со стрелкой 5"/>
          <p:cNvCxnSpPr/>
          <p:nvPr/>
        </p:nvCxnSpPr>
        <p:spPr>
          <a:xfrm rot="5400000" flipH="1" flipV="1">
            <a:off x="-1214081" y="3928669"/>
            <a:ext cx="4857784" cy="794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428596" y="5643578"/>
            <a:ext cx="5429288" cy="1588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357818" y="5643578"/>
            <a:ext cx="4411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endParaRPr lang="ru-RU" sz="4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357290" y="1357298"/>
            <a:ext cx="41229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y</a:t>
            </a:r>
            <a:endParaRPr lang="ru-RU" sz="4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214414" y="5572140"/>
            <a:ext cx="4411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endParaRPr lang="ru-RU" sz="4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71472" y="4286256"/>
            <a:ext cx="41229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endParaRPr lang="ru-RU" sz="4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71472" y="2500306"/>
            <a:ext cx="4411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endParaRPr lang="ru-RU" sz="4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>
            <a:off x="1214414" y="3000372"/>
            <a:ext cx="1071570" cy="1588"/>
          </a:xfrm>
          <a:prstGeom prst="line">
            <a:avLst/>
          </a:prstGeom>
          <a:ln w="57150">
            <a:solidFill>
              <a:srgbClr val="0070C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2071670" y="5643578"/>
            <a:ext cx="41229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endParaRPr lang="ru-RU" sz="4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714744" y="5643578"/>
            <a:ext cx="4411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endParaRPr lang="ru-RU" sz="4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>
            <a:off x="1214414" y="4643446"/>
            <a:ext cx="2714644" cy="1588"/>
          </a:xfrm>
          <a:prstGeom prst="line">
            <a:avLst/>
          </a:prstGeom>
          <a:ln w="57150">
            <a:solidFill>
              <a:srgbClr val="0070C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rot="5400000">
            <a:off x="964381" y="4321975"/>
            <a:ext cx="2643206" cy="1588"/>
          </a:xfrm>
          <a:prstGeom prst="line">
            <a:avLst/>
          </a:prstGeom>
          <a:ln w="57150">
            <a:solidFill>
              <a:srgbClr val="0070C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rot="5400000">
            <a:off x="3428992" y="5143512"/>
            <a:ext cx="1000132" cy="1588"/>
          </a:xfrm>
          <a:prstGeom prst="line">
            <a:avLst/>
          </a:prstGeom>
          <a:ln w="57150">
            <a:solidFill>
              <a:srgbClr val="0070C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Овал 17"/>
          <p:cNvSpPr/>
          <p:nvPr/>
        </p:nvSpPr>
        <p:spPr>
          <a:xfrm>
            <a:off x="2214546" y="2928934"/>
            <a:ext cx="214314" cy="214314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3786182" y="4572008"/>
            <a:ext cx="214314" cy="214314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4" name="Прямая соединительная линия 33"/>
          <p:cNvCxnSpPr/>
          <p:nvPr/>
        </p:nvCxnSpPr>
        <p:spPr>
          <a:xfrm flipV="1">
            <a:off x="500034" y="2928934"/>
            <a:ext cx="3929090" cy="3286148"/>
          </a:xfrm>
          <a:prstGeom prst="line">
            <a:avLst/>
          </a:prstGeom>
          <a:ln w="76200">
            <a:solidFill>
              <a:srgbClr val="397748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 rot="19323585">
            <a:off x="2726026" y="2955738"/>
            <a:ext cx="12170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sz="4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= x</a:t>
            </a:r>
            <a:endParaRPr lang="ru-RU" sz="4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28596" y="428604"/>
            <a:ext cx="41122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Показательная функция</a:t>
            </a: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57158" y="928670"/>
            <a:ext cx="44937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Логарифмическая функция</a:t>
            </a: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8" name="Группа 27"/>
          <p:cNvGrpSpPr/>
          <p:nvPr/>
        </p:nvGrpSpPr>
        <p:grpSpPr>
          <a:xfrm>
            <a:off x="4500562" y="357166"/>
            <a:ext cx="1388277" cy="757242"/>
            <a:chOff x="3714744" y="571480"/>
            <a:chExt cx="1388277" cy="757242"/>
          </a:xfrm>
        </p:grpSpPr>
        <p:sp>
          <p:nvSpPr>
            <p:cNvPr id="30" name="Прямоугольник 29"/>
            <p:cNvSpPr/>
            <p:nvPr/>
          </p:nvSpPr>
          <p:spPr>
            <a:xfrm>
              <a:off x="3786182" y="642918"/>
              <a:ext cx="1285884" cy="57150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aphicFrame>
          <p:nvGraphicFramePr>
            <p:cNvPr id="31" name="Объект 30"/>
            <p:cNvGraphicFramePr>
              <a:graphicFrameLocks noChangeAspect="1"/>
            </p:cNvGraphicFramePr>
            <p:nvPr/>
          </p:nvGraphicFramePr>
          <p:xfrm>
            <a:off x="3714744" y="571480"/>
            <a:ext cx="1388277" cy="757242"/>
          </p:xfrm>
          <a:graphic>
            <a:graphicData uri="http://schemas.openxmlformats.org/presentationml/2006/ole">
              <p:oleObj spid="_x0000_s40962" name="Формула" r:id="rId3" imgW="419040" imgH="228600" progId="Equation.3">
                <p:embed/>
              </p:oleObj>
            </a:graphicData>
          </a:graphic>
        </p:graphicFrame>
      </p:grpSp>
      <p:grpSp>
        <p:nvGrpSpPr>
          <p:cNvPr id="33" name="Группа 32"/>
          <p:cNvGrpSpPr/>
          <p:nvPr/>
        </p:nvGrpSpPr>
        <p:grpSpPr>
          <a:xfrm>
            <a:off x="5929322" y="714356"/>
            <a:ext cx="2357454" cy="714381"/>
            <a:chOff x="2000232" y="3857628"/>
            <a:chExt cx="2357454" cy="694238"/>
          </a:xfrm>
        </p:grpSpPr>
        <p:sp>
          <p:nvSpPr>
            <p:cNvPr id="35" name="Прямоугольник 34"/>
            <p:cNvSpPr/>
            <p:nvPr/>
          </p:nvSpPr>
          <p:spPr>
            <a:xfrm>
              <a:off x="2000232" y="3857628"/>
              <a:ext cx="2357454" cy="69423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aphicFrame>
          <p:nvGraphicFramePr>
            <p:cNvPr id="36" name="Объект 35"/>
            <p:cNvGraphicFramePr>
              <a:graphicFrameLocks noChangeAspect="1"/>
            </p:cNvGraphicFramePr>
            <p:nvPr/>
          </p:nvGraphicFramePr>
          <p:xfrm>
            <a:off x="2395509" y="3928611"/>
            <a:ext cx="1676425" cy="590869"/>
          </p:xfrm>
          <a:graphic>
            <a:graphicData uri="http://schemas.openxmlformats.org/presentationml/2006/ole">
              <p:oleObj spid="_x0000_s40963" name="Формула" r:id="rId4" imgW="647640" imgH="228600" progId="Equation.3">
                <p:embed/>
              </p:oleObj>
            </a:graphicData>
          </a:graphic>
        </p:graphicFrame>
      </p:grpSp>
      <p:sp>
        <p:nvSpPr>
          <p:cNvPr id="37" name="TextBox 36"/>
          <p:cNvSpPr txBox="1"/>
          <p:nvPr/>
        </p:nvSpPr>
        <p:spPr>
          <a:xfrm>
            <a:off x="2285984" y="2357430"/>
            <a:ext cx="13131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 ; b)</a:t>
            </a:r>
            <a:endParaRPr lang="ru-RU" sz="36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9" name="Объект 38"/>
          <p:cNvGraphicFramePr>
            <a:graphicFrameLocks noChangeAspect="1"/>
          </p:cNvGraphicFramePr>
          <p:nvPr/>
        </p:nvGraphicFramePr>
        <p:xfrm>
          <a:off x="6429388" y="2928934"/>
          <a:ext cx="1500198" cy="560390"/>
        </p:xfrm>
        <a:graphic>
          <a:graphicData uri="http://schemas.openxmlformats.org/presentationml/2006/ole">
            <p:oleObj spid="_x0000_s40965" name="Формула" r:id="rId5" imgW="406080" imgH="203040" progId="Equation.3">
              <p:embed/>
            </p:oleObj>
          </a:graphicData>
        </a:graphic>
      </p:graphicFrame>
      <p:graphicFrame>
        <p:nvGraphicFramePr>
          <p:cNvPr id="40" name="Объект 39"/>
          <p:cNvGraphicFramePr>
            <a:graphicFrameLocks noChangeAspect="1"/>
          </p:cNvGraphicFramePr>
          <p:nvPr/>
        </p:nvGraphicFramePr>
        <p:xfrm>
          <a:off x="6286512" y="4214818"/>
          <a:ext cx="1928825" cy="630238"/>
        </p:xfrm>
        <a:graphic>
          <a:graphicData uri="http://schemas.openxmlformats.org/presentationml/2006/ole">
            <p:oleObj spid="_x0000_s40966" name="Формула" r:id="rId6" imgW="622080" imgH="228600" progId="Equation.3">
              <p:embed/>
            </p:oleObj>
          </a:graphicData>
        </a:graphic>
      </p:graphicFrame>
      <p:sp>
        <p:nvSpPr>
          <p:cNvPr id="42" name="TextBox 41"/>
          <p:cNvSpPr txBox="1"/>
          <p:nvPr/>
        </p:nvSpPr>
        <p:spPr>
          <a:xfrm>
            <a:off x="5929322" y="1428736"/>
            <a:ext cx="268329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Если  точка (с;</a:t>
            </a:r>
            <a:r>
              <a:rPr lang="en-US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принадлежит</a:t>
            </a:r>
          </a:p>
          <a:p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показательной</a:t>
            </a:r>
            <a:endParaRPr lang="en-US" sz="24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функции, то</a:t>
            </a:r>
            <a:endParaRPr lang="ru-RU" sz="2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000760" y="3429000"/>
            <a:ext cx="239245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Или,  на «языке</a:t>
            </a:r>
            <a:endParaRPr lang="en-US" sz="24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логарифмов»</a:t>
            </a:r>
            <a:endParaRPr lang="ru-RU" sz="2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715008" y="4786322"/>
            <a:ext cx="310354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Что можно сказать</a:t>
            </a:r>
          </a:p>
          <a:p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  точке (</a:t>
            </a:r>
            <a:r>
              <a:rPr lang="en-US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r>
              <a:rPr lang="en-US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)? </a:t>
            </a:r>
          </a:p>
          <a:p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4000496" y="4214818"/>
            <a:ext cx="13131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 ; c)</a:t>
            </a:r>
            <a:endParaRPr lang="ru-RU" sz="36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143636" y="5715016"/>
            <a:ext cx="146110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Вывод:</a:t>
            </a:r>
            <a:endParaRPr lang="ru-RU" sz="3200" b="1" i="1" u="sng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Номер слайда 3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DB3FD-396E-4ED9-BDB3-DCF467DBEF8F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00"/>
                            </p:stCondLst>
                            <p:childTnLst>
                              <p:par>
                                <p:cTn id="6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500"/>
                            </p:stCondLst>
                            <p:childTnLst>
                              <p:par>
                                <p:cTn id="70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5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000"/>
                            </p:stCondLst>
                            <p:childTnLst>
                              <p:par>
                                <p:cTn id="8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55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000"/>
                            </p:stCondLst>
                            <p:childTnLst>
                              <p:par>
                                <p:cTn id="9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55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9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500"/>
                            </p:stCondLst>
                            <p:childTnLst>
                              <p:par>
                                <p:cTn id="11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1500"/>
                            </p:stCondLst>
                            <p:childTnLst>
                              <p:par>
                                <p:cTn id="124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35" presetClass="emph" presetSubtype="0" repeatCount="indefinite" fill="hold" grpId="1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discrete" valueType="str">
                                      <p:cBhvr>
                                        <p:cTn id="1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35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discrete" valueType="str">
                                      <p:cBhvr>
                                        <p:cTn id="14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500"/>
                            </p:stCondLst>
                            <p:childTnLst>
                              <p:par>
                                <p:cTn id="14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  <p:bldP spid="21" grpId="0"/>
      <p:bldP spid="22" grpId="0"/>
      <p:bldP spid="18" grpId="0" animBg="1"/>
      <p:bldP spid="18" grpId="1" animBg="1"/>
      <p:bldP spid="32" grpId="1" animBg="1"/>
      <p:bldP spid="32" grpId="2" animBg="1"/>
      <p:bldP spid="41" grpId="0"/>
      <p:bldP spid="23" grpId="0"/>
      <p:bldP spid="26" grpId="0"/>
      <p:bldP spid="37" grpId="0"/>
      <p:bldP spid="42" grpId="1"/>
      <p:bldP spid="43" grpId="1"/>
      <p:bldP spid="44" grpId="1"/>
      <p:bldP spid="45" grpId="0"/>
      <p:bldP spid="4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oup 468"/>
          <p:cNvGraphicFramePr>
            <a:graphicFrameLocks noGrp="1"/>
          </p:cNvGraphicFramePr>
          <p:nvPr/>
        </p:nvGraphicFramePr>
        <p:xfrm>
          <a:off x="1785918" y="1500174"/>
          <a:ext cx="5383224" cy="4876800"/>
        </p:xfrm>
        <a:graphic>
          <a:graphicData uri="http://schemas.openxmlformats.org/drawingml/2006/table">
            <a:tbl>
              <a:tblPr/>
              <a:tblGrid>
                <a:gridCol w="268502"/>
                <a:gridCol w="269700"/>
                <a:gridCol w="268502"/>
                <a:gridCol w="269701"/>
                <a:gridCol w="269700"/>
                <a:gridCol w="269701"/>
                <a:gridCol w="268502"/>
                <a:gridCol w="269700"/>
                <a:gridCol w="268502"/>
                <a:gridCol w="269701"/>
                <a:gridCol w="268502"/>
                <a:gridCol w="268502"/>
                <a:gridCol w="269700"/>
                <a:gridCol w="252920"/>
                <a:gridCol w="272098"/>
                <a:gridCol w="282886"/>
                <a:gridCol w="269701"/>
                <a:gridCol w="268502"/>
                <a:gridCol w="269700"/>
                <a:gridCol w="268502"/>
              </a:tblGrid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cxnSp>
        <p:nvCxnSpPr>
          <p:cNvPr id="3" name="Прямая со стрелкой 2"/>
          <p:cNvCxnSpPr/>
          <p:nvPr/>
        </p:nvCxnSpPr>
        <p:spPr>
          <a:xfrm rot="5400000" flipH="1" flipV="1">
            <a:off x="143241" y="3928669"/>
            <a:ext cx="4857784" cy="794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Прямая со стрелкой 3"/>
          <p:cNvCxnSpPr/>
          <p:nvPr/>
        </p:nvCxnSpPr>
        <p:spPr>
          <a:xfrm>
            <a:off x="1785918" y="5643578"/>
            <a:ext cx="5429288" cy="1588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6643702" y="5643578"/>
            <a:ext cx="4411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endParaRPr lang="ru-RU" sz="4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57290" y="1357298"/>
            <a:ext cx="41229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y</a:t>
            </a:r>
            <a:endParaRPr lang="ru-RU" sz="4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71736" y="5572140"/>
            <a:ext cx="4411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endParaRPr lang="ru-RU" sz="4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28794" y="3714752"/>
            <a:ext cx="4411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endParaRPr lang="ru-RU" sz="4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143372" y="5500702"/>
            <a:ext cx="4411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endParaRPr lang="ru-RU" sz="4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 flipV="1">
            <a:off x="1857356" y="2928934"/>
            <a:ext cx="3929090" cy="3286148"/>
          </a:xfrm>
          <a:prstGeom prst="line">
            <a:avLst/>
          </a:prstGeom>
          <a:ln w="76200">
            <a:solidFill>
              <a:srgbClr val="397748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 rot="19323585">
            <a:off x="4083348" y="2955738"/>
            <a:ext cx="12170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sz="4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= x</a:t>
            </a:r>
            <a:endParaRPr lang="ru-RU" sz="4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28794" y="4857760"/>
            <a:ext cx="4411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4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928926" y="5643578"/>
            <a:ext cx="4411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4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>
            <a:off x="2428860" y="5143512"/>
            <a:ext cx="285752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rot="5400000" flipH="1" flipV="1">
            <a:off x="3001158" y="5642784"/>
            <a:ext cx="284164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Полилиния 40"/>
          <p:cNvSpPr/>
          <p:nvPr/>
        </p:nvSpPr>
        <p:spPr>
          <a:xfrm>
            <a:off x="1804997" y="1714488"/>
            <a:ext cx="2124061" cy="3790962"/>
          </a:xfrm>
          <a:custGeom>
            <a:avLst/>
            <a:gdLst>
              <a:gd name="connsiteX0" fmla="*/ 0 w 2095500"/>
              <a:gd name="connsiteY0" fmla="*/ 3895725 h 3895725"/>
              <a:gd name="connsiteX1" fmla="*/ 276225 w 2095500"/>
              <a:gd name="connsiteY1" fmla="*/ 3800475 h 3895725"/>
              <a:gd name="connsiteX2" fmla="*/ 781050 w 2095500"/>
              <a:gd name="connsiteY2" fmla="*/ 3552825 h 3895725"/>
              <a:gd name="connsiteX3" fmla="*/ 1323975 w 2095500"/>
              <a:gd name="connsiteY3" fmla="*/ 3067050 h 3895725"/>
              <a:gd name="connsiteX4" fmla="*/ 1857375 w 2095500"/>
              <a:gd name="connsiteY4" fmla="*/ 2105025 h 3895725"/>
              <a:gd name="connsiteX5" fmla="*/ 2095500 w 2095500"/>
              <a:gd name="connsiteY5" fmla="*/ 0 h 3895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95500" h="3895725">
                <a:moveTo>
                  <a:pt x="0" y="3895725"/>
                </a:moveTo>
                <a:cubicBezTo>
                  <a:pt x="73025" y="3876675"/>
                  <a:pt x="146050" y="3857625"/>
                  <a:pt x="276225" y="3800475"/>
                </a:cubicBezTo>
                <a:cubicBezTo>
                  <a:pt x="406400" y="3743325"/>
                  <a:pt x="606425" y="3675062"/>
                  <a:pt x="781050" y="3552825"/>
                </a:cubicBezTo>
                <a:cubicBezTo>
                  <a:pt x="955675" y="3430588"/>
                  <a:pt x="1144588" y="3308350"/>
                  <a:pt x="1323975" y="3067050"/>
                </a:cubicBezTo>
                <a:cubicBezTo>
                  <a:pt x="1503362" y="2825750"/>
                  <a:pt x="1728788" y="2616200"/>
                  <a:pt x="1857375" y="2105025"/>
                </a:cubicBezTo>
                <a:cubicBezTo>
                  <a:pt x="1985962" y="1593850"/>
                  <a:pt x="2040731" y="796925"/>
                  <a:pt x="2095500" y="0"/>
                </a:cubicBezTo>
              </a:path>
            </a:pathLst>
          </a:custGeom>
          <a:ln w="7620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олилиния 41"/>
          <p:cNvSpPr/>
          <p:nvPr/>
        </p:nvSpPr>
        <p:spPr>
          <a:xfrm rot="5249521" flipH="1">
            <a:off x="4022314" y="3249511"/>
            <a:ext cx="1720420" cy="4264626"/>
          </a:xfrm>
          <a:custGeom>
            <a:avLst/>
            <a:gdLst>
              <a:gd name="connsiteX0" fmla="*/ 0 w 2095500"/>
              <a:gd name="connsiteY0" fmla="*/ 3895725 h 3895725"/>
              <a:gd name="connsiteX1" fmla="*/ 276225 w 2095500"/>
              <a:gd name="connsiteY1" fmla="*/ 3800475 h 3895725"/>
              <a:gd name="connsiteX2" fmla="*/ 781050 w 2095500"/>
              <a:gd name="connsiteY2" fmla="*/ 3552825 h 3895725"/>
              <a:gd name="connsiteX3" fmla="*/ 1323975 w 2095500"/>
              <a:gd name="connsiteY3" fmla="*/ 3067050 h 3895725"/>
              <a:gd name="connsiteX4" fmla="*/ 1857375 w 2095500"/>
              <a:gd name="connsiteY4" fmla="*/ 2105025 h 3895725"/>
              <a:gd name="connsiteX5" fmla="*/ 2095500 w 2095500"/>
              <a:gd name="connsiteY5" fmla="*/ 0 h 3895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95500" h="3895725">
                <a:moveTo>
                  <a:pt x="0" y="3895725"/>
                </a:moveTo>
                <a:cubicBezTo>
                  <a:pt x="73025" y="3876675"/>
                  <a:pt x="146050" y="3857625"/>
                  <a:pt x="276225" y="3800475"/>
                </a:cubicBezTo>
                <a:cubicBezTo>
                  <a:pt x="406400" y="3743325"/>
                  <a:pt x="606425" y="3675062"/>
                  <a:pt x="781050" y="3552825"/>
                </a:cubicBezTo>
                <a:cubicBezTo>
                  <a:pt x="955675" y="3430588"/>
                  <a:pt x="1144588" y="3308350"/>
                  <a:pt x="1323975" y="3067050"/>
                </a:cubicBezTo>
                <a:cubicBezTo>
                  <a:pt x="1503362" y="2825750"/>
                  <a:pt x="1728788" y="2616200"/>
                  <a:pt x="1857375" y="2105025"/>
                </a:cubicBezTo>
                <a:cubicBezTo>
                  <a:pt x="1985962" y="1593850"/>
                  <a:pt x="2040731" y="796925"/>
                  <a:pt x="2095500" y="0"/>
                </a:cubicBezTo>
              </a:path>
            </a:pathLst>
          </a:custGeom>
          <a:ln w="7620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3" name="Прямая соединительная линия 42"/>
          <p:cNvCxnSpPr/>
          <p:nvPr/>
        </p:nvCxnSpPr>
        <p:spPr>
          <a:xfrm>
            <a:off x="2428860" y="4214818"/>
            <a:ext cx="285752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 rot="5400000" flipH="1" flipV="1">
            <a:off x="4073522" y="5641990"/>
            <a:ext cx="284164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0" name="Группа 49"/>
          <p:cNvGrpSpPr/>
          <p:nvPr/>
        </p:nvGrpSpPr>
        <p:grpSpPr>
          <a:xfrm>
            <a:off x="4071934" y="1643050"/>
            <a:ext cx="2928958" cy="785805"/>
            <a:chOff x="2841631" y="500054"/>
            <a:chExt cx="2928958" cy="785805"/>
          </a:xfrm>
        </p:grpSpPr>
        <p:sp>
          <p:nvSpPr>
            <p:cNvPr id="49" name="Прямоугольник 48"/>
            <p:cNvSpPr/>
            <p:nvPr/>
          </p:nvSpPr>
          <p:spPr>
            <a:xfrm>
              <a:off x="2841631" y="642918"/>
              <a:ext cx="2928958" cy="57150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aphicFrame>
          <p:nvGraphicFramePr>
            <p:cNvPr id="48" name="Объект 47"/>
            <p:cNvGraphicFramePr>
              <a:graphicFrameLocks noChangeAspect="1"/>
            </p:cNvGraphicFramePr>
            <p:nvPr/>
          </p:nvGraphicFramePr>
          <p:xfrm>
            <a:off x="2984507" y="500054"/>
            <a:ext cx="2660532" cy="785805"/>
          </p:xfrm>
          <a:graphic>
            <a:graphicData uri="http://schemas.openxmlformats.org/presentationml/2006/ole">
              <p:oleObj spid="_x0000_s1026" name="Формула" r:id="rId3" imgW="774360" imgH="228600" progId="Equation.3">
                <p:embed/>
              </p:oleObj>
            </a:graphicData>
          </a:graphic>
        </p:graphicFrame>
      </p:grpSp>
      <p:grpSp>
        <p:nvGrpSpPr>
          <p:cNvPr id="58" name="Группа 57"/>
          <p:cNvGrpSpPr/>
          <p:nvPr/>
        </p:nvGrpSpPr>
        <p:grpSpPr>
          <a:xfrm>
            <a:off x="4500562" y="4857760"/>
            <a:ext cx="2643206" cy="714381"/>
            <a:chOff x="1857356" y="3996475"/>
            <a:chExt cx="2643206" cy="694238"/>
          </a:xfrm>
        </p:grpSpPr>
        <p:sp>
          <p:nvSpPr>
            <p:cNvPr id="59" name="Прямоугольник 58"/>
            <p:cNvSpPr/>
            <p:nvPr/>
          </p:nvSpPr>
          <p:spPr>
            <a:xfrm>
              <a:off x="1857356" y="3996475"/>
              <a:ext cx="2643206" cy="69423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aphicFrame>
          <p:nvGraphicFramePr>
            <p:cNvPr id="60" name="Объект 59"/>
            <p:cNvGraphicFramePr>
              <a:graphicFrameLocks noChangeAspect="1"/>
            </p:cNvGraphicFramePr>
            <p:nvPr/>
          </p:nvGraphicFramePr>
          <p:xfrm>
            <a:off x="1857356" y="4065898"/>
            <a:ext cx="2571768" cy="590550"/>
          </p:xfrm>
          <a:graphic>
            <a:graphicData uri="http://schemas.openxmlformats.org/presentationml/2006/ole">
              <p:oleObj spid="_x0000_s1029" name="Формула" r:id="rId4" imgW="990360" imgH="228600" progId="Equation.3">
                <p:embed/>
              </p:oleObj>
            </a:graphicData>
          </a:graphic>
        </p:graphicFrame>
      </p:grpSp>
      <p:sp>
        <p:nvSpPr>
          <p:cNvPr id="31" name="TextBox 30"/>
          <p:cNvSpPr txBox="1"/>
          <p:nvPr/>
        </p:nvSpPr>
        <p:spPr>
          <a:xfrm>
            <a:off x="214282" y="357166"/>
            <a:ext cx="843211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График функции                 </a:t>
            </a:r>
            <a:r>
              <a:rPr lang="en-US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симметричен</a:t>
            </a:r>
            <a:r>
              <a:rPr lang="en-US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графику</a:t>
            </a:r>
            <a:endParaRPr lang="en-US" sz="28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функции                 относительно прямой </a:t>
            </a:r>
            <a:r>
              <a:rPr lang="en-US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y = x.</a:t>
            </a: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2" name="Объект 31"/>
          <p:cNvGraphicFramePr>
            <a:graphicFrameLocks noChangeAspect="1"/>
          </p:cNvGraphicFramePr>
          <p:nvPr/>
        </p:nvGraphicFramePr>
        <p:xfrm>
          <a:off x="3214678" y="357166"/>
          <a:ext cx="1635125" cy="608012"/>
        </p:xfrm>
        <a:graphic>
          <a:graphicData uri="http://schemas.openxmlformats.org/presentationml/2006/ole">
            <p:oleObj spid="_x0000_s1030" name="Формула" r:id="rId5" imgW="647640" imgH="228600" progId="Equation.3">
              <p:embed/>
            </p:oleObj>
          </a:graphicData>
        </a:graphic>
      </p:graphicFrame>
      <p:graphicFrame>
        <p:nvGraphicFramePr>
          <p:cNvPr id="33" name="Объект 32"/>
          <p:cNvGraphicFramePr>
            <a:graphicFrameLocks noChangeAspect="1"/>
          </p:cNvGraphicFramePr>
          <p:nvPr/>
        </p:nvGraphicFramePr>
        <p:xfrm>
          <a:off x="2285984" y="714356"/>
          <a:ext cx="1388277" cy="642942"/>
        </p:xfrm>
        <a:graphic>
          <a:graphicData uri="http://schemas.openxmlformats.org/presentationml/2006/ole">
            <p:oleObj spid="_x0000_s1031" name="Формула" r:id="rId6" imgW="419040" imgH="228600" progId="Equation.3">
              <p:embed/>
            </p:oleObj>
          </a:graphicData>
        </a:graphic>
      </p:graphicFrame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DB3FD-396E-4ED9-BDB3-DCF467DBEF8F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"/>
                            </p:stCondLst>
                            <p:childTnLst>
                              <p:par>
                                <p:cTn id="7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"/>
                            </p:stCondLst>
                            <p:childTnLst>
                              <p:par>
                                <p:cTn id="8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00"/>
                            </p:stCondLst>
                            <p:childTnLst>
                              <p:par>
                                <p:cTn id="9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19" grpId="0"/>
      <p:bldP spid="20" grpId="0"/>
      <p:bldP spid="21" grpId="0"/>
      <p:bldP spid="41" grpId="0" animBg="1"/>
      <p:bldP spid="42" grpId="0" animBg="1"/>
      <p:bldP spid="3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oup 468"/>
          <p:cNvGraphicFramePr>
            <a:graphicFrameLocks noGrp="1"/>
          </p:cNvGraphicFramePr>
          <p:nvPr/>
        </p:nvGraphicFramePr>
        <p:xfrm>
          <a:off x="1714480" y="1500174"/>
          <a:ext cx="5383224" cy="4884432"/>
        </p:xfrm>
        <a:graphic>
          <a:graphicData uri="http://schemas.openxmlformats.org/drawingml/2006/table">
            <a:tbl>
              <a:tblPr/>
              <a:tblGrid>
                <a:gridCol w="268502"/>
                <a:gridCol w="269700"/>
                <a:gridCol w="268502"/>
                <a:gridCol w="269701"/>
                <a:gridCol w="269700"/>
                <a:gridCol w="269701"/>
                <a:gridCol w="268502"/>
                <a:gridCol w="269700"/>
                <a:gridCol w="268502"/>
                <a:gridCol w="269701"/>
                <a:gridCol w="268502"/>
                <a:gridCol w="268502"/>
                <a:gridCol w="269700"/>
                <a:gridCol w="252920"/>
                <a:gridCol w="272098"/>
                <a:gridCol w="282886"/>
                <a:gridCol w="269701"/>
                <a:gridCol w="268502"/>
                <a:gridCol w="269700"/>
                <a:gridCol w="268502"/>
              </a:tblGrid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147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cxnSp>
        <p:nvCxnSpPr>
          <p:cNvPr id="3" name="Прямая со стрелкой 2"/>
          <p:cNvCxnSpPr/>
          <p:nvPr/>
        </p:nvCxnSpPr>
        <p:spPr>
          <a:xfrm rot="5400000" flipH="1" flipV="1">
            <a:off x="929059" y="3928669"/>
            <a:ext cx="4857784" cy="794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Прямая со стрелкой 3"/>
          <p:cNvCxnSpPr/>
          <p:nvPr/>
        </p:nvCxnSpPr>
        <p:spPr>
          <a:xfrm>
            <a:off x="1714480" y="4929198"/>
            <a:ext cx="5429288" cy="1588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6572264" y="4929198"/>
            <a:ext cx="4411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endParaRPr lang="ru-RU" sz="4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43174" y="1357298"/>
            <a:ext cx="41229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y</a:t>
            </a:r>
            <a:endParaRPr lang="ru-RU" sz="4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 rot="19323585">
            <a:off x="5018202" y="2156688"/>
            <a:ext cx="12170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sz="4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= x</a:t>
            </a:r>
            <a:endParaRPr lang="ru-RU" sz="4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714612" y="4071942"/>
            <a:ext cx="4411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4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643306" y="4929198"/>
            <a:ext cx="4411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4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3214678" y="4429132"/>
            <a:ext cx="285752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 flipH="1" flipV="1">
            <a:off x="3716332" y="4927610"/>
            <a:ext cx="284164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олилиния 15"/>
          <p:cNvSpPr/>
          <p:nvPr/>
        </p:nvSpPr>
        <p:spPr>
          <a:xfrm flipH="1">
            <a:off x="2143108" y="1785926"/>
            <a:ext cx="2286017" cy="3071834"/>
          </a:xfrm>
          <a:custGeom>
            <a:avLst/>
            <a:gdLst>
              <a:gd name="connsiteX0" fmla="*/ 0 w 2095500"/>
              <a:gd name="connsiteY0" fmla="*/ 3895725 h 3895725"/>
              <a:gd name="connsiteX1" fmla="*/ 276225 w 2095500"/>
              <a:gd name="connsiteY1" fmla="*/ 3800475 h 3895725"/>
              <a:gd name="connsiteX2" fmla="*/ 781050 w 2095500"/>
              <a:gd name="connsiteY2" fmla="*/ 3552825 h 3895725"/>
              <a:gd name="connsiteX3" fmla="*/ 1323975 w 2095500"/>
              <a:gd name="connsiteY3" fmla="*/ 3067050 h 3895725"/>
              <a:gd name="connsiteX4" fmla="*/ 1857375 w 2095500"/>
              <a:gd name="connsiteY4" fmla="*/ 2105025 h 3895725"/>
              <a:gd name="connsiteX5" fmla="*/ 2095500 w 2095500"/>
              <a:gd name="connsiteY5" fmla="*/ 0 h 3895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95500" h="3895725">
                <a:moveTo>
                  <a:pt x="0" y="3895725"/>
                </a:moveTo>
                <a:cubicBezTo>
                  <a:pt x="73025" y="3876675"/>
                  <a:pt x="146050" y="3857625"/>
                  <a:pt x="276225" y="3800475"/>
                </a:cubicBezTo>
                <a:cubicBezTo>
                  <a:pt x="406400" y="3743325"/>
                  <a:pt x="606425" y="3675062"/>
                  <a:pt x="781050" y="3552825"/>
                </a:cubicBezTo>
                <a:cubicBezTo>
                  <a:pt x="955675" y="3430588"/>
                  <a:pt x="1144588" y="3308350"/>
                  <a:pt x="1323975" y="3067050"/>
                </a:cubicBezTo>
                <a:cubicBezTo>
                  <a:pt x="1503362" y="2825750"/>
                  <a:pt x="1728788" y="2616200"/>
                  <a:pt x="1857375" y="2105025"/>
                </a:cubicBezTo>
                <a:cubicBezTo>
                  <a:pt x="1985962" y="1593850"/>
                  <a:pt x="2040731" y="796925"/>
                  <a:pt x="2095500" y="0"/>
                </a:cubicBezTo>
              </a:path>
            </a:pathLst>
          </a:custGeom>
          <a:ln w="7620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олилиния 16"/>
          <p:cNvSpPr/>
          <p:nvPr/>
        </p:nvSpPr>
        <p:spPr>
          <a:xfrm rot="5249521">
            <a:off x="4299736" y="3319101"/>
            <a:ext cx="1997460" cy="3512033"/>
          </a:xfrm>
          <a:custGeom>
            <a:avLst/>
            <a:gdLst>
              <a:gd name="connsiteX0" fmla="*/ 0 w 2095500"/>
              <a:gd name="connsiteY0" fmla="*/ 3895725 h 3895725"/>
              <a:gd name="connsiteX1" fmla="*/ 276225 w 2095500"/>
              <a:gd name="connsiteY1" fmla="*/ 3800475 h 3895725"/>
              <a:gd name="connsiteX2" fmla="*/ 781050 w 2095500"/>
              <a:gd name="connsiteY2" fmla="*/ 3552825 h 3895725"/>
              <a:gd name="connsiteX3" fmla="*/ 1323975 w 2095500"/>
              <a:gd name="connsiteY3" fmla="*/ 3067050 h 3895725"/>
              <a:gd name="connsiteX4" fmla="*/ 1857375 w 2095500"/>
              <a:gd name="connsiteY4" fmla="*/ 2105025 h 3895725"/>
              <a:gd name="connsiteX5" fmla="*/ 2095500 w 2095500"/>
              <a:gd name="connsiteY5" fmla="*/ 0 h 3895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95500" h="3895725">
                <a:moveTo>
                  <a:pt x="0" y="3895725"/>
                </a:moveTo>
                <a:cubicBezTo>
                  <a:pt x="73025" y="3876675"/>
                  <a:pt x="146050" y="3857625"/>
                  <a:pt x="276225" y="3800475"/>
                </a:cubicBezTo>
                <a:cubicBezTo>
                  <a:pt x="406400" y="3743325"/>
                  <a:pt x="606425" y="3675062"/>
                  <a:pt x="781050" y="3552825"/>
                </a:cubicBezTo>
                <a:cubicBezTo>
                  <a:pt x="955675" y="3430588"/>
                  <a:pt x="1144588" y="3308350"/>
                  <a:pt x="1323975" y="3067050"/>
                </a:cubicBezTo>
                <a:cubicBezTo>
                  <a:pt x="1503362" y="2825750"/>
                  <a:pt x="1728788" y="2616200"/>
                  <a:pt x="1857375" y="2105025"/>
                </a:cubicBezTo>
                <a:cubicBezTo>
                  <a:pt x="1985962" y="1593850"/>
                  <a:pt x="2040731" y="796925"/>
                  <a:pt x="2095500" y="0"/>
                </a:cubicBezTo>
              </a:path>
            </a:pathLst>
          </a:custGeom>
          <a:ln w="7620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2" name="Группа 21"/>
          <p:cNvGrpSpPr/>
          <p:nvPr/>
        </p:nvGrpSpPr>
        <p:grpSpPr>
          <a:xfrm>
            <a:off x="2428860" y="1928802"/>
            <a:ext cx="2857521" cy="714380"/>
            <a:chOff x="3752682" y="500042"/>
            <a:chExt cx="3236914" cy="757238"/>
          </a:xfrm>
        </p:grpSpPr>
        <p:sp>
          <p:nvSpPr>
            <p:cNvPr id="23" name="Прямоугольник 22"/>
            <p:cNvSpPr/>
            <p:nvPr/>
          </p:nvSpPr>
          <p:spPr>
            <a:xfrm>
              <a:off x="3786182" y="642918"/>
              <a:ext cx="3203414" cy="57150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aphicFrame>
          <p:nvGraphicFramePr>
            <p:cNvPr id="24" name="Объект 23"/>
            <p:cNvGraphicFramePr>
              <a:graphicFrameLocks noChangeAspect="1"/>
            </p:cNvGraphicFramePr>
            <p:nvPr/>
          </p:nvGraphicFramePr>
          <p:xfrm>
            <a:off x="3752682" y="500042"/>
            <a:ext cx="3236913" cy="757238"/>
          </p:xfrm>
          <a:graphic>
            <a:graphicData uri="http://schemas.openxmlformats.org/presentationml/2006/ole">
              <p:oleObj spid="_x0000_s2050" name="Формула" r:id="rId3" imgW="977760" imgH="228600" progId="Equation.3">
                <p:embed/>
              </p:oleObj>
            </a:graphicData>
          </a:graphic>
        </p:graphicFrame>
      </p:grpSp>
      <p:grpSp>
        <p:nvGrpSpPr>
          <p:cNvPr id="25" name="Группа 24"/>
          <p:cNvGrpSpPr/>
          <p:nvPr/>
        </p:nvGrpSpPr>
        <p:grpSpPr>
          <a:xfrm>
            <a:off x="4714876" y="4572008"/>
            <a:ext cx="1785952" cy="1000131"/>
            <a:chOff x="1529022" y="3542065"/>
            <a:chExt cx="1591573" cy="831599"/>
          </a:xfrm>
        </p:grpSpPr>
        <p:sp>
          <p:nvSpPr>
            <p:cNvPr id="26" name="Прямоугольник 25"/>
            <p:cNvSpPr/>
            <p:nvPr/>
          </p:nvSpPr>
          <p:spPr>
            <a:xfrm>
              <a:off x="1529023" y="3542065"/>
              <a:ext cx="1591572" cy="83159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aphicFrame>
          <p:nvGraphicFramePr>
            <p:cNvPr id="27" name="Объект 26"/>
            <p:cNvGraphicFramePr>
              <a:graphicFrameLocks noChangeAspect="1"/>
            </p:cNvGraphicFramePr>
            <p:nvPr/>
          </p:nvGraphicFramePr>
          <p:xfrm>
            <a:off x="1529022" y="3542065"/>
            <a:ext cx="1583072" cy="796620"/>
          </p:xfrm>
          <a:graphic>
            <a:graphicData uri="http://schemas.openxmlformats.org/presentationml/2006/ole">
              <p:oleObj spid="_x0000_s2051" name="Формула" r:id="rId4" imgW="685800" imgH="406080" progId="Equation.3">
                <p:embed/>
              </p:oleObj>
            </a:graphicData>
          </a:graphic>
        </p:graphicFrame>
      </p:grpSp>
      <p:sp>
        <p:nvSpPr>
          <p:cNvPr id="7" name="TextBox 6"/>
          <p:cNvSpPr txBox="1"/>
          <p:nvPr/>
        </p:nvSpPr>
        <p:spPr>
          <a:xfrm>
            <a:off x="2857488" y="4786322"/>
            <a:ext cx="4411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endParaRPr lang="ru-RU" sz="4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flipV="1">
            <a:off x="2714612" y="2214554"/>
            <a:ext cx="3929090" cy="3286148"/>
          </a:xfrm>
          <a:prstGeom prst="line">
            <a:avLst/>
          </a:prstGeom>
          <a:ln w="76200">
            <a:solidFill>
              <a:srgbClr val="397748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214282" y="357166"/>
            <a:ext cx="843211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График функции                 </a:t>
            </a:r>
            <a:r>
              <a:rPr lang="en-US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симметричен</a:t>
            </a:r>
            <a:r>
              <a:rPr lang="en-US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графику</a:t>
            </a:r>
            <a:endParaRPr lang="en-US" sz="28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функции                 относительно прямой </a:t>
            </a:r>
            <a:r>
              <a:rPr lang="en-US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y = x.</a:t>
            </a: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052" name="Object 4"/>
          <p:cNvGraphicFramePr>
            <a:graphicFrameLocks noChangeAspect="1"/>
          </p:cNvGraphicFramePr>
          <p:nvPr/>
        </p:nvGraphicFramePr>
        <p:xfrm>
          <a:off x="3214688" y="357188"/>
          <a:ext cx="1635125" cy="608012"/>
        </p:xfrm>
        <a:graphic>
          <a:graphicData uri="http://schemas.openxmlformats.org/presentationml/2006/ole">
            <p:oleObj spid="_x0000_s2052" name="Формула" r:id="rId5" imgW="647640" imgH="228600" progId="Equation.3">
              <p:embed/>
            </p:oleObj>
          </a:graphicData>
        </a:graphic>
      </p:graphicFrame>
      <p:graphicFrame>
        <p:nvGraphicFramePr>
          <p:cNvPr id="2053" name="Object 5"/>
          <p:cNvGraphicFramePr>
            <a:graphicFrameLocks noChangeAspect="1"/>
          </p:cNvGraphicFramePr>
          <p:nvPr/>
        </p:nvGraphicFramePr>
        <p:xfrm>
          <a:off x="2285984" y="714356"/>
          <a:ext cx="1387475" cy="642938"/>
        </p:xfrm>
        <a:graphic>
          <a:graphicData uri="http://schemas.openxmlformats.org/presentationml/2006/ole">
            <p:oleObj spid="_x0000_s2053" name="Формула" r:id="rId6" imgW="419040" imgH="228600" progId="Equation.3">
              <p:embed/>
            </p:oleObj>
          </a:graphicData>
        </a:graphic>
      </p:graphicFrame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DB3FD-396E-4ED9-BDB3-DCF467DBEF8F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1" grpId="0"/>
      <p:bldP spid="12" grpId="0"/>
      <p:bldP spid="13" grpId="0"/>
      <p:bldP spid="16" grpId="0" animBg="1"/>
      <p:bldP spid="17" grpId="0" animBg="1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642910" y="2786058"/>
          <a:ext cx="7858179" cy="16430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2597"/>
                <a:gridCol w="1122597"/>
                <a:gridCol w="1122597"/>
                <a:gridCol w="1122597"/>
                <a:gridCol w="1122597"/>
                <a:gridCol w="1122597"/>
                <a:gridCol w="1122597"/>
              </a:tblGrid>
              <a:tr h="785818">
                <a:tc>
                  <a:txBody>
                    <a:bodyPr/>
                    <a:lstStyle/>
                    <a:p>
                      <a:pPr algn="ctr"/>
                      <a:r>
                        <a:rPr lang="en-US" sz="32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endParaRPr lang="ru-RU" sz="3200" b="1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i="1" dirty="0" smtClean="0">
                          <a:solidFill>
                            <a:srgbClr val="002060"/>
                          </a:solidFill>
                          <a:latin typeface="Times New Roman"/>
                          <a:cs typeface="Times New Roman"/>
                        </a:rPr>
                        <a:t>¼</a:t>
                      </a:r>
                      <a:endParaRPr lang="ru-RU" sz="3200" b="1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i="1" dirty="0" smtClean="0">
                          <a:solidFill>
                            <a:srgbClr val="002060"/>
                          </a:solidFill>
                          <a:latin typeface="Times New Roman"/>
                          <a:cs typeface="Times New Roman"/>
                        </a:rPr>
                        <a:t>½</a:t>
                      </a:r>
                      <a:endParaRPr lang="ru-RU" sz="3200" b="1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3200" b="1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3200" b="1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3200" b="1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3200" b="1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857256">
                <a:tc>
                  <a:txBody>
                    <a:bodyPr/>
                    <a:lstStyle/>
                    <a:p>
                      <a:pPr algn="ctr"/>
                      <a:r>
                        <a:rPr lang="en-US" sz="24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y</a:t>
                      </a:r>
                      <a:r>
                        <a:rPr lang="en-US" sz="2400" b="1" i="1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4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= log</a:t>
                      </a:r>
                      <a:r>
                        <a:rPr lang="en-US" sz="10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en-US" sz="24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endParaRPr lang="ru-RU" sz="2400" b="1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-2</a:t>
                      </a:r>
                      <a:endParaRPr lang="ru-RU" sz="3200" b="1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-1</a:t>
                      </a:r>
                      <a:endParaRPr lang="ru-RU" sz="3200" b="1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3200" b="1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3200" b="1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3200" b="1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3200" b="1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000232" y="500042"/>
            <a:ext cx="50934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Постройте графики функций:</a:t>
            </a:r>
            <a:endParaRPr lang="ru-RU" sz="2800" b="1" i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57224" y="1071546"/>
            <a:ext cx="1828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 вариант</a:t>
            </a: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143636" y="1071546"/>
            <a:ext cx="1828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 вариант</a:t>
            </a: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2" name="Группа 91"/>
          <p:cNvGrpSpPr/>
          <p:nvPr/>
        </p:nvGrpSpPr>
        <p:grpSpPr>
          <a:xfrm>
            <a:off x="857224" y="1643050"/>
            <a:ext cx="1785950" cy="590563"/>
            <a:chOff x="2143108" y="2500306"/>
            <a:chExt cx="1785950" cy="590563"/>
          </a:xfrm>
        </p:grpSpPr>
        <p:sp>
          <p:nvSpPr>
            <p:cNvPr id="13" name="Прямоугольник 12"/>
            <p:cNvSpPr/>
            <p:nvPr/>
          </p:nvSpPr>
          <p:spPr>
            <a:xfrm>
              <a:off x="2143108" y="2500306"/>
              <a:ext cx="1785950" cy="57150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aphicFrame>
          <p:nvGraphicFramePr>
            <p:cNvPr id="14" name="Object 2"/>
            <p:cNvGraphicFramePr>
              <a:graphicFrameLocks noChangeAspect="1"/>
            </p:cNvGraphicFramePr>
            <p:nvPr/>
          </p:nvGraphicFramePr>
          <p:xfrm>
            <a:off x="2214572" y="2517781"/>
            <a:ext cx="1676400" cy="573088"/>
          </p:xfrm>
          <a:graphic>
            <a:graphicData uri="http://schemas.openxmlformats.org/presentationml/2006/ole">
              <p:oleObj spid="_x0000_s3080" name="Формула" r:id="rId3" imgW="647640" imgH="215640" progId="Equation.3">
                <p:embed/>
              </p:oleObj>
            </a:graphicData>
          </a:graphic>
        </p:graphicFrame>
      </p:grpSp>
      <p:grpSp>
        <p:nvGrpSpPr>
          <p:cNvPr id="15" name="Группа 91"/>
          <p:cNvGrpSpPr/>
          <p:nvPr/>
        </p:nvGrpSpPr>
        <p:grpSpPr>
          <a:xfrm>
            <a:off x="6215074" y="1643050"/>
            <a:ext cx="1785950" cy="936618"/>
            <a:chOff x="2143108" y="2349506"/>
            <a:chExt cx="1785950" cy="936618"/>
          </a:xfrm>
        </p:grpSpPr>
        <p:sp>
          <p:nvSpPr>
            <p:cNvPr id="16" name="Прямоугольник 15"/>
            <p:cNvSpPr/>
            <p:nvPr/>
          </p:nvSpPr>
          <p:spPr>
            <a:xfrm>
              <a:off x="2143108" y="2357430"/>
              <a:ext cx="1785950" cy="92869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aphicFrame>
          <p:nvGraphicFramePr>
            <p:cNvPr id="17" name="Object 2"/>
            <p:cNvGraphicFramePr>
              <a:graphicFrameLocks noChangeAspect="1"/>
            </p:cNvGraphicFramePr>
            <p:nvPr/>
          </p:nvGraphicFramePr>
          <p:xfrm>
            <a:off x="2198659" y="2349506"/>
            <a:ext cx="1708150" cy="911225"/>
          </p:xfrm>
          <a:graphic>
            <a:graphicData uri="http://schemas.openxmlformats.org/presentationml/2006/ole">
              <p:oleObj spid="_x0000_s3081" name="Формула" r:id="rId4" imgW="660240" imgH="342720" progId="Equation.3">
                <p:embed/>
              </p:oleObj>
            </a:graphicData>
          </a:graphic>
        </p:graphicFrame>
      </p:grpSp>
      <p:graphicFrame>
        <p:nvGraphicFramePr>
          <p:cNvPr id="18" name="Таблица 17"/>
          <p:cNvGraphicFramePr>
            <a:graphicFrameLocks noGrp="1"/>
          </p:cNvGraphicFramePr>
          <p:nvPr/>
        </p:nvGraphicFramePr>
        <p:xfrm>
          <a:off x="642910" y="4572008"/>
          <a:ext cx="7858179" cy="16430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2597"/>
                <a:gridCol w="1122597"/>
                <a:gridCol w="1122597"/>
                <a:gridCol w="1122597"/>
                <a:gridCol w="1122597"/>
                <a:gridCol w="1122597"/>
                <a:gridCol w="1122597"/>
              </a:tblGrid>
              <a:tr h="785818">
                <a:tc>
                  <a:txBody>
                    <a:bodyPr/>
                    <a:lstStyle/>
                    <a:p>
                      <a:pPr algn="ctr"/>
                      <a:r>
                        <a:rPr lang="en-US" sz="32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endParaRPr lang="ru-RU" sz="3200" b="1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i="1" dirty="0" smtClean="0">
                          <a:solidFill>
                            <a:srgbClr val="002060"/>
                          </a:solidFill>
                          <a:latin typeface="Times New Roman"/>
                          <a:cs typeface="Times New Roman"/>
                        </a:rPr>
                        <a:t>¼</a:t>
                      </a:r>
                      <a:endParaRPr lang="ru-RU" sz="3200" b="1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i="1" dirty="0" smtClean="0">
                          <a:solidFill>
                            <a:srgbClr val="002060"/>
                          </a:solidFill>
                          <a:latin typeface="Times New Roman"/>
                          <a:cs typeface="Times New Roman"/>
                        </a:rPr>
                        <a:t>½</a:t>
                      </a:r>
                      <a:endParaRPr lang="ru-RU" sz="3200" b="1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3200" b="1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3200" b="1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3200" b="1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3200" b="1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857256">
                <a:tc>
                  <a:txBody>
                    <a:bodyPr/>
                    <a:lstStyle/>
                    <a:p>
                      <a:pPr algn="ctr"/>
                      <a:r>
                        <a:rPr lang="en-US" sz="24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y</a:t>
                      </a:r>
                      <a:r>
                        <a:rPr lang="en-US" sz="2400" b="1" i="1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4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= log</a:t>
                      </a:r>
                      <a:r>
                        <a:rPr lang="ru-RU" sz="10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1/2</a:t>
                      </a:r>
                      <a:r>
                        <a:rPr lang="en-US" sz="24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endParaRPr lang="ru-RU" sz="2400" b="1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3200" b="1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3200" b="1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3200" b="1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lang="en-US" sz="32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3200" b="1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lang="en-US" sz="32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3200" b="1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lang="en-US" sz="32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3200" b="1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sp>
        <p:nvSpPr>
          <p:cNvPr id="19" name="Номер слайда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DB3FD-396E-4ED9-BDB3-DCF467DBEF8F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2403</TotalTime>
  <Words>1135</Words>
  <Application>Microsoft Office PowerPoint</Application>
  <PresentationFormat>Экран (4:3)</PresentationFormat>
  <Paragraphs>358</Paragraphs>
  <Slides>25</Slides>
  <Notes>2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7" baseType="lpstr">
      <vt:lpstr>Аспект</vt:lpstr>
      <vt:lpstr>Формула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shumaher</cp:lastModifiedBy>
  <cp:revision>234</cp:revision>
  <dcterms:created xsi:type="dcterms:W3CDTF">2011-08-14T12:17:48Z</dcterms:created>
  <dcterms:modified xsi:type="dcterms:W3CDTF">2022-03-17T11:56:29Z</dcterms:modified>
</cp:coreProperties>
</file>