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8" r:id="rId3"/>
    <p:sldId id="271" r:id="rId4"/>
    <p:sldId id="269" r:id="rId5"/>
    <p:sldId id="275" r:id="rId6"/>
    <p:sldId id="265" r:id="rId7"/>
    <p:sldId id="272" r:id="rId8"/>
    <p:sldId id="270" r:id="rId9"/>
    <p:sldId id="267" r:id="rId10"/>
    <p:sldId id="279" r:id="rId11"/>
    <p:sldId id="274" r:id="rId12"/>
    <p:sldId id="276" r:id="rId13"/>
    <p:sldId id="277" r:id="rId14"/>
    <p:sldId id="268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0000"/>
    <a:srgbClr val="E851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03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Юный летчик Аркадий Каманин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wp-s.ru/wallpapers/0/3/558887016657456/simvoly-9-maya-georgievskaya-lenta-i-gvozdi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50"/>
          <a:stretch/>
        </p:blipFill>
        <p:spPr bwMode="auto">
          <a:xfrm>
            <a:off x="0" y="0"/>
            <a:ext cx="9144000" cy="686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4740228"/>
            <a:ext cx="602120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«</a:t>
            </a:r>
            <a:r>
              <a:rPr lang="ru-RU" sz="54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Георгиевская</a:t>
            </a:r>
            <a:endParaRPr lang="ru-RU" sz="5400" b="1" dirty="0" smtClean="0">
              <a:ln w="6600">
                <a:solidFill>
                  <a:srgbClr val="C00000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  <a:p>
            <a:r>
              <a:rPr lang="ru-RU" sz="54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ленточка</a:t>
            </a:r>
            <a:r>
              <a:rPr lang="ru-RU" sz="54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»</a:t>
            </a:r>
            <a:endParaRPr lang="ru-RU" sz="5400" b="1" dirty="0">
              <a:ln w="6600">
                <a:solidFill>
                  <a:srgbClr val="C00000"/>
                </a:solidFill>
                <a:prstDash val="solid"/>
              </a:ln>
              <a:solidFill>
                <a:schemeClr val="bg1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71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2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598" t="4111" r="1438" b="6104"/>
          <a:stretch/>
        </p:blipFill>
        <p:spPr>
          <a:xfrm>
            <a:off x="755576" y="116632"/>
            <a:ext cx="7667872" cy="45310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4422" t="63576" r="1962" b="5136"/>
          <a:stretch/>
        </p:blipFill>
        <p:spPr>
          <a:xfrm>
            <a:off x="755577" y="4932390"/>
            <a:ext cx="7667872" cy="160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3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Юный летчик Аркадий Каманин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4382876_37-p-fon-dlya-prezentatsii-voennii-svetlii-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0" r="1963" b="6321"/>
          <a:stretch/>
        </p:blipFill>
        <p:spPr bwMode="auto">
          <a:xfrm>
            <a:off x="-1" y="6101"/>
            <a:ext cx="9144001" cy="685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6119" y="197976"/>
            <a:ext cx="5251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Кодекс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акции</a:t>
            </a:r>
            <a:r>
              <a:rPr lang="ru-RU" sz="3200" b="1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Георгиевская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лента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»</a:t>
            </a:r>
            <a:endParaRPr lang="ru-RU" sz="32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5554" y="1158649"/>
            <a:ext cx="7992888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1. Акция "Георгиевская ленточка" - не коммерческая и не политическая.</a:t>
            </a:r>
            <a:endParaRPr lang="ru-RU" sz="2400" dirty="0">
              <a:solidFill>
                <a:schemeClr val="bg1"/>
              </a:solidFill>
              <a:latin typeface="Century Schoolbook" panose="02040604050505020304" pitchFamily="18" charset="0"/>
              <a:ea typeface="Arial Unicode MS" panose="020B0604020202020204" pitchFamily="34" charset="-128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2. Цель акции - создание символа праздника </a:t>
            </a:r>
            <a:r>
              <a:rPr lang="ru-RU" sz="2400" dirty="0" smtClean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– 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Дня </a:t>
            </a: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Победы.</a:t>
            </a:r>
            <a:endParaRPr lang="ru-RU" sz="2400" dirty="0">
              <a:solidFill>
                <a:schemeClr val="bg1"/>
              </a:solidFill>
              <a:latin typeface="Century Schoolbook" panose="02040604050505020304" pitchFamily="18" charset="0"/>
              <a:ea typeface="Arial Unicode MS" panose="020B0604020202020204" pitchFamily="34" charset="-128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3. Этот символ - выражение нашего уважения к ветеранам, дань памяти павшим на поле боя, благодарность людям, отдавшим все для фронта. Всем тем, благодаря кому мы победили в 1945 году.</a:t>
            </a:r>
            <a:endParaRPr lang="ru-RU" sz="2400" dirty="0">
              <a:solidFill>
                <a:schemeClr val="bg1"/>
              </a:solidFill>
              <a:latin typeface="Century Schoolbook" panose="02040604050505020304" pitchFamily="18" charset="0"/>
              <a:ea typeface="Arial Unicode MS" panose="020B0604020202020204" pitchFamily="34" charset="-128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4. "Георгиевская ленточка" не является геральдическим символом. Это символическая лента, реплика традиционного </a:t>
            </a:r>
            <a:r>
              <a:rPr lang="ru-RU" sz="2400" dirty="0" err="1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биколора</a:t>
            </a: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Георгиевской ленты.</a:t>
            </a:r>
            <a:endParaRPr lang="ru-RU" sz="2400" dirty="0">
              <a:solidFill>
                <a:schemeClr val="bg1"/>
              </a:solidFill>
              <a:latin typeface="Century Schoolbook" panose="02040604050505020304" pitchFamily="18" charset="0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823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Юный летчик Аркадий Каманин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4382876_37-p-fon-dlya-prezentatsii-voennii-svetlii-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0" r="1963" b="6321"/>
          <a:stretch/>
        </p:blipFill>
        <p:spPr bwMode="auto">
          <a:xfrm>
            <a:off x="-1" y="6101"/>
            <a:ext cx="9144001" cy="685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6119" y="197976"/>
            <a:ext cx="5251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Кодекс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акции</a:t>
            </a:r>
            <a:r>
              <a:rPr lang="ru-RU" sz="3200" b="1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Георгиевская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лента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»</a:t>
            </a:r>
            <a:endParaRPr lang="ru-RU" sz="32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5554" y="1158649"/>
            <a:ext cx="79928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5. Не допускается использование в акции оригинальных наградных Георгиевских или Гвардейских лент. "Георгиевская ленточка" - символ, а не награда.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6. "Георгиевская ленточка" распространяется бесплатно.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Георгиевская ленточка символ воинской доблести, поэтому его не вплетают в волосы, не крепят к юбке или брюкам, не стоит размещать ленту на головном уборе, и, разумеется, на обувь. Он должен находиться в верхней части туловища, с левой стороны, ближе к сердцу. Здесь красиво смотрится также брошь из атласных георгиевских лент, изготовленная в стиле </a:t>
            </a:r>
            <a:r>
              <a:rPr lang="ru-RU" sz="2400" dirty="0" err="1">
                <a:solidFill>
                  <a:schemeClr val="bg1"/>
                </a:solidFill>
                <a:latin typeface="Century Schoolbook" panose="02040604050505020304" pitchFamily="18" charset="0"/>
              </a:rPr>
              <a:t>канзаши</a:t>
            </a:r>
            <a:r>
              <a:rPr lang="ru-RU" sz="2400" dirty="0">
                <a:solidFill>
                  <a:schemeClr val="bg1"/>
                </a:solidFill>
                <a:latin typeface="Century Schoolbook" panose="020406040505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926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Юный летчик Аркадий Каманин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4382876_37-p-fon-dlya-prezentatsii-voennii-svetlii-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0" r="1963" b="6321"/>
          <a:stretch/>
        </p:blipFill>
        <p:spPr bwMode="auto">
          <a:xfrm>
            <a:off x="-1" y="6101"/>
            <a:ext cx="9144001" cy="685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46119" y="197976"/>
            <a:ext cx="5251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Кодекс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акции</a:t>
            </a:r>
            <a:r>
              <a:rPr lang="ru-RU" sz="3200" b="1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«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Георгиевская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лента</a:t>
            </a:r>
            <a:r>
              <a:rPr lang="ru-RU" sz="3200" b="1" dirty="0" smtClean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»</a:t>
            </a:r>
            <a:endParaRPr lang="ru-RU" sz="32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  <p:pic>
        <p:nvPicPr>
          <p:cNvPr id="13314" name="Picture 2" descr="https://www.lada.kz/uploads/photos/2019_05/15572047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92"/>
          <a:stretch/>
        </p:blipFill>
        <p:spPr bwMode="auto">
          <a:xfrm>
            <a:off x="655325" y="903359"/>
            <a:ext cx="7833346" cy="591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58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Юный летчик Аркадий Каманин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atherineasquithgallery.com/uploads/posts/2021-02/1614382876_37-p-fon-dlya-prezentatsii-voennii-svetlii-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0" r="1963" b="6321"/>
          <a:stretch/>
        </p:blipFill>
        <p:spPr bwMode="auto">
          <a:xfrm>
            <a:off x="-1" y="6101"/>
            <a:ext cx="9144001" cy="685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51619" y="557473"/>
            <a:ext cx="6840760" cy="995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</a:pPr>
            <a:r>
              <a:rPr lang="ru-RU" sz="28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</a:rPr>
              <a:t>Прошла война, прошла страда, но боль взывает к людям: «Давайте, люди, никогда об этом не забудем!»</a:t>
            </a:r>
            <a:endParaRPr lang="ru-RU" sz="2800" dirty="0">
              <a:solidFill>
                <a:schemeClr val="bg1"/>
              </a:solidFill>
              <a:effectLst/>
              <a:latin typeface="Bahnschrift Condensed" panose="020B0502040204020203" pitchFamily="34" charset="0"/>
              <a:ea typeface="Arial Unicode MS" panose="020B0604020202020204" pitchFamily="34" charset="-128"/>
            </a:endParaRPr>
          </a:p>
        </p:txBody>
      </p:sp>
      <p:pic>
        <p:nvPicPr>
          <p:cNvPr id="1030" name="Picture 6" descr="https://isviblovo.ru/wp-content/uploads/2020/06/3-scaled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0" r="7234"/>
          <a:stretch/>
        </p:blipFill>
        <p:spPr bwMode="auto">
          <a:xfrm>
            <a:off x="971599" y="1694084"/>
            <a:ext cx="7200800" cy="462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96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1590" y="14300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Arial Black" panose="020B0A04020102020204" pitchFamily="34" charset="0"/>
              </a:rPr>
              <a:t>Носи </a:t>
            </a:r>
            <a:r>
              <a:rPr lang="ru-RU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её </a:t>
            </a:r>
            <a:r>
              <a:rPr lang="ru-RU" sz="4000" dirty="0">
                <a:solidFill>
                  <a:schemeClr val="bg1"/>
                </a:solidFill>
                <a:latin typeface="Arial Black" panose="020B0A04020102020204" pitchFamily="34" charset="0"/>
              </a:rPr>
              <a:t>достойно</a:t>
            </a:r>
            <a:r>
              <a:rPr lang="ru-RU" sz="4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!</a:t>
            </a:r>
            <a:endParaRPr lang="ru-RU" sz="4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15362" name="Picture 2" descr="https://ivbg.ru/wp-content/uploads/2022/04/%D0%BB%D0%B5%D0%BD%D1%82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690" y="1412776"/>
            <a:ext cx="6029400" cy="40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301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dsad-39.ru/wp-content/uploads/2020/05/img-99420f5144fb201fbe11289305fdb953-v-1024x68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38" r="2097"/>
          <a:stretch/>
        </p:blipFill>
        <p:spPr bwMode="auto">
          <a:xfrm>
            <a:off x="0" y="0"/>
            <a:ext cx="9145016" cy="686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20" y="356981"/>
            <a:ext cx="7272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С 24 апреля по 9 мая 2024 года на территории Российской Федерации проводится Всероссийская </a:t>
            </a: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акция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 "</a:t>
            </a: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Георгиевская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 </a:t>
            </a:r>
            <a:r>
              <a:rPr lang="ru-RU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ленточка</a:t>
            </a:r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</a:rPr>
              <a:t>".</a:t>
            </a:r>
          </a:p>
        </p:txBody>
      </p:sp>
    </p:spTree>
    <p:extLst>
      <p:ext uri="{BB962C8B-B14F-4D97-AF65-F5344CB8AC3E}">
        <p14:creationId xmlns:p14="http://schemas.microsoft.com/office/powerpoint/2010/main" val="3465583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91264" cy="980728"/>
          </a:xfrm>
        </p:spPr>
        <p:txBody>
          <a:bodyPr>
            <a:norm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</a:rPr>
              <a:t>Георгий Победоносец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84784"/>
            <a:ext cx="3960440" cy="37010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Bahnschrift Condensed" panose="020B0502040204020203" pitchFamily="34" charset="0"/>
              </a:rPr>
              <a:t>На православных иконах Георгия Победоносца изображают в виде воина на белом коне. Этот воин поражает копьем страшного змея, чтобы освободить свой народ, свою землю.</a:t>
            </a:r>
          </a:p>
          <a:p>
            <a:endParaRPr lang="ru-RU" dirty="0">
              <a:latin typeface="Bahnschrift Condensed" panose="020B0502040204020203" pitchFamily="34" charset="0"/>
            </a:endParaRPr>
          </a:p>
        </p:txBody>
      </p:sp>
      <p:pic>
        <p:nvPicPr>
          <p:cNvPr id="9218" name="Picture 2" descr="https://avatars.dzeninfra.ru/get-zen_doc/1652143/pub_5fb3432ff6872f437e1ab13a_5fb3433b9bb3e623743e7cd6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394932" cy="4405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45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779096" cy="980728"/>
          </a:xfrm>
        </p:spPr>
        <p:txBody>
          <a:bodyPr>
            <a:normAutofit/>
          </a:bodyPr>
          <a:lstStyle/>
          <a:p>
            <a:pPr algn="r"/>
            <a:r>
              <a:rPr lang="ru-RU" sz="3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Орден Святого Георгия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8196" name="Picture 4" descr="https://gunsfriend.ru/wp-content/uploads/7/4/5/745cb502aed1535ae49a930055b7ed4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583" y="1196752"/>
            <a:ext cx="6910833" cy="460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922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https://kuda-spb.ru/uploads/aecf0675018ce0d8bdbed1f461e14d9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880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7" r="1048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808" y="890117"/>
            <a:ext cx="45365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Bahnschrift Condensed" panose="020B0502040204020203" pitchFamily="34" charset="0"/>
              </a:rPr>
              <a:t>Вот лента Георгия - символ победы,</a:t>
            </a:r>
            <a:br>
              <a:rPr lang="ru-RU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>
                <a:solidFill>
                  <a:schemeClr val="bg1"/>
                </a:solidFill>
                <a:latin typeface="Bahnschrift Condensed" panose="020B0502040204020203" pitchFamily="34" charset="0"/>
              </a:rPr>
              <a:t>Наш знак благодарности искренней деду;</a:t>
            </a:r>
            <a:br>
              <a:rPr lang="ru-RU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>
                <a:solidFill>
                  <a:schemeClr val="bg1"/>
                </a:solidFill>
                <a:latin typeface="Bahnschrift Condensed" panose="020B0502040204020203" pitchFamily="34" charset="0"/>
              </a:rPr>
              <a:t>Три черных, две рыжих полоски на ленте,</a:t>
            </a:r>
            <a:br>
              <a:rPr lang="ru-RU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>
                <a:solidFill>
                  <a:schemeClr val="bg1"/>
                </a:solidFill>
                <a:latin typeface="Bahnschrift Condensed" panose="020B0502040204020203" pitchFamily="34" charset="0"/>
              </a:rPr>
              <a:t>Что значат они? </a:t>
            </a: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Мне не сложно ответить:</a:t>
            </a:r>
          </a:p>
          <a:p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Дым черный, как ночь, и огонь жарко-красный -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Два спутника войн, бесконечных, ужасных...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Ты ленту возьми, привяжи на запястье,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Стань важной движения славного частью;</a:t>
            </a:r>
          </a:p>
          <a:p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Ты можешь ее прикрепить на булавку,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У сердца храня символ воинской славы.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Но только на землю, молю, не бросайте,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Вы с грязью и лужами их не сравняйте!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Вы символ великий храните и чтите,</a:t>
            </a:r>
            <a:b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</a:br>
            <a:r>
              <a:rPr lang="ru-RU" dirty="0">
                <a:solidFill>
                  <a:schemeClr val="bg1"/>
                </a:solidFill>
                <a:latin typeface="Bahnschrift Condensed" panose="020B0502040204020203" pitchFamily="34" charset="0"/>
              </a:rPr>
              <a:t>И память победы в сердцах пронесите!</a:t>
            </a:r>
          </a:p>
          <a:p>
            <a:endParaRPr lang="ru-RU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895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https://sun9-34.userapi.com/impg/jJPrTzUsAdRyIa4C5zKiHPU3UoUvsORSU27DFw/pUH0ZLS6zRs.jpg?size=1280x828&amp;quality=95&amp;sign=55db96ef58f9902424a018717e953d41&amp;c_uniq_tag=x6vtN2Lv-cH5bn0_bcXRHaUJ6ngMAlJW4KOrNA3fry0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  <a14:imgEffect>
                      <a14:colorTemperature colorTemp="88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4" r="2712"/>
          <a:stretch/>
        </p:blipFill>
        <p:spPr bwMode="auto">
          <a:xfrm>
            <a:off x="-1" y="-7269"/>
            <a:ext cx="9108505" cy="686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Два цвета Георгиевской ленты -</a:t>
            </a:r>
            <a:r>
              <a:rPr lang="ru-RU" sz="4400" b="1" dirty="0">
                <a:solidFill>
                  <a:schemeClr val="bg1"/>
                </a:solidFill>
                <a:latin typeface="Bahnschrift Condensed" panose="020B0502040204020203" pitchFamily="34" charset="0"/>
              </a:rPr>
              <a:t> пепел и огонь</a:t>
            </a:r>
            <a:r>
              <a:rPr lang="ru-RU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 - </a:t>
            </a:r>
            <a:r>
              <a:rPr lang="ru-RU" sz="4400" u="sng" dirty="0">
                <a:solidFill>
                  <a:schemeClr val="bg1">
                    <a:lumMod val="65000"/>
                  </a:schemeClr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</a:rPr>
              <a:t>черный пепел </a:t>
            </a:r>
            <a:r>
              <a:rPr lang="ru-RU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войны и вечный </a:t>
            </a:r>
            <a:r>
              <a:rPr lang="ru-RU" sz="4400" u="sng" dirty="0">
                <a:solidFill>
                  <a:srgbClr val="E85106"/>
                </a:solidFill>
                <a:latin typeface="Bahnschrift Condensed" panose="020B0502040204020203" pitchFamily="34" charset="0"/>
              </a:rPr>
              <a:t>огонь памяти</a:t>
            </a:r>
            <a:r>
              <a:rPr lang="ru-RU" sz="4400" dirty="0">
                <a:solidFill>
                  <a:schemeClr val="bg1"/>
                </a:solidFill>
                <a:latin typeface="Bahnschrift Condensed" panose="020B0502040204020203" pitchFamily="34" charset="0"/>
              </a:rPr>
              <a:t>. Это цвета победы, цвета мужества и героиз­ма, символ памяти и уважения к ветеранам.</a:t>
            </a:r>
          </a:p>
          <a:p>
            <a:pPr marL="0" indent="0">
              <a:buNone/>
            </a:pPr>
            <a:endParaRPr lang="ru-RU" sz="44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Юный летчик Аркадий Каманин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cdn.culture.ru/images/1cb7b955-99ce-581d-8d7e-b4f26a74962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" r="3326"/>
          <a:stretch/>
        </p:blipFill>
        <p:spPr bwMode="auto">
          <a:xfrm>
            <a:off x="0" y="0"/>
            <a:ext cx="9144000" cy="690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17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sun9-27.userapi.com/impg/Igbjv2fzeqfQmSMRS__6wU4V6f91K19AzQI0bw/O7kgwcHO_7c.jpg?size=1050x700&amp;quality=95&amp;sign=0cb5b51df27e363576e63058969bb674&amp;c_uniq_tag=7FqVfJFo6-gNfpj7aDfURC62RsYyeZ9oGD6HigGXaHE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07" r="7429"/>
          <a:stretch/>
        </p:blipFill>
        <p:spPr bwMode="auto">
          <a:xfrm>
            <a:off x="0" y="12750"/>
            <a:ext cx="9144000" cy="684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5245586"/>
            <a:ext cx="50794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Впервые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акция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"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Георгиевская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ленточка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"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была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проведена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с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25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апреля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9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мая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 2005 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года</a:t>
            </a:r>
            <a:r>
              <a:rPr lang="ru-RU" sz="2400" dirty="0">
                <a:solidFill>
                  <a:schemeClr val="bg1"/>
                </a:solidFill>
                <a:latin typeface="Bahnschrift Condensed" panose="020B0502040204020203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bg1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60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Юный летчик Аркадий Каманин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ytimg.com/vi/AUVEW9ds32Y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800"/>
          <a:stretch/>
        </p:blipFill>
        <p:spPr bwMode="auto">
          <a:xfrm>
            <a:off x="0" y="-372"/>
            <a:ext cx="9144000" cy="685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23728" y="1700808"/>
            <a:ext cx="61926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«Победа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деда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—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моя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Победа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hnschrift Condensed" panose="020B0502040204020203" pitchFamily="34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Повяжи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.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Если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помнишь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!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hnschrift Condensed" panose="020B0502040204020203" pitchFamily="34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Я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помню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!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Я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горжусь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!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hnschrift Condensed" panose="020B0502040204020203" pitchFamily="34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Мы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—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наследники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Великой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Победы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!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»</a:t>
            </a:r>
            <a:endParaRPr lang="ru-RU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hnschrift Condensed" panose="020B0502040204020203" pitchFamily="34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Спасибо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деду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за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победу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hnschrift Condensed" panose="020B0502040204020203" pitchFamily="34" charset="0"/>
                <a:cs typeface="Times New Roman" panose="02020603050405020304" pitchFamily="18" charset="0"/>
              </a:rPr>
              <a:t>!»</a:t>
            </a:r>
            <a:endParaRPr lang="ru-RU" sz="36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34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522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 Unicode MS</vt:lpstr>
      <vt:lpstr>Arial</vt:lpstr>
      <vt:lpstr>Arial Black</vt:lpstr>
      <vt:lpstr>Bahnschrift Condensed</vt:lpstr>
      <vt:lpstr>Calibri</vt:lpstr>
      <vt:lpstr>Century Schoolbook</vt:lpstr>
      <vt:lpstr>Times New Roman</vt:lpstr>
      <vt:lpstr>Тема Office</vt:lpstr>
      <vt:lpstr>Юный летчик Аркадий Каманин</vt:lpstr>
      <vt:lpstr>Презентация PowerPoint</vt:lpstr>
      <vt:lpstr>Георгий Победоносец</vt:lpstr>
      <vt:lpstr>Орден Святого Георгия</vt:lpstr>
      <vt:lpstr>Презентация PowerPoint</vt:lpstr>
      <vt:lpstr>Презентация PowerPoint</vt:lpstr>
      <vt:lpstr>Юный летчик Аркадий Каманин</vt:lpstr>
      <vt:lpstr>Презентация PowerPoint</vt:lpstr>
      <vt:lpstr>Юный летчик Аркадий Каманин</vt:lpstr>
      <vt:lpstr>Презентация PowerPoint</vt:lpstr>
      <vt:lpstr>Юный летчик Аркадий Каманин</vt:lpstr>
      <vt:lpstr>Юный летчик Аркадий Каманин</vt:lpstr>
      <vt:lpstr>Юный летчик Аркадий Каманин</vt:lpstr>
      <vt:lpstr>Юный летчик Аркадий Каманин</vt:lpstr>
      <vt:lpstr>Носи её достойно!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Юные герои</dc:title>
  <cp:lastModifiedBy>Admin</cp:lastModifiedBy>
  <cp:revision>60</cp:revision>
  <dcterms:modified xsi:type="dcterms:W3CDTF">2024-04-15T17:34:44Z</dcterms:modified>
</cp:coreProperties>
</file>