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9" r:id="rId2"/>
    <p:sldId id="285" r:id="rId3"/>
    <p:sldId id="270" r:id="rId4"/>
    <p:sldId id="264" r:id="rId5"/>
    <p:sldId id="274" r:id="rId6"/>
    <p:sldId id="273" r:id="rId7"/>
    <p:sldId id="275" r:id="rId8"/>
    <p:sldId id="276" r:id="rId9"/>
    <p:sldId id="288" r:id="rId10"/>
    <p:sldId id="279" r:id="rId11"/>
    <p:sldId id="282" r:id="rId12"/>
    <p:sldId id="280" r:id="rId13"/>
    <p:sldId id="281" r:id="rId14"/>
    <p:sldId id="284" r:id="rId15"/>
    <p:sldId id="283" r:id="rId16"/>
    <p:sldId id="287" r:id="rId17"/>
    <p:sldId id="277" r:id="rId18"/>
    <p:sldId id="286" r:id="rId19"/>
    <p:sldId id="278" r:id="rId20"/>
    <p:sldId id="262" r:id="rId21"/>
    <p:sldId id="271" r:id="rId22"/>
    <p:sldId id="272" r:id="rId23"/>
    <p:sldId id="26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4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141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66A5AA-685D-417B-BD75-15B618E298DF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756394-BC84-4FB5-8409-CE804C18FF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593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9968-D486-408C-9A6A-7EBC026FCB63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3656-E58B-48E0-A438-1D489DA1D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9968-D486-408C-9A6A-7EBC026FCB63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3656-E58B-48E0-A438-1D489DA1D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9968-D486-408C-9A6A-7EBC026FCB63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3656-E58B-48E0-A438-1D489DA1D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9968-D486-408C-9A6A-7EBC026FCB63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3656-E58B-48E0-A438-1D489DA1D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9968-D486-408C-9A6A-7EBC026FCB63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3656-E58B-48E0-A438-1D489DA1D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9968-D486-408C-9A6A-7EBC026FCB63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3656-E58B-48E0-A438-1D489DA1D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9968-D486-408C-9A6A-7EBC026FCB63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3656-E58B-48E0-A438-1D489DA1D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9968-D486-408C-9A6A-7EBC026FCB63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3656-E58B-48E0-A438-1D489DA1D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9968-D486-408C-9A6A-7EBC026FCB63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3656-E58B-48E0-A438-1D489DA1D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9968-D486-408C-9A6A-7EBC026FCB63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3656-E58B-48E0-A438-1D489DA1D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89968-D486-408C-9A6A-7EBC026FCB63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3656-E58B-48E0-A438-1D489DA1D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89968-D486-408C-9A6A-7EBC026FCB63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A3656-E58B-48E0-A438-1D489DA1D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540924"/>
            <a:ext cx="5688632" cy="4266476"/>
          </a:xfrm>
        </p:spPr>
      </p:pic>
    </p:spTree>
    <p:extLst>
      <p:ext uri="{BB962C8B-B14F-4D97-AF65-F5344CB8AC3E}">
        <p14:creationId xmlns:p14="http://schemas.microsoft.com/office/powerpoint/2010/main" val="25526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>
              <a:spcBef>
                <a:spcPts val="601"/>
              </a:spcBef>
              <a:tabLst>
                <a:tab pos="0" algn="l"/>
              </a:tabLst>
            </a:pPr>
            <a:r>
              <a:rPr lang="en-US" sz="4000" b="1" spc="-1" dirty="0">
                <a:solidFill>
                  <a:srgbClr val="7030A0"/>
                </a:solidFill>
                <a:latin typeface="Century Schoolbook"/>
              </a:rPr>
              <a:t>How much is an umbrella?</a:t>
            </a:r>
          </a:p>
          <a:p>
            <a:endParaRPr lang="ru-RU" dirty="0"/>
          </a:p>
        </p:txBody>
      </p:sp>
      <p:pic>
        <p:nvPicPr>
          <p:cNvPr id="7" name="Picture 2"/>
          <p:cNvPicPr>
            <a:picLocks/>
          </p:cNvPicPr>
          <p:nvPr/>
        </p:nvPicPr>
        <p:blipFill>
          <a:blip r:embed="rId2"/>
          <a:stretch/>
        </p:blipFill>
        <p:spPr>
          <a:xfrm>
            <a:off x="3851920" y="404664"/>
            <a:ext cx="5184576" cy="6264696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414587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66737" y="1435100"/>
            <a:ext cx="3008313" cy="4691063"/>
          </a:xfrm>
        </p:spPr>
        <p:txBody>
          <a:bodyPr/>
          <a:lstStyle/>
          <a:p>
            <a:pPr lvl="0">
              <a:spcBef>
                <a:spcPts val="601"/>
              </a:spcBef>
              <a:tabLst>
                <a:tab pos="0" algn="l"/>
              </a:tabLst>
            </a:pPr>
            <a:r>
              <a:rPr lang="en-US" sz="4000" b="1" spc="-1" dirty="0">
                <a:solidFill>
                  <a:srgbClr val="7030A0"/>
                </a:solidFill>
                <a:latin typeface="Century Schoolbook"/>
              </a:rPr>
              <a:t>How much is a T-shirt?</a:t>
            </a:r>
          </a:p>
          <a:p>
            <a:endParaRPr lang="ru-RU" dirty="0"/>
          </a:p>
        </p:txBody>
      </p:sp>
      <p:pic>
        <p:nvPicPr>
          <p:cNvPr id="8" name="Picture 2"/>
          <p:cNvPicPr>
            <a:picLocks/>
          </p:cNvPicPr>
          <p:nvPr/>
        </p:nvPicPr>
        <p:blipFill>
          <a:blip r:embed="rId2"/>
          <a:stretch/>
        </p:blipFill>
        <p:spPr>
          <a:xfrm>
            <a:off x="3851920" y="404664"/>
            <a:ext cx="5184576" cy="6264696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13363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>
              <a:spcBef>
                <a:spcPts val="601"/>
              </a:spcBef>
              <a:tabLst>
                <a:tab pos="0" algn="l"/>
              </a:tabLst>
            </a:pPr>
            <a:r>
              <a:rPr lang="en-US" sz="4000" b="1" spc="-1" dirty="0">
                <a:solidFill>
                  <a:srgbClr val="7030A0"/>
                </a:solidFill>
                <a:latin typeface="Century Schoolbook"/>
              </a:rPr>
              <a:t>How much is a thermos flask?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/>
          </p:cNvPicPr>
          <p:nvPr/>
        </p:nvPicPr>
        <p:blipFill>
          <a:blip r:embed="rId2"/>
          <a:stretch/>
        </p:blipFill>
        <p:spPr>
          <a:xfrm>
            <a:off x="3851920" y="404664"/>
            <a:ext cx="5184576" cy="6264696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62347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>
              <a:spcBef>
                <a:spcPts val="601"/>
              </a:spcBef>
              <a:tabLst>
                <a:tab pos="0" algn="l"/>
              </a:tabLst>
            </a:pPr>
            <a:r>
              <a:rPr lang="en-US" sz="4000" b="1" spc="-1" dirty="0">
                <a:solidFill>
                  <a:srgbClr val="7030A0"/>
                </a:solidFill>
                <a:latin typeface="Century Schoolbook"/>
              </a:rPr>
              <a:t>How much is a bell?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/>
          </p:cNvPicPr>
          <p:nvPr/>
        </p:nvPicPr>
        <p:blipFill>
          <a:blip r:embed="rId2"/>
          <a:stretch/>
        </p:blipFill>
        <p:spPr>
          <a:xfrm>
            <a:off x="3851920" y="404664"/>
            <a:ext cx="5184576" cy="6264696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92018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>
              <a:spcBef>
                <a:spcPts val="601"/>
              </a:spcBef>
              <a:tabLst>
                <a:tab pos="0" algn="l"/>
              </a:tabLst>
            </a:pPr>
            <a:r>
              <a:rPr lang="en-US" sz="4000" b="1" spc="-1" dirty="0">
                <a:solidFill>
                  <a:srgbClr val="7030A0"/>
                </a:solidFill>
                <a:latin typeface="Century Schoolbook"/>
              </a:rPr>
              <a:t>How much is a scarf?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/>
          </p:cNvPicPr>
          <p:nvPr/>
        </p:nvPicPr>
        <p:blipFill>
          <a:blip r:embed="rId2"/>
          <a:stretch/>
        </p:blipFill>
        <p:spPr>
          <a:xfrm>
            <a:off x="3851920" y="404664"/>
            <a:ext cx="5184576" cy="6264696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92186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Listen ad repeat</a:t>
            </a:r>
            <a:endParaRPr lang="ru-RU" dirty="0">
              <a:cs typeface="Aharoni" panose="02010803020104030203" pitchFamily="2" charset="-79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12" y="1628653"/>
            <a:ext cx="792857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169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Who says each sentence 1-6 above?</a:t>
            </a:r>
          </a:p>
          <a:p>
            <a:pPr marL="0" indent="0">
              <a:buNone/>
            </a:pPr>
            <a:r>
              <a:rPr lang="en-US" sz="4000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 shop assistant or a customer?</a:t>
            </a:r>
          </a:p>
          <a:p>
            <a:pPr marL="0" indent="0">
              <a:buNone/>
            </a:pPr>
            <a:r>
              <a:rPr lang="en-US" sz="4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Listen and read to check</a:t>
            </a:r>
            <a:endParaRPr lang="ru-RU" sz="40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7645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/>
          <p:nvPr/>
        </p:nvPicPr>
        <p:blipFill>
          <a:blip r:embed="rId2"/>
          <a:stretch/>
        </p:blipFill>
        <p:spPr>
          <a:xfrm>
            <a:off x="395640" y="548680"/>
            <a:ext cx="8424832" cy="5976664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00041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Answer the question</a:t>
            </a:r>
            <a:endParaRPr lang="ru-RU" dirty="0"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Marta buying? </a:t>
            </a:r>
            <a:endParaRPr lang="ru-RU" sz="40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47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Put the sentences in the correct order and read the dialogue</a:t>
            </a:r>
            <a:endParaRPr lang="ru-RU" dirty="0"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28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Let’s train our tongues</a:t>
            </a:r>
            <a:endParaRPr lang="ru-RU" dirty="0"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91580" y="1860645"/>
            <a:ext cx="7560840" cy="4005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Buying a gift,</a:t>
            </a:r>
            <a:endParaRPr lang="ru-RU" sz="4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remind a trip.</a:t>
            </a:r>
            <a:endParaRPr lang="ru-RU" sz="4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Something unique,</a:t>
            </a:r>
            <a:endParaRPr lang="ru-RU" sz="4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interesting thing.</a:t>
            </a:r>
            <a:endParaRPr lang="ru-RU" sz="4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Start to collect it, quick!</a:t>
            </a:r>
            <a:endParaRPr lang="ru-RU" sz="4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34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41805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Algerian" pitchFamily="82" charset="0"/>
              </a:rPr>
              <a:t>Buying a souvenir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95536" y="908720"/>
            <a:ext cx="3528392" cy="648072"/>
          </a:xfrm>
          <a:prstGeom prst="wedgeRoundRectCallout">
            <a:avLst>
              <a:gd name="adj1" fmla="val -54045"/>
              <a:gd name="adj2" fmla="val 8304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Good afternoon!  Can I help you?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395536" y="1988840"/>
            <a:ext cx="3528392" cy="648072"/>
          </a:xfrm>
          <a:prstGeom prst="wedgeRoundRectCallout">
            <a:avLst>
              <a:gd name="adj1" fmla="val -54045"/>
              <a:gd name="adj2" fmla="val 8304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How about this key ring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179512" y="3544165"/>
            <a:ext cx="3528392" cy="648072"/>
          </a:xfrm>
          <a:prstGeom prst="wedgeRoundRectCallout">
            <a:avLst>
              <a:gd name="adj1" fmla="val -54045"/>
              <a:gd name="adj2" fmla="val 8304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It’s </a:t>
            </a:r>
            <a:r>
              <a:rPr lang="ru-RU" sz="2800" b="1" dirty="0">
                <a:solidFill>
                  <a:srgbClr val="333333"/>
                </a:solidFill>
                <a:latin typeface="Arial"/>
              </a:rPr>
              <a:t>£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4.00. 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sz="half" idx="2"/>
          </p:nvPr>
        </p:nvSpPr>
        <p:spPr>
          <a:xfrm>
            <a:off x="252822" y="5085184"/>
            <a:ext cx="3671106" cy="680938"/>
          </a:xfrm>
          <a:prstGeom prst="wedgeRoundRectCallout">
            <a:avLst>
              <a:gd name="adj1" fmla="val -54045"/>
              <a:gd name="adj2" fmla="val 8304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Sure. That’s </a:t>
            </a:r>
            <a:r>
              <a:rPr lang="ru-RU" b="1" dirty="0" smtClean="0">
                <a:solidFill>
                  <a:srgbClr val="333333"/>
                </a:solidFill>
                <a:latin typeface="Arial"/>
              </a:rPr>
              <a:t>£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.00.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5004048" y="1399207"/>
            <a:ext cx="3312368" cy="571371"/>
          </a:xfrm>
          <a:prstGeom prst="wedgeRoundRectCallout">
            <a:avLst>
              <a:gd name="adj1" fmla="val 74235"/>
              <a:gd name="adj2" fmla="val 146746"/>
              <a:gd name="adj3" fmla="val 16667"/>
            </a:avLst>
          </a:prstGeom>
          <a:solidFill>
            <a:srgbClr val="FEB4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Good afternoon! I want to buy a souvenir.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4923656" y="2760461"/>
            <a:ext cx="3392760" cy="783704"/>
          </a:xfrm>
          <a:prstGeom prst="wedgeRoundRectCallout">
            <a:avLst>
              <a:gd name="adj1" fmla="val 74235"/>
              <a:gd name="adj2" fmla="val 146746"/>
              <a:gd name="adj3" fmla="val 16667"/>
            </a:avLst>
          </a:prstGeom>
          <a:solidFill>
            <a:srgbClr val="FEB4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That’s a good idea! How much is it?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4788024" y="4188050"/>
            <a:ext cx="3392760" cy="783704"/>
          </a:xfrm>
          <a:prstGeom prst="wedgeRoundRectCallout">
            <a:avLst>
              <a:gd name="adj1" fmla="val 74235"/>
              <a:gd name="adj2" fmla="val 146746"/>
              <a:gd name="adj3" fmla="val 16667"/>
            </a:avLst>
          </a:prstGeom>
          <a:solidFill>
            <a:srgbClr val="FEB4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Can I have two please?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4788024" y="5661248"/>
            <a:ext cx="3392760" cy="783704"/>
          </a:xfrm>
          <a:prstGeom prst="wedgeRoundRectCallout">
            <a:avLst>
              <a:gd name="adj1" fmla="val 74235"/>
              <a:gd name="adj2" fmla="val 146746"/>
              <a:gd name="adj3" fmla="val 16667"/>
            </a:avLst>
          </a:prstGeom>
          <a:solidFill>
            <a:srgbClr val="FEB4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Here you are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65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338437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Choose one of the card with the name of the country</a:t>
            </a:r>
            <a:r>
              <a:rPr lang="ru-RU" b="1" dirty="0" smtClean="0">
                <a:solidFill>
                  <a:schemeClr val="tx1"/>
                </a:solidFill>
                <a:cs typeface="Aharoni" panose="02010803020104030203" pitchFamily="2" charset="-79"/>
              </a:rPr>
              <a:t>, </a:t>
            </a:r>
            <a:endParaRPr lang="en-US" b="1" dirty="0" smtClean="0">
              <a:solidFill>
                <a:schemeClr val="tx1"/>
              </a:solidFill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Think over what souvenir you can buy there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Act out the dialogues</a:t>
            </a:r>
            <a:endParaRPr lang="ru-RU" b="1" dirty="0">
              <a:solidFill>
                <a:schemeClr val="tx1"/>
              </a:solidFill>
              <a:cs typeface="Aharoni" panose="02010803020104030203" pitchFamily="2" charset="-79"/>
            </a:endParaRPr>
          </a:p>
        </p:txBody>
      </p:sp>
      <p:pic>
        <p:nvPicPr>
          <p:cNvPr id="4098" name="Picture 2" descr="https://i.pinimg.com/originals/c2/90/f4/c290f430913da0811ae14eb45fd8bd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339539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13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Reflection</a:t>
            </a:r>
            <a:endParaRPr lang="ru-RU" dirty="0">
              <a:cs typeface="Aharoni" panose="02010803020104030203" pitchFamily="2" charset="-79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79" y="1600200"/>
            <a:ext cx="8030441" cy="4525963"/>
          </a:xfrm>
        </p:spPr>
      </p:pic>
    </p:spTree>
    <p:extLst>
      <p:ext uri="{BB962C8B-B14F-4D97-AF65-F5344CB8AC3E}">
        <p14:creationId xmlns:p14="http://schemas.microsoft.com/office/powerpoint/2010/main" val="368754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Thanks for your work!</a:t>
            </a:r>
            <a:endParaRPr lang="ru-RU" dirty="0">
              <a:solidFill>
                <a:srgbClr val="FF0000"/>
              </a:solidFill>
              <a:cs typeface="Aharoni" pitchFamily="2" charset="-79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687" y="1306204"/>
            <a:ext cx="561160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See you !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52936"/>
            <a:ext cx="3810000" cy="379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720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Dear friends,</a:t>
            </a:r>
            <a:endParaRPr lang="ru-RU" dirty="0">
              <a:cs typeface="Andalus" panose="02020603050405020304" pitchFamily="18" charset="-78"/>
            </a:endParaRPr>
          </a:p>
          <a:p>
            <a:pPr marL="0" indent="0">
              <a:buNone/>
            </a:pPr>
            <a:r>
              <a:rPr lang="en-US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   I </a:t>
            </a: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need your help! I’ve got a souvenir collection. There are 15 things in my collection. They are from Russia, Canada, the USA, France and other countries. I am proud of my collection, but I don’t have anything from the UK.</a:t>
            </a:r>
            <a:endParaRPr lang="ru-RU" dirty="0">
              <a:cs typeface="Andalus" panose="02020603050405020304" pitchFamily="18" charset="-78"/>
            </a:endParaRPr>
          </a:p>
          <a:p>
            <a:pPr marL="0" indent="0">
              <a:buNone/>
            </a:pP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Please, would you be so kind to help me with collecting?</a:t>
            </a:r>
            <a:endParaRPr lang="ru-RU" dirty="0">
              <a:cs typeface="Andalus" panose="02020603050405020304" pitchFamily="18" charset="-78"/>
            </a:endParaRPr>
          </a:p>
          <a:p>
            <a:pPr marL="0" indent="0">
              <a:buNone/>
            </a:pP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Best wishes!</a:t>
            </a:r>
            <a:endParaRPr lang="ru-RU" dirty="0">
              <a:cs typeface="Andalus" panose="02020603050405020304" pitchFamily="18" charset="-78"/>
            </a:endParaRPr>
          </a:p>
          <a:p>
            <a:pPr marL="0" indent="0">
              <a:buNone/>
            </a:pP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Love,</a:t>
            </a:r>
            <a:endParaRPr lang="ru-RU" dirty="0">
              <a:cs typeface="Andalus" panose="02020603050405020304" pitchFamily="18" charset="-78"/>
            </a:endParaRPr>
          </a:p>
          <a:p>
            <a:pPr marL="0" indent="0">
              <a:buNone/>
            </a:pPr>
            <a:r>
              <a:rPr lang="en-US" dirty="0">
                <a:latin typeface="Andalus" panose="02020603050405020304" pitchFamily="18" charset="-78"/>
                <a:cs typeface="Andalus" panose="02020603050405020304" pitchFamily="18" charset="-78"/>
              </a:rPr>
              <a:t>Julia</a:t>
            </a:r>
            <a:endParaRPr lang="ru-RU" dirty="0">
              <a:cs typeface="Andalus" panose="02020603050405020304" pitchFamily="18" charset="-78"/>
            </a:endParaRPr>
          </a:p>
          <a:p>
            <a:endParaRPr lang="ru-RU" dirty="0"/>
          </a:p>
        </p:txBody>
      </p:sp>
      <p:pic>
        <p:nvPicPr>
          <p:cNvPr id="1026" name="Picture 2" descr="https://www.thescottishsun.co.uk/wp-content/uploads/sites/2/2023/02/shutterstock_403484473jpg-JS797242076.jpg?strip=all&amp;quality=100&amp;w=1920&amp;h=1080&amp;crop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7045">
            <a:off x="2085929" y="4759288"/>
            <a:ext cx="2679875" cy="150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gas-kvas.com/grafic/uploads/posts/2023-09/1695974721_gas-kvas-com-p-kartinki-konvert-3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769" y="3863181"/>
            <a:ext cx="4615231" cy="307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16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Algerian" pitchFamily="82" charset="0"/>
              </a:rPr>
              <a:t>Welcome to </a:t>
            </a:r>
            <a:r>
              <a:rPr lang="en-US" dirty="0" smtClean="0">
                <a:solidFill>
                  <a:srgbClr val="C00000"/>
                </a:solidFill>
                <a:latin typeface="Algerian" pitchFamily="82" charset="0"/>
              </a:rPr>
              <a:t>souvenir </a:t>
            </a:r>
            <a:r>
              <a:rPr lang="en-US" dirty="0" smtClean="0">
                <a:solidFill>
                  <a:srgbClr val="C00000"/>
                </a:solidFill>
                <a:latin typeface="Algerian" pitchFamily="82" charset="0"/>
              </a:rPr>
              <a:t>shop!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7128792" cy="476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38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>
              <a:spcBef>
                <a:spcPts val="601"/>
              </a:spcBef>
              <a:tabLst>
                <a:tab pos="0" algn="l"/>
              </a:tabLst>
            </a:pPr>
            <a:r>
              <a:rPr lang="en-US" sz="4000" b="1" spc="-1" dirty="0">
                <a:solidFill>
                  <a:srgbClr val="7030A0"/>
                </a:solidFill>
                <a:latin typeface="Century Schoolbook"/>
              </a:rPr>
              <a:t>What souvenirs can we buy in </a:t>
            </a:r>
            <a:r>
              <a:rPr lang="en-US" sz="4000" b="1" spc="-1" dirty="0" smtClean="0">
                <a:solidFill>
                  <a:srgbClr val="7030A0"/>
                </a:solidFill>
                <a:latin typeface="Century Schoolbook"/>
              </a:rPr>
              <a:t>the shop?</a:t>
            </a:r>
            <a:endParaRPr lang="ru-RU" sz="4000" spc="-1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  <p:pic>
        <p:nvPicPr>
          <p:cNvPr id="10" name="Picture 2"/>
          <p:cNvPicPr>
            <a:picLocks noGrp="1"/>
          </p:cNvPicPr>
          <p:nvPr>
            <p:ph idx="1"/>
          </p:nvPr>
        </p:nvPicPr>
        <p:blipFill>
          <a:blip r:embed="rId2"/>
          <a:stretch/>
        </p:blipFill>
        <p:spPr>
          <a:xfrm>
            <a:off x="3851920" y="404664"/>
            <a:ext cx="5184576" cy="6264696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50040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470025"/>
          </a:xfrm>
        </p:spPr>
        <p:txBody>
          <a:bodyPr/>
          <a:lstStyle/>
          <a:p>
            <a:r>
              <a:rPr lang="en-US" u="sng" dirty="0" smtClean="0">
                <a:latin typeface="Aharoni" panose="02010803020104030203" pitchFamily="2" charset="-79"/>
                <a:cs typeface="Aharoni" panose="02010803020104030203" pitchFamily="2" charset="-79"/>
              </a:rPr>
              <a:t>But……..we need money!</a:t>
            </a:r>
            <a:endParaRPr lang="ru-RU" u="sng" dirty="0">
              <a:cs typeface="Aharoni" panose="02010803020104030203" pitchFamily="2" charset="-79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849359" y="1628800"/>
            <a:ext cx="7270576" cy="36004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know anything about money in the UK?</a:t>
            </a:r>
            <a:endParaRPr lang="ru-RU" dirty="0">
              <a:solidFill>
                <a:schemeClr val="tx1"/>
              </a:solidFill>
              <a:cs typeface="Aharoni" panose="02010803020104030203" pitchFamily="2" charset="-79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189667">
            <a:off x="239889" y="3006891"/>
            <a:ext cx="3597440" cy="3460899"/>
          </a:xfrm>
          <a:prstGeom prst="rect">
            <a:avLst/>
          </a:prstGeom>
        </p:spPr>
      </p:pic>
      <p:pic>
        <p:nvPicPr>
          <p:cNvPr id="2050" name="Picture 2" descr="http://img-fotki.yandex.ru/get/9485/664237.29d/0_827eb_fe1f1ee4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006" y="4050697"/>
            <a:ext cx="3479403" cy="258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364" y="2836177"/>
            <a:ext cx="2244692" cy="213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UK Coins Explained for Kids - Maths Money Learning Video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262" y="620688"/>
            <a:ext cx="9088212" cy="5112568"/>
          </a:xfrm>
        </p:spPr>
      </p:pic>
    </p:spTree>
    <p:extLst>
      <p:ext uri="{BB962C8B-B14F-4D97-AF65-F5344CB8AC3E}">
        <p14:creationId xmlns:p14="http://schemas.microsoft.com/office/powerpoint/2010/main" val="3751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5303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Let’s match and count!</a:t>
            </a:r>
            <a:endParaRPr lang="ru-RU" dirty="0">
              <a:cs typeface="Aharoni" panose="02010803020104030203" pitchFamily="2" charset="-79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06220"/>
            <a:ext cx="6739911" cy="5054934"/>
          </a:xfrm>
        </p:spPr>
      </p:pic>
      <p:sp>
        <p:nvSpPr>
          <p:cNvPr id="4" name="AutoShape 2" descr="https://shareslide.ru/img/thumbs/d04a62f7d0edbdb69832a3cd12662e99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1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88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296</Words>
  <Application>Microsoft Office PowerPoint</Application>
  <PresentationFormat>Экран (4:3)</PresentationFormat>
  <Paragraphs>44</Paragraphs>
  <Slides>23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Aharoni</vt:lpstr>
      <vt:lpstr>Algerian</vt:lpstr>
      <vt:lpstr>Andalus</vt:lpstr>
      <vt:lpstr>Arial</vt:lpstr>
      <vt:lpstr>Calibri</vt:lpstr>
      <vt:lpstr>Century Schoolbook</vt:lpstr>
      <vt:lpstr>Times New Roman</vt:lpstr>
      <vt:lpstr>Тема Office</vt:lpstr>
      <vt:lpstr>Презентация PowerPoint</vt:lpstr>
      <vt:lpstr>Let’s train our tongues</vt:lpstr>
      <vt:lpstr>Презентация PowerPoint</vt:lpstr>
      <vt:lpstr>Welcome to souvenir shop!</vt:lpstr>
      <vt:lpstr>Презентация PowerPoint</vt:lpstr>
      <vt:lpstr>But……..we need money!</vt:lpstr>
      <vt:lpstr>Презентация PowerPoint</vt:lpstr>
      <vt:lpstr>Let’s match and count!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Listen ad repeat</vt:lpstr>
      <vt:lpstr>Презентация PowerPoint</vt:lpstr>
      <vt:lpstr>Презентация PowerPoint</vt:lpstr>
      <vt:lpstr>Answer the question</vt:lpstr>
      <vt:lpstr>Put the sentences in the correct order and read the dialogue</vt:lpstr>
      <vt:lpstr>Buying a souvenir</vt:lpstr>
      <vt:lpstr>Презентация PowerPoint</vt:lpstr>
      <vt:lpstr>Reflection</vt:lpstr>
      <vt:lpstr>Thanks for your work!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Shadow</dc:creator>
  <cp:lastModifiedBy>User</cp:lastModifiedBy>
  <cp:revision>44</cp:revision>
  <dcterms:created xsi:type="dcterms:W3CDTF">2010-10-20T13:02:29Z</dcterms:created>
  <dcterms:modified xsi:type="dcterms:W3CDTF">2023-11-28T19:19:37Z</dcterms:modified>
</cp:coreProperties>
</file>