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5" r:id="rId3"/>
    <p:sldId id="263" r:id="rId4"/>
    <p:sldId id="262" r:id="rId5"/>
    <p:sldId id="287" r:id="rId6"/>
    <p:sldId id="267" r:id="rId7"/>
    <p:sldId id="257" r:id="rId8"/>
    <p:sldId id="264" r:id="rId9"/>
    <p:sldId id="260" r:id="rId10"/>
    <p:sldId id="258" r:id="rId11"/>
    <p:sldId id="259" r:id="rId12"/>
    <p:sldId id="285" r:id="rId13"/>
    <p:sldId id="268" r:id="rId14"/>
    <p:sldId id="270" r:id="rId15"/>
    <p:sldId id="261" r:id="rId16"/>
    <p:sldId id="269" r:id="rId17"/>
    <p:sldId id="271" r:id="rId18"/>
    <p:sldId id="266" r:id="rId19"/>
    <p:sldId id="273" r:id="rId20"/>
    <p:sldId id="274" r:id="rId21"/>
    <p:sldId id="272" r:id="rId22"/>
    <p:sldId id="275" r:id="rId23"/>
    <p:sldId id="276" r:id="rId24"/>
    <p:sldId id="277" r:id="rId25"/>
    <p:sldId id="282" r:id="rId26"/>
    <p:sldId id="281" r:id="rId27"/>
    <p:sldId id="279" r:id="rId28"/>
    <p:sldId id="280" r:id="rId29"/>
    <p:sldId id="283" r:id="rId30"/>
    <p:sldId id="286" r:id="rId31"/>
    <p:sldId id="278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DCFD67-FC8E-4E06-99A3-6F43A772EE63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A4B07-2F6A-48E5-9EE8-AEC6D51F91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940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A4B07-2F6A-48E5-9EE8-AEC6D51F912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452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D4FAC-9136-42EE-9C7D-5EE7CFFB468B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50541-E74D-4C28-A080-050B350DFC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vrnnews.ru/tag/index.php?p=551&amp;tag" TargetMode="External"/><Relationship Id="rId2" Type="http://schemas.openxmlformats.org/officeDocument/2006/relationships/hyperlink" Target="http://www.fliker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Microsoft_Excel_97-2003_Worksheet1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84851" y="260648"/>
            <a:ext cx="8235621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РЕБЕНОК. </a:t>
            </a:r>
          </a:p>
          <a:p>
            <a:pPr algn="ctr"/>
            <a:endParaRPr lang="ru-RU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ДОРОГА.</a:t>
            </a:r>
          </a:p>
          <a:p>
            <a:pPr algn="ctr"/>
            <a:endParaRPr lang="ru-RU" sz="7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Безопасность.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велосипедисты лялина_300x20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713"/>
            <a:ext cx="2286000" cy="1524000"/>
          </a:xfrm>
          <a:prstGeom prst="rect">
            <a:avLst/>
          </a:prstGeom>
          <a:noFill/>
        </p:spPr>
      </p:pic>
      <p:pic>
        <p:nvPicPr>
          <p:cNvPr id="2051" name="Picture 3" descr="C:\Users\учитель\Desktop\4cd0a5a2569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32656"/>
            <a:ext cx="5256245" cy="3942184"/>
          </a:xfrm>
          <a:prstGeom prst="rect">
            <a:avLst/>
          </a:prstGeom>
          <a:noFill/>
        </p:spPr>
      </p:pic>
      <p:pic>
        <p:nvPicPr>
          <p:cNvPr id="2052" name="Picture 4" descr="C:\Users\учитель\Desktop\nrm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780928"/>
            <a:ext cx="2929657" cy="23334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Desktop\велосипед пробки переход фото_Дмитриев_Михаил_141_IMG_006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5233988" cy="3579813"/>
          </a:xfrm>
          <a:prstGeom prst="rect">
            <a:avLst/>
          </a:prstGeom>
          <a:noFill/>
        </p:spPr>
      </p:pic>
      <p:pic>
        <p:nvPicPr>
          <p:cNvPr id="3075" name="Picture 3" descr="C:\Users\учитель\Desktop\1333355219_kmy_gai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212976"/>
            <a:ext cx="4823817" cy="32579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должен знать ребенок:</a:t>
            </a:r>
            <a:b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 Основные термины и понятия правил.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Обязанности пешеходов.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 Обязанности пассажиров.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4. Регулирование дорожного движения.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5. Сигналы светофора.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6. Предупредительные сигналы.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7. Движение через железнодорожные пути.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8. Движение в жилых зонах и перевозка людей.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9. Особенности движения на велосипеде.</a:t>
            </a:r>
          </a:p>
          <a:p>
            <a:endParaRPr lang="ru-RU" dirty="0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39050" y="1268760"/>
            <a:ext cx="15049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83568" y="476250"/>
            <a:ext cx="7992888" cy="5649913"/>
          </a:xfrm>
        </p:spPr>
        <p:txBody>
          <a:bodyPr>
            <a:normAutofit fontScale="92500" lnSpcReduction="10000"/>
          </a:bodyPr>
          <a:lstStyle/>
          <a:p>
            <a:pPr marL="265176" indent="-265176" algn="ctr">
              <a:buNone/>
              <a:defRPr/>
            </a:pPr>
            <a:r>
              <a:rPr lang="ru-RU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Уметь:</a:t>
            </a:r>
          </a:p>
          <a:p>
            <a:pPr marL="265176" indent="-265176">
              <a:buNone/>
              <a:defRPr/>
            </a:pP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buFont typeface="Wingdings 2"/>
              <a:buChar char=""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наблюдать</a:t>
            </a:r>
          </a:p>
          <a:p>
            <a:pPr marL="265176" indent="-265176">
              <a:buNone/>
              <a:defRPr/>
            </a:pP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buFont typeface="Wingdings 2"/>
              <a:buChar char=""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правильно оценивать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дорожную обстановку</a:t>
            </a:r>
          </a:p>
          <a:p>
            <a:pPr marL="265176" indent="-265176">
              <a:buNone/>
              <a:defRPr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65176" indent="-265176">
              <a:buFont typeface="Wingdings 2"/>
              <a:buChar char=""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видеть, слушать, предвидеть, избегать опасность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итель\Desktop\315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225792" cy="2572221"/>
          </a:xfrm>
          <a:prstGeom prst="rect">
            <a:avLst/>
          </a:prstGeom>
          <a:noFill/>
        </p:spPr>
      </p:pic>
      <p:pic>
        <p:nvPicPr>
          <p:cNvPr id="3075" name="Picture 3" descr="C:\Users\учитель\Desktop\1350993622_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114800" cy="2520280"/>
          </a:xfrm>
          <a:prstGeom prst="rect">
            <a:avLst/>
          </a:prstGeom>
          <a:noFill/>
        </p:spPr>
      </p:pic>
      <p:pic>
        <p:nvPicPr>
          <p:cNvPr id="3077" name="Picture 5" descr="C:\Users\учитель\Desktop\T4ebGQ5bn4MjWgNI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068960"/>
            <a:ext cx="4824536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учитель\Desktop\1335527901_123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5486400" cy="4114800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4294967295"/>
          </p:nvPr>
        </p:nvSpPr>
        <p:spPr>
          <a:xfrm>
            <a:off x="0" y="4581525"/>
            <a:ext cx="5689600" cy="15906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Пока сами мы нарушаем, дети глядя на нас повторяют…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учитель\Desktop\343527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717032"/>
            <a:ext cx="3006192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980728"/>
            <a:ext cx="7834064" cy="5145435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Личный пример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родителей должен стать нормой поведения для ребенка.</a:t>
            </a:r>
          </a:p>
          <a:p>
            <a:pPr algn="ctr">
              <a:buNone/>
            </a:pP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Делай, как я!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учитель\Desktop\getim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5080000" cy="3810000"/>
          </a:xfrm>
          <a:prstGeom prst="rect">
            <a:avLst/>
          </a:prstGeom>
          <a:noFill/>
        </p:spPr>
      </p:pic>
      <p:pic>
        <p:nvPicPr>
          <p:cNvPr id="5123" name="Picture 3" descr="C:\Users\учитель\Desktop\image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509120"/>
            <a:ext cx="2571750" cy="178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do3n2avo10t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19475" y="549275"/>
            <a:ext cx="5724525" cy="5759450"/>
          </a:xfrm>
          <a:prstGeom prst="rect">
            <a:avLst/>
          </a:prstGeom>
          <a:noFill/>
        </p:spPr>
      </p:pic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0" y="476672"/>
            <a:ext cx="3059832" cy="424772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соблюдать - беду миновать!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86409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1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581128"/>
            <a:ext cx="8208912" cy="172819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Нельзя выходить на дорогу из-за стоящих машин. В крайнем случае, нужно осторожно выглянуть из-за стоящего автомобиля, убедиться, что опасности нет, и только тогда переходить улицу. Понаблюдайте вместе с ребенком за стоящими у края проезжей части машинами и обратите внимание  на тот момент, когда из-за стоящей машины внезапно появляется другая. Обратите внимание ребенка на то, что стоящий на остановке автобус тоже мешает увидеть движущийся за ним автомобиль.</a:t>
            </a:r>
          </a:p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482453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Тревожная статистика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году в Кемеровской области в ДТП погибло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585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человек, в том числе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детей, пострадало </a:t>
            </a:r>
          </a:p>
          <a:p>
            <a:pPr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3 тыс. 620 человек, из         которых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347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– дети.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2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717032"/>
            <a:ext cx="8064896" cy="2376264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обходите стоящий автобус ни спереди, ни сзади! </a:t>
            </a: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Стоящий автобус, как его ни обходи - спереди или сзади, закрывает собою участок дороги, по которому в тот момент, когда вы решили ее перейти, может проезжать автомобиль. Кроме того, люди возле остановки обычно спешат и забывают о безопасности. Надо подождать, пока автобус отъедет.</a:t>
            </a:r>
          </a:p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3888432" cy="250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80728"/>
            <a:ext cx="3888432" cy="242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98072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293096"/>
            <a:ext cx="8280920" cy="2376264"/>
          </a:xfrm>
        </p:spPr>
        <p:txBody>
          <a:bodyPr>
            <a:normAutofit fontScale="77500" lnSpcReduction="20000"/>
          </a:bodyPr>
          <a:lstStyle/>
          <a:p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у светофора можно встретить опасность!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Дети часто рассуждают так: «Машины еще стоят, водители меня видят и пропустят». Они ошибаются. Сразу после включения зеленого сигнала для водителей на переход может выехать автомобиль, который был не виден за стоящими машинами и шофер которого не видит пешехода. Если погас зеленый сигнал светофора для пешеходов - нужно остановиться.  Ребенок должен не только дождаться нужного света, но и убедиться в том, что все машины остановились.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980728"/>
            <a:ext cx="50405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4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013176"/>
            <a:ext cx="7920880" cy="1512168"/>
          </a:xfrm>
        </p:spPr>
        <p:txBody>
          <a:bodyPr>
            <a:norm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Вырабатывайте у ребенка привычку всегда перед выходом на дорогу, даже если на ней нет машин, приостановиться, оглядеться, прислушаться - и только тогда переходить улицу.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195469" cy="311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772816"/>
            <a:ext cx="3096344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93610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5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581128"/>
            <a:ext cx="8280920" cy="1944216"/>
          </a:xfrm>
        </p:spPr>
        <p:txBody>
          <a:bodyPr>
            <a:normAutofit fontScale="92500" lnSpcReduction="10000"/>
          </a:bodyPr>
          <a:lstStyle/>
          <a:p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Прочные навыки транспортного поведения детей формируются только повседневной систематической тренировкой! Во время каждой прогулки с детьми, поездки с ними по делам, в гости, за город и т.п. учите их наблюдать за улицей и транспортом, анализировать встречающиеся дорожные ситуации, видеть в них опасные элементы, безошибочно действовать в различных обстоятельствах. 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556792"/>
            <a:ext cx="2771606" cy="2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060848"/>
            <a:ext cx="2883024" cy="2370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0839" y="692696"/>
            <a:ext cx="287316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29614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Правило 6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5229200"/>
            <a:ext cx="7776864" cy="122413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надо прививать детям излишнее чувство страха перед дорожным движением, движущимися автомобилями. Пусть все, что связано со школой, в том числе и дорога, у ребенка ассоциируется с ярким и добрым.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19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998759" cy="35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5608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633670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626469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684076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76672"/>
            <a:ext cx="4320480" cy="94096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ФЛИКЕРЫ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микропризматические световозвращатели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620688"/>
            <a:ext cx="3384376" cy="5328592"/>
          </a:xfrm>
        </p:spPr>
      </p:pic>
      <p:pic>
        <p:nvPicPr>
          <p:cNvPr id="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3776663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63689" y="6021288"/>
            <a:ext cx="55446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Стань заметней!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учитель\Desktop\1318645444_bran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4103688" cy="2881312"/>
          </a:xfrm>
          <a:prstGeom prst="rect">
            <a:avLst/>
          </a:prstGeom>
          <a:noFill/>
        </p:spPr>
      </p:pic>
      <p:pic>
        <p:nvPicPr>
          <p:cNvPr id="7171" name="Picture 3" descr="C:\Users\учитель\Desktop\2012-07-23 15.39.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4007718" cy="5343624"/>
          </a:xfrm>
          <a:prstGeom prst="rect">
            <a:avLst/>
          </a:prstGeom>
          <a:noFill/>
        </p:spPr>
      </p:pic>
      <p:pic>
        <p:nvPicPr>
          <p:cNvPr id="7173" name="Picture 5" descr="C:\Users\учитель\Desktop\1255666073_smi-gibdd-51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077072"/>
            <a:ext cx="3384376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ПАМЯТКА: ПОМНИТЬ! ЗНАТЬ! СОБЛЮДАТЬ!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Ходи по тротуару, придерживаясь его правой стороны.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Переходи улицу только по пешеходному переходу.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Переходя дорогу, посмотри, нет ли близко машин.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Переходи улицу только на зеленый сигнал светофора.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перебегай проезжую часть перед близко идущим транспортом.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обходи стоящий автомобиль – это опасно. Подожди, когда он отъедет.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 городом нужно идти по обочине дороги навстречу движущемуся транспорту.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Выучи безопасный маршрут в школу и ходи только по нему!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3514402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B95C00"/>
                </a:solidFill>
              </a:rPr>
              <a:t>Благодарю</a:t>
            </a:r>
            <a:br>
              <a:rPr lang="ru-RU" sz="7200" dirty="0" smtClean="0">
                <a:solidFill>
                  <a:srgbClr val="B95C00"/>
                </a:solidFill>
              </a:rPr>
            </a:br>
            <a:r>
              <a:rPr lang="ru-RU" sz="7200" dirty="0" smtClean="0">
                <a:solidFill>
                  <a:srgbClr val="B95C00"/>
                </a:solidFill>
              </a:rPr>
              <a:t>за </a:t>
            </a:r>
            <a:br>
              <a:rPr lang="ru-RU" sz="7200" dirty="0" smtClean="0">
                <a:solidFill>
                  <a:srgbClr val="B95C00"/>
                </a:solidFill>
              </a:rPr>
            </a:br>
            <a:r>
              <a:rPr lang="ru-RU" sz="7200" dirty="0" smtClean="0">
                <a:solidFill>
                  <a:srgbClr val="B95C00"/>
                </a:solidFill>
              </a:rPr>
              <a:t>внимание!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996952"/>
            <a:ext cx="2771800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600" y="980728"/>
            <a:ext cx="7632848" cy="5145435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</a:rPr>
              <a:t>Список литературы:</a:t>
            </a:r>
            <a:endParaRPr lang="ru-RU" sz="51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1.О.А.Скоролупова «Занятия с детьми школьного возраста по теме «Правила и безопасность дорожного движения». М.: «Издательство Скрипторий 2003». 2004 г.</a:t>
            </a:r>
          </a:p>
          <a:p>
            <a:pPr>
              <a:buNone/>
            </a:pPr>
            <a:r>
              <a:rPr lang="ru-RU" dirty="0" smtClean="0"/>
              <a:t>2.Э.Я.Степанкова, М.Ф.Филенко «Школьникам – о правилах дорожного движения».</a:t>
            </a:r>
          </a:p>
          <a:p>
            <a:pPr>
              <a:buNone/>
            </a:pPr>
            <a:r>
              <a:rPr lang="ru-RU" dirty="0" smtClean="0"/>
              <a:t>3.«Правила дорожного движения». Сост. Н.А.Извекова и др. М: «ТЦ Сфера». 2005 г.</a:t>
            </a:r>
          </a:p>
          <a:p>
            <a:pPr>
              <a:buNone/>
            </a:pPr>
            <a:r>
              <a:rPr lang="ru-RU" dirty="0" smtClean="0"/>
              <a:t>4.«Правила дорожного движения». М: «Третий Рим». 2006 г.</a:t>
            </a:r>
          </a:p>
          <a:p>
            <a:pPr>
              <a:buNone/>
            </a:pPr>
            <a:r>
              <a:rPr lang="ru-RU" dirty="0" smtClean="0"/>
              <a:t>5.«Советский энциклопедический словарь», М: «Советская энциклопедия». 1987 г.</a:t>
            </a:r>
          </a:p>
          <a:p>
            <a:pPr>
              <a:buNone/>
            </a:pPr>
            <a:r>
              <a:rPr lang="ru-RU" dirty="0" smtClean="0"/>
              <a:t>6.«Добрая Дорога Детства», № 18 (156). 2007 г.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Интернет-ресурсы: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fliker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- </a:t>
            </a:r>
            <a:r>
              <a:rPr lang="ru-RU" u="sng" dirty="0" smtClean="0">
                <a:hlinkClick r:id="rId3"/>
              </a:rPr>
              <a:t>http://vrnnews.ru/tag/index.php?p=551&amp;tag</a:t>
            </a:r>
            <a:r>
              <a:rPr lang="ru-RU" dirty="0" smtClean="0"/>
              <a:t>=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1344920194_394314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3429000" cy="2286000"/>
          </a:xfrm>
          <a:prstGeom prst="rect">
            <a:avLst/>
          </a:prstGeom>
          <a:noFill/>
        </p:spPr>
      </p:pic>
      <p:pic>
        <p:nvPicPr>
          <p:cNvPr id="6148" name="Picture 4" descr="C:\Users\учитель\Desktop\74abc97b178c3b424453fbd8a6b32a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196752"/>
            <a:ext cx="4191000" cy="3352800"/>
          </a:xfrm>
          <a:prstGeom prst="rect">
            <a:avLst/>
          </a:prstGeom>
          <a:noFill/>
        </p:spPr>
      </p:pic>
      <p:pic>
        <p:nvPicPr>
          <p:cNvPr id="4099" name="Picture 3" descr="C:\Users\учитель\Desktop\image256339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212976"/>
            <a:ext cx="345638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Содержимое 5"/>
          <p:cNvGraphicFramePr>
            <a:graphicFrameLocks noGrp="1"/>
          </p:cNvGraphicFramePr>
          <p:nvPr/>
        </p:nvGraphicFramePr>
        <p:xfrm>
          <a:off x="428625" y="785813"/>
          <a:ext cx="8229600" cy="585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4" imgW="8230313" imgH="5858764" progId="Excel.Sheet.8">
                  <p:embed/>
                </p:oleObj>
              </mc:Choice>
              <mc:Fallback>
                <p:oleObj r:id="rId4" imgW="8230313" imgH="5858764" progId="Excel.Sheet.8">
                  <p:embed/>
                  <p:pic>
                    <p:nvPicPr>
                      <p:cNvPr id="0" name="Содержимое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785813"/>
                        <a:ext cx="8229600" cy="585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260648"/>
            <a:ext cx="7992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опроса учащихся (64 чел.)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779912" cy="46910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Хотите ли вы, не хотите ли…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дело, товарищи, в том,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прежде всего – вы родители,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все остальное – потом!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учитель\Desktop\дети и мама. фото Юрия Махалова 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9886" y="908720"/>
            <a:ext cx="4782593" cy="4896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1354217730_2c95e3090413d378e03349df73700286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429000" cy="3312368"/>
          </a:xfrm>
          <a:prstGeom prst="rect">
            <a:avLst/>
          </a:prstGeom>
          <a:noFill/>
        </p:spPr>
      </p:pic>
      <p:pic>
        <p:nvPicPr>
          <p:cNvPr id="1027" name="Picture 3" descr="C:\Users\учитель\Desktop\article13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60648"/>
            <a:ext cx="4032448" cy="3412232"/>
          </a:xfrm>
          <a:prstGeom prst="rect">
            <a:avLst/>
          </a:prstGeom>
          <a:noFill/>
        </p:spPr>
      </p:pic>
      <p:pic>
        <p:nvPicPr>
          <p:cNvPr id="1028" name="Picture 4" descr="C:\Users\учитель\Desktop\img_09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861048"/>
            <a:ext cx="3600400" cy="2709004"/>
          </a:xfrm>
          <a:prstGeom prst="rect">
            <a:avLst/>
          </a:prstGeom>
          <a:noFill/>
        </p:spPr>
      </p:pic>
      <p:pic>
        <p:nvPicPr>
          <p:cNvPr id="1029" name="Picture 5" descr="C:\Users\учитель\Desktop\images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861048"/>
            <a:ext cx="3528392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3528" y="1052736"/>
            <a:ext cx="7906072" cy="5073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научить ребёнка   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безопасному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поведению на дороге.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учитель\Desktop\008-19951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3155950" cy="2370137"/>
          </a:xfrm>
          <a:prstGeom prst="rect">
            <a:avLst/>
          </a:prstGeom>
          <a:noFill/>
        </p:spPr>
      </p:pic>
      <p:pic>
        <p:nvPicPr>
          <p:cNvPr id="4099" name="Picture 3" descr="C:\Users\учитель\Desktop\na_dorogah_altayskogo_kraya_pogibli_16_detey_thumb_fed_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20888"/>
            <a:ext cx="7509594" cy="4246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652</Words>
  <Application>Microsoft Office PowerPoint</Application>
  <PresentationFormat>Экран (4:3)</PresentationFormat>
  <Paragraphs>76</Paragraphs>
  <Slides>32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Times New Roman</vt:lpstr>
      <vt:lpstr>Wingdings 2</vt:lpstr>
      <vt:lpstr>Тема Office</vt:lpstr>
      <vt:lpstr>Microsoft Excel 97-2003 Worksheet</vt:lpstr>
      <vt:lpstr>Презентация PowerPoint</vt:lpstr>
      <vt:lpstr>Тревожная статистика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должен знать ребенок: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Правило 1</vt:lpstr>
      <vt:lpstr>Правило 2</vt:lpstr>
      <vt:lpstr>Правило 3</vt:lpstr>
      <vt:lpstr>Правило 4</vt:lpstr>
      <vt:lpstr>Правило 5</vt:lpstr>
      <vt:lpstr>Правило 6</vt:lpstr>
      <vt:lpstr>Презентация PowerPoint</vt:lpstr>
      <vt:lpstr>Презентация PowerPoint</vt:lpstr>
      <vt:lpstr>Презентация PowerPoint</vt:lpstr>
      <vt:lpstr>Презентация PowerPoint</vt:lpstr>
      <vt:lpstr>ФЛИКЕРЫ микропризматические световозвращатели</vt:lpstr>
      <vt:lpstr>ПАМЯТКА: ПОМНИТЬ! ЗНАТЬ! СОБЛЮДАТЬ!  </vt:lpstr>
      <vt:lpstr>Благодарю за  внимание!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</dc:title>
  <dc:creator>учитель</dc:creator>
  <cp:lastModifiedBy>Мастер</cp:lastModifiedBy>
  <cp:revision>49</cp:revision>
  <dcterms:created xsi:type="dcterms:W3CDTF">2012-12-11T02:38:13Z</dcterms:created>
  <dcterms:modified xsi:type="dcterms:W3CDTF">2021-04-06T08:35:43Z</dcterms:modified>
</cp:coreProperties>
</file>