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58" r:id="rId4"/>
    <p:sldId id="279" r:id="rId5"/>
    <p:sldId id="259" r:id="rId6"/>
    <p:sldId id="280" r:id="rId7"/>
    <p:sldId id="260" r:id="rId8"/>
    <p:sldId id="281" r:id="rId9"/>
    <p:sldId id="261" r:id="rId10"/>
    <p:sldId id="282" r:id="rId11"/>
    <p:sldId id="283" r:id="rId12"/>
    <p:sldId id="262" r:id="rId13"/>
    <p:sldId id="263" r:id="rId14"/>
    <p:sldId id="284" r:id="rId15"/>
    <p:sldId id="264" r:id="rId16"/>
    <p:sldId id="285" r:id="rId17"/>
    <p:sldId id="265" r:id="rId18"/>
    <p:sldId id="286" r:id="rId19"/>
    <p:sldId id="266" r:id="rId20"/>
    <p:sldId id="287" r:id="rId21"/>
    <p:sldId id="267" r:id="rId22"/>
    <p:sldId id="288" r:id="rId23"/>
    <p:sldId id="268" r:id="rId24"/>
    <p:sldId id="289" r:id="rId25"/>
    <p:sldId id="269" r:id="rId26"/>
    <p:sldId id="290" r:id="rId27"/>
    <p:sldId id="270" r:id="rId28"/>
    <p:sldId id="291" r:id="rId29"/>
    <p:sldId id="271" r:id="rId30"/>
    <p:sldId id="292" r:id="rId31"/>
    <p:sldId id="272" r:id="rId32"/>
    <p:sldId id="293" r:id="rId33"/>
    <p:sldId id="273" r:id="rId34"/>
    <p:sldId id="294" r:id="rId35"/>
    <p:sldId id="275" r:id="rId36"/>
    <p:sldId id="295" r:id="rId37"/>
    <p:sldId id="276" r:id="rId38"/>
    <p:sldId id="296" r:id="rId39"/>
    <p:sldId id="277" r:id="rId40"/>
    <p:sldId id="297" r:id="rId41"/>
    <p:sldId id="278" r:id="rId42"/>
    <p:sldId id="298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91" autoAdjust="0"/>
    <p:restoredTop sz="94660"/>
  </p:normalViewPr>
  <p:slideViewPr>
    <p:cSldViewPr>
      <p:cViewPr varScale="1">
        <p:scale>
          <a:sx n="69" d="100"/>
          <a:sy n="69" d="100"/>
        </p:scale>
        <p:origin x="-147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C01DF-3120-4B5A-9891-9C3A78E8C500}" type="datetimeFigureOut">
              <a:rPr lang="ru-RU" smtClean="0"/>
              <a:pPr/>
              <a:t>04.04.2021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60755-1E65-4128-AB3E-B5E8B1765C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023254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C01DF-3120-4B5A-9891-9C3A78E8C500}" type="datetimeFigureOut">
              <a:rPr lang="ru-RU" smtClean="0"/>
              <a:pPr/>
              <a:t>04.04.2021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60755-1E65-4128-AB3E-B5E8B1765C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36664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C01DF-3120-4B5A-9891-9C3A78E8C500}" type="datetimeFigureOut">
              <a:rPr lang="ru-RU" smtClean="0"/>
              <a:pPr/>
              <a:t>04.04.2021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60755-1E65-4128-AB3E-B5E8B1765C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27661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C01DF-3120-4B5A-9891-9C3A78E8C500}" type="datetimeFigureOut">
              <a:rPr lang="ru-RU" smtClean="0"/>
              <a:pPr/>
              <a:t>04.04.2021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60755-1E65-4128-AB3E-B5E8B1765C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23997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C01DF-3120-4B5A-9891-9C3A78E8C500}" type="datetimeFigureOut">
              <a:rPr lang="ru-RU" smtClean="0"/>
              <a:pPr/>
              <a:t>04.04.2021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60755-1E65-4128-AB3E-B5E8B1765C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798647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C01DF-3120-4B5A-9891-9C3A78E8C500}" type="datetimeFigureOut">
              <a:rPr lang="ru-RU" smtClean="0"/>
              <a:pPr/>
              <a:t>04.04.2021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60755-1E65-4128-AB3E-B5E8B1765C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78581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C01DF-3120-4B5A-9891-9C3A78E8C500}" type="datetimeFigureOut">
              <a:rPr lang="ru-RU" smtClean="0"/>
              <a:pPr/>
              <a:t>04.04.2021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60755-1E65-4128-AB3E-B5E8B1765C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705566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C01DF-3120-4B5A-9891-9C3A78E8C500}" type="datetimeFigureOut">
              <a:rPr lang="ru-RU" smtClean="0"/>
              <a:pPr/>
              <a:t>04.04.2021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60755-1E65-4128-AB3E-B5E8B1765C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20378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C01DF-3120-4B5A-9891-9C3A78E8C500}" type="datetimeFigureOut">
              <a:rPr lang="ru-RU" smtClean="0"/>
              <a:pPr/>
              <a:t>04.04.2021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60755-1E65-4128-AB3E-B5E8B1765C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96156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C01DF-3120-4B5A-9891-9C3A78E8C500}" type="datetimeFigureOut">
              <a:rPr lang="ru-RU" smtClean="0"/>
              <a:pPr/>
              <a:t>04.04.2021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60755-1E65-4128-AB3E-B5E8B1765C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216126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C01DF-3120-4B5A-9891-9C3A78E8C500}" type="datetimeFigureOut">
              <a:rPr lang="ru-RU" smtClean="0"/>
              <a:pPr/>
              <a:t>04.04.2021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60755-1E65-4128-AB3E-B5E8B1765C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983134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9C01DF-3120-4B5A-9891-9C3A78E8C500}" type="datetimeFigureOut">
              <a:rPr lang="ru-RU" smtClean="0"/>
              <a:pPr/>
              <a:t>04.04.2021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360755-1E65-4128-AB3E-B5E8B1765C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04254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slide" Target="slide25.xml"/><Relationship Id="rId18" Type="http://schemas.openxmlformats.org/officeDocument/2006/relationships/slide" Target="slide35.xml"/><Relationship Id="rId3" Type="http://schemas.openxmlformats.org/officeDocument/2006/relationships/slide" Target="slide5.xml"/><Relationship Id="rId21" Type="http://schemas.openxmlformats.org/officeDocument/2006/relationships/slide" Target="slide41.xml"/><Relationship Id="rId7" Type="http://schemas.openxmlformats.org/officeDocument/2006/relationships/slide" Target="slide13.xml"/><Relationship Id="rId12" Type="http://schemas.openxmlformats.org/officeDocument/2006/relationships/slide" Target="slide23.xml"/><Relationship Id="rId17" Type="http://schemas.openxmlformats.org/officeDocument/2006/relationships/slide" Target="slide33.xml"/><Relationship Id="rId2" Type="http://schemas.openxmlformats.org/officeDocument/2006/relationships/slide" Target="slide3.xml"/><Relationship Id="rId16" Type="http://schemas.openxmlformats.org/officeDocument/2006/relationships/slide" Target="slide31.xml"/><Relationship Id="rId20" Type="http://schemas.openxmlformats.org/officeDocument/2006/relationships/slide" Target="slide3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2.xml"/><Relationship Id="rId11" Type="http://schemas.openxmlformats.org/officeDocument/2006/relationships/slide" Target="slide21.xml"/><Relationship Id="rId5" Type="http://schemas.openxmlformats.org/officeDocument/2006/relationships/slide" Target="slide9.xml"/><Relationship Id="rId15" Type="http://schemas.openxmlformats.org/officeDocument/2006/relationships/slide" Target="slide29.xml"/><Relationship Id="rId10" Type="http://schemas.openxmlformats.org/officeDocument/2006/relationships/slide" Target="slide19.xml"/><Relationship Id="rId19" Type="http://schemas.openxmlformats.org/officeDocument/2006/relationships/slide" Target="slide37.xml"/><Relationship Id="rId4" Type="http://schemas.openxmlformats.org/officeDocument/2006/relationships/slide" Target="slide7.xml"/><Relationship Id="rId9" Type="http://schemas.openxmlformats.org/officeDocument/2006/relationships/slide" Target="slide17.xml"/><Relationship Id="rId14" Type="http://schemas.openxmlformats.org/officeDocument/2006/relationships/slide" Target="slide2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https://www.culture.ru/storage/images/fd74f4ac91095027878822467789fa2c/259bfa2acac53e6157353fb3bdf9413b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511"/>
            <a:ext cx="9144000" cy="7042637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Путешествие в страну сказок </a:t>
            </a:r>
            <a:endParaRPr lang="ru-RU" b="1" dirty="0">
              <a:solidFill>
                <a:srgbClr val="0000FF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Скругленный прямоугольник 6">
            <a:hlinkClick r:id="rId3" action="ppaction://hlinksldjump"/>
          </p:cNvPr>
          <p:cNvSpPr/>
          <p:nvPr/>
        </p:nvSpPr>
        <p:spPr>
          <a:xfrm>
            <a:off x="899592" y="5733256"/>
            <a:ext cx="2520280" cy="93610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Начать игру</a:t>
            </a:r>
            <a:endParaRPr lang="ru-RU" sz="2400" b="1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868144" y="5934670"/>
            <a:ext cx="291182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МКОУ Баженовская СОШ</a:t>
            </a:r>
          </a:p>
          <a:p>
            <a:r>
              <a:rPr lang="ru-RU" b="1" dirty="0" smtClean="0"/>
              <a:t>Бахарева Зоя Анатольевна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850294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ds04.infourok.ru/uploads/ex/057b/000a5232-bba19a26/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3021" y="17241"/>
            <a:ext cx="9217021" cy="6840759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331640" y="1268760"/>
            <a:ext cx="5486400" cy="566738"/>
          </a:xfrm>
        </p:spPr>
        <p:txBody>
          <a:bodyPr>
            <a:noAutofit/>
          </a:bodyPr>
          <a:lstStyle/>
          <a:p>
            <a:pPr lvl="0" algn="ctr"/>
            <a:r>
              <a:rPr lang="ru-RU" sz="2400" dirty="0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/>
            </a:r>
            <a:br>
              <a:rPr lang="ru-RU" sz="2400" dirty="0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ru-RU" sz="2400" dirty="0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Произведения К.И.Чуковского</a:t>
            </a:r>
            <a:br>
              <a:rPr lang="ru-RU" sz="2400" dirty="0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ru-RU" sz="2400" dirty="0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за 100</a:t>
            </a:r>
            <a:endParaRPr lang="ru-RU" sz="2400" dirty="0">
              <a:solidFill>
                <a:srgbClr val="0000FF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467544" y="2420888"/>
            <a:ext cx="8064896" cy="2664296"/>
          </a:xfrm>
        </p:spPr>
        <p:txBody>
          <a:bodyPr>
            <a:normAutofit/>
          </a:bodyPr>
          <a:lstStyle/>
          <a:p>
            <a:pPr algn="ctr"/>
            <a:endParaRPr lang="ru-RU" sz="2800" b="1" dirty="0" smtClean="0">
              <a:solidFill>
                <a:srgbClr val="0000FF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ctr"/>
            <a:endParaRPr lang="ru-RU" sz="2800" b="1" dirty="0" smtClean="0">
              <a:solidFill>
                <a:srgbClr val="0000FF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ctr"/>
            <a:r>
              <a:rPr lang="ru-RU" sz="4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Мойдодыр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611560" y="4005064"/>
            <a:ext cx="6768752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endParaRPr lang="ru-RU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0" name="Стрелка влево 9">
            <a:hlinkClick r:id="rId3" action="ppaction://hlinksldjump"/>
          </p:cNvPr>
          <p:cNvSpPr/>
          <p:nvPr/>
        </p:nvSpPr>
        <p:spPr>
          <a:xfrm>
            <a:off x="7668344" y="5517232"/>
            <a:ext cx="1368152" cy="72008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 descr="http://kids.azovlib.ru/images/%D0%9F%D0%B8%D1%81%D0%B0%D1%82%D0%B5%D0%BB%D0%B8/%D0%A7%D1%83%D0%BA%D0%BE%D0%B2%D1%81%D0%BA%D0%B8%D0%B9/%D0%A7%D1%83%D0%BA%D0%BE%D0%B2%D1%81%D0%BA%D0%B8%D0%B9%20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2" y="980728"/>
            <a:ext cx="1852092" cy="1944216"/>
          </a:xfrm>
          <a:prstGeom prst="ellipse">
            <a:avLst/>
          </a:prstGeom>
          <a:ln w="190500" cap="rnd">
            <a:solidFill>
              <a:srgbClr val="0070C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2955344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ds04.infourok.ru/uploads/ex/057b/000a5232-bba19a26/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3021" y="17241"/>
            <a:ext cx="9217021" cy="6840759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03648" y="1340768"/>
            <a:ext cx="5486400" cy="566738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Произведения С.Я.Маршака </a:t>
            </a:r>
            <a:br>
              <a:rPr lang="ru-RU" sz="2400" dirty="0" smtClean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ru-RU" sz="2400" dirty="0" smtClean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за 10</a:t>
            </a:r>
            <a:endParaRPr lang="ru-RU" sz="2400" dirty="0">
              <a:solidFill>
                <a:srgbClr val="0070C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467544" y="2780928"/>
            <a:ext cx="8064896" cy="2664296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Century Schoolbook" pitchFamily="18" charset="0"/>
                <a:cs typeface="Courier New" panose="02070309020205020404" pitchFamily="49" charset="0"/>
              </a:rPr>
              <a:t>Что надел на голову</a:t>
            </a:r>
          </a:p>
          <a:p>
            <a:pPr algn="ctr"/>
            <a:r>
              <a:rPr lang="ru-RU" sz="2800" b="1" dirty="0" smtClean="0">
                <a:latin typeface="Century Schoolbook" pitchFamily="18" charset="0"/>
                <a:cs typeface="Courier New" panose="02070309020205020404" pitchFamily="49" charset="0"/>
              </a:rPr>
              <a:t> человек рассеянный?</a:t>
            </a:r>
            <a:endParaRPr lang="ru-RU" sz="2800" b="1" dirty="0">
              <a:latin typeface="Century Schoolbook" pitchFamily="18" charset="0"/>
              <a:cs typeface="Courier New" panose="02070309020205020404" pitchFamily="49" charset="0"/>
            </a:endParaRPr>
          </a:p>
        </p:txBody>
      </p:sp>
      <p:sp>
        <p:nvSpPr>
          <p:cNvPr id="11" name="Текст 6"/>
          <p:cNvSpPr txBox="1">
            <a:spLocks/>
          </p:cNvSpPr>
          <p:nvPr/>
        </p:nvSpPr>
        <p:spPr>
          <a:xfrm>
            <a:off x="611560" y="4005064"/>
            <a:ext cx="6768752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                              </a:t>
            </a:r>
            <a:r>
              <a:rPr lang="ru-RU" b="1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endParaRPr lang="ru-RU" b="1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8" name="Рисунок 7" descr="http://kids.azovlib.ru/images/%D0%9F%D0%B8%D1%81%D0%B0%D1%82%D0%B5%D0%BB%D0%B8/%D0%9C%D0%B0%D1%80%D1%88%D0%B0%D0%BA/%D0%9C%D0%B0%D1%80%D1%88%D0%B0%D0%BA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404664"/>
            <a:ext cx="1663055" cy="1656184"/>
          </a:xfrm>
          <a:prstGeom prst="ellipse">
            <a:avLst/>
          </a:prstGeom>
          <a:ln w="190500" cap="rnd">
            <a:solidFill>
              <a:srgbClr val="0070C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584288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uild="p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s://ds04.infourok.ru/uploads/ex/057b/000a5232-bba19a26/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241"/>
            <a:ext cx="9217021" cy="6840759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03648" y="1196752"/>
            <a:ext cx="5486400" cy="566738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Произведения С.Я.Маршака </a:t>
            </a:r>
            <a:br>
              <a:rPr lang="ru-RU" sz="2400" dirty="0" smtClean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ru-RU" sz="2400" dirty="0" smtClean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за 10</a:t>
            </a:r>
            <a:endParaRPr lang="ru-RU" sz="2400" dirty="0">
              <a:solidFill>
                <a:srgbClr val="0070C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467544" y="2564904"/>
            <a:ext cx="8064896" cy="2664296"/>
          </a:xfrm>
        </p:spPr>
        <p:txBody>
          <a:bodyPr>
            <a:normAutofit/>
          </a:bodyPr>
          <a:lstStyle/>
          <a:p>
            <a:pPr algn="ctr"/>
            <a:endParaRPr lang="ru-RU" sz="2800" b="1" dirty="0" smtClean="0">
              <a:solidFill>
                <a:srgbClr val="0000FF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Сковороду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трелка влево 9">
            <a:hlinkClick r:id="rId3" action="ppaction://hlinksldjump"/>
          </p:cNvPr>
          <p:cNvSpPr/>
          <p:nvPr/>
        </p:nvSpPr>
        <p:spPr>
          <a:xfrm>
            <a:off x="7668344" y="5517232"/>
            <a:ext cx="1368152" cy="72008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Текст 6"/>
          <p:cNvSpPr txBox="1">
            <a:spLocks/>
          </p:cNvSpPr>
          <p:nvPr/>
        </p:nvSpPr>
        <p:spPr>
          <a:xfrm>
            <a:off x="611560" y="4005064"/>
            <a:ext cx="6768752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                              </a:t>
            </a:r>
            <a:r>
              <a:rPr lang="ru-RU" b="1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endParaRPr lang="ru-RU" b="1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8" name="Рисунок 7" descr="http://kids.azovlib.ru/images/%D0%9F%D0%B8%D1%81%D0%B0%D1%82%D0%B5%D0%BB%D0%B8/%D0%9C%D0%B0%D1%80%D1%88%D0%B0%D0%BA/%D0%9C%D0%B0%D1%80%D1%88%D0%B0%D0%BA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0272" y="404664"/>
            <a:ext cx="1663055" cy="1656184"/>
          </a:xfrm>
          <a:prstGeom prst="ellipse">
            <a:avLst/>
          </a:prstGeom>
          <a:ln w="190500" cap="rnd">
            <a:solidFill>
              <a:srgbClr val="0070C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584288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uild="p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ds04.infourok.ru/uploads/ex/057b/000a5232-bba19a26/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3021" y="17241"/>
            <a:ext cx="9217021" cy="6840759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619672" y="1340768"/>
            <a:ext cx="5486400" cy="56673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Произведения С.Я.Маршака </a:t>
            </a:r>
            <a:br>
              <a:rPr lang="ru-RU" sz="2800" dirty="0" smtClean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ru-RU" sz="2800" dirty="0" smtClean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за 20</a:t>
            </a:r>
            <a:endParaRPr lang="ru-RU" sz="2800" dirty="0">
              <a:solidFill>
                <a:srgbClr val="0070C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467544" y="2492896"/>
            <a:ext cx="8064896" cy="2664296"/>
          </a:xfrm>
        </p:spPr>
        <p:txBody>
          <a:bodyPr>
            <a:normAutofit/>
          </a:bodyPr>
          <a:lstStyle/>
          <a:p>
            <a:pPr algn="ctr"/>
            <a:endParaRPr lang="ru-RU" sz="2800" b="1" dirty="0" smtClean="0">
              <a:latin typeface="Century Schoolbook" pitchFamily="18" charset="0"/>
              <a:cs typeface="Courier New" panose="02070309020205020404" pitchFamily="49" charset="0"/>
            </a:endParaRPr>
          </a:p>
          <a:p>
            <a:pPr algn="ctr"/>
            <a:endParaRPr lang="ru-RU" sz="2800" b="1" dirty="0" smtClean="0">
              <a:latin typeface="Century Schoolbook" pitchFamily="18" charset="0"/>
              <a:cs typeface="Courier New" panose="02070309020205020404" pitchFamily="49" charset="0"/>
            </a:endParaRPr>
          </a:p>
          <a:p>
            <a:pPr algn="ctr"/>
            <a:r>
              <a:rPr lang="ru-RU" sz="2800" b="1" dirty="0" smtClean="0">
                <a:latin typeface="Century Schoolbook" pitchFamily="18" charset="0"/>
                <a:cs typeface="Courier New" panose="02070309020205020404" pitchFamily="49" charset="0"/>
              </a:rPr>
              <a:t>Кто из животных приходил</a:t>
            </a:r>
          </a:p>
          <a:p>
            <a:pPr algn="ctr"/>
            <a:r>
              <a:rPr lang="ru-RU" sz="2800" b="1" dirty="0" smtClean="0">
                <a:latin typeface="Century Schoolbook" pitchFamily="18" charset="0"/>
                <a:cs typeface="Courier New" panose="02070309020205020404" pitchFamily="49" charset="0"/>
              </a:rPr>
              <a:t> укачивать глупого мышонка?</a:t>
            </a:r>
            <a:endParaRPr lang="ru-RU" sz="2800" b="1" dirty="0">
              <a:latin typeface="Century Schoolbook" pitchFamily="18" charset="0"/>
              <a:cs typeface="Courier New" panose="02070309020205020404" pitchFamily="49" charset="0"/>
            </a:endParaRP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971600" y="3933056"/>
            <a:ext cx="6768752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ru-RU" b="1" dirty="0">
              <a:solidFill>
                <a:srgbClr val="0000FF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8" name="Рисунок 7" descr="http://kids.azovlib.ru/images/%D0%9F%D0%B8%D1%81%D0%B0%D1%82%D0%B5%D0%BB%D0%B8/%D0%9C%D0%B0%D1%80%D1%88%D0%B0%D0%BA/%D0%9C%D0%B0%D1%80%D1%88%D0%B0%D0%BA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404664"/>
            <a:ext cx="1663055" cy="1656184"/>
          </a:xfrm>
          <a:prstGeom prst="ellipse">
            <a:avLst/>
          </a:prstGeom>
          <a:ln w="190500" cap="rnd">
            <a:solidFill>
              <a:srgbClr val="0070C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4294922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s://ds04.infourok.ru/uploads/ex/057b/000a5232-bba19a26/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3021" y="17241"/>
            <a:ext cx="9217021" cy="6840759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75656" y="1412776"/>
            <a:ext cx="5486400" cy="56673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Произведения С.Я.Маршака </a:t>
            </a:r>
            <a:b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 20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755576" y="2276872"/>
            <a:ext cx="8064896" cy="2664296"/>
          </a:xfrm>
        </p:spPr>
        <p:txBody>
          <a:bodyPr>
            <a:normAutofit/>
          </a:bodyPr>
          <a:lstStyle/>
          <a:p>
            <a:pPr algn="ctr"/>
            <a:endParaRPr lang="ru-RU" sz="2800" b="1" dirty="0" smtClean="0">
              <a:solidFill>
                <a:srgbClr val="0000FF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ctr"/>
            <a:endParaRPr lang="ru-RU" sz="2800" b="1" dirty="0" smtClean="0">
              <a:solidFill>
                <a:srgbClr val="0000FF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Утка, жаба, лошадь, свинка, курица, щука, кошка.</a:t>
            </a:r>
          </a:p>
          <a:p>
            <a:pPr algn="ctr"/>
            <a:endParaRPr lang="ru-RU" sz="2800" b="1" dirty="0">
              <a:latin typeface="Century Schoolbook" pitchFamily="18" charset="0"/>
              <a:cs typeface="Courier New" panose="02070309020205020404" pitchFamily="49" charset="0"/>
            </a:endParaRP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971600" y="3933056"/>
            <a:ext cx="6768752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ru-RU" b="1" dirty="0">
              <a:solidFill>
                <a:srgbClr val="0000FF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0" name="Стрелка влево 9">
            <a:hlinkClick r:id="rId3" action="ppaction://hlinksldjump"/>
          </p:cNvPr>
          <p:cNvSpPr/>
          <p:nvPr/>
        </p:nvSpPr>
        <p:spPr>
          <a:xfrm>
            <a:off x="7668344" y="5517232"/>
            <a:ext cx="1368152" cy="72008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http://kids.azovlib.ru/images/%D0%9F%D0%B8%D1%81%D0%B0%D1%82%D0%B5%D0%BB%D0%B8/%D0%9C%D0%B0%D1%80%D1%88%D0%B0%D0%BA/%D0%9C%D0%B0%D1%80%D1%88%D0%B0%D0%BA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0272" y="404664"/>
            <a:ext cx="1663055" cy="1656184"/>
          </a:xfrm>
          <a:prstGeom prst="ellipse">
            <a:avLst/>
          </a:prstGeom>
          <a:ln w="190500" cap="rnd">
            <a:solidFill>
              <a:srgbClr val="0070C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4294922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ds04.infourok.ru/uploads/ex/057b/000a5232-bba19a26/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3021" y="17241"/>
            <a:ext cx="9217021" cy="6840759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547664" y="1196752"/>
            <a:ext cx="5486400" cy="56673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Произведения С.Я.Маршака </a:t>
            </a:r>
            <a:b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 50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539552" y="2420888"/>
            <a:ext cx="8064896" cy="2664296"/>
          </a:xfrm>
        </p:spPr>
        <p:txBody>
          <a:bodyPr>
            <a:normAutofit/>
          </a:bodyPr>
          <a:lstStyle/>
          <a:p>
            <a:pPr algn="ctr"/>
            <a:endParaRPr lang="ru-RU" sz="2800" b="1" dirty="0" smtClean="0">
              <a:latin typeface="Century Schoolbook" pitchFamily="18" charset="0"/>
              <a:cs typeface="Courier New" panose="02070309020205020404" pitchFamily="49" charset="0"/>
            </a:endParaRPr>
          </a:p>
          <a:p>
            <a:pPr algn="ctr"/>
            <a:endParaRPr lang="ru-RU" sz="2800" b="1" dirty="0" smtClean="0">
              <a:latin typeface="Century Schoolbook" pitchFamily="18" charset="0"/>
              <a:cs typeface="Courier New" panose="02070309020205020404" pitchFamily="49" charset="0"/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Что сдавала дама в 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багаж?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1403648" y="3501008"/>
            <a:ext cx="6768752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ru-RU" b="1" dirty="0">
              <a:solidFill>
                <a:srgbClr val="0000FF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8" name="Рисунок 7" descr="http://kids.azovlib.ru/images/%D0%9F%D0%B8%D1%81%D0%B0%D1%82%D0%B5%D0%BB%D0%B8/%D0%9C%D0%B0%D1%80%D1%88%D0%B0%D0%BA/%D0%9C%D0%B0%D1%80%D1%88%D0%B0%D0%BA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404664"/>
            <a:ext cx="1663055" cy="1656184"/>
          </a:xfrm>
          <a:prstGeom prst="ellipse">
            <a:avLst/>
          </a:prstGeom>
          <a:ln w="190500" cap="rnd">
            <a:solidFill>
              <a:srgbClr val="0070C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1243282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s://ds04.infourok.ru/uploads/ex/057b/000a5232-bba19a26/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3021" y="17241"/>
            <a:ext cx="9217021" cy="6840759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75656" y="1196752"/>
            <a:ext cx="5486400" cy="56673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Произведения С.Я.Маршака </a:t>
            </a:r>
            <a:b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 50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611560" y="2348880"/>
            <a:ext cx="8064896" cy="2664296"/>
          </a:xfrm>
        </p:spPr>
        <p:txBody>
          <a:bodyPr>
            <a:normAutofit/>
          </a:bodyPr>
          <a:lstStyle/>
          <a:p>
            <a:pPr algn="ctr"/>
            <a:endParaRPr lang="ru-RU" sz="2800" b="1" dirty="0" smtClean="0">
              <a:solidFill>
                <a:srgbClr val="0000FF"/>
              </a:solidFill>
              <a:latin typeface="Century Schoolbook" pitchFamily="18" charset="0"/>
              <a:cs typeface="Courier New" panose="02070309020205020404" pitchFamily="49" charset="0"/>
            </a:endParaRPr>
          </a:p>
          <a:p>
            <a:pPr algn="ctr"/>
            <a:endParaRPr lang="ru-RU" sz="2800" b="1" dirty="0" smtClean="0">
              <a:solidFill>
                <a:srgbClr val="0000FF"/>
              </a:solidFill>
              <a:latin typeface="Century Schoolbook" pitchFamily="18" charset="0"/>
              <a:cs typeface="Courier New" panose="02070309020205020404" pitchFamily="49" charset="0"/>
            </a:endParaRPr>
          </a:p>
          <a:p>
            <a:pPr algn="ctr"/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Диван,чемодан,саквояж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/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картину,корзину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картонку 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маленькую собачонку.</a:t>
            </a:r>
          </a:p>
          <a:p>
            <a:pPr algn="ctr"/>
            <a:endParaRPr lang="ru-RU" sz="2800" b="1" dirty="0">
              <a:latin typeface="Century Schoolbook" pitchFamily="18" charset="0"/>
              <a:cs typeface="Courier New" panose="02070309020205020404" pitchFamily="49" charset="0"/>
            </a:endParaRP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1403648" y="3501008"/>
            <a:ext cx="6768752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ru-RU" b="1" dirty="0">
              <a:solidFill>
                <a:srgbClr val="0000FF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0" name="Стрелка влево 9">
            <a:hlinkClick r:id="rId3" action="ppaction://hlinksldjump"/>
          </p:cNvPr>
          <p:cNvSpPr/>
          <p:nvPr/>
        </p:nvSpPr>
        <p:spPr>
          <a:xfrm>
            <a:off x="7668344" y="5517232"/>
            <a:ext cx="1368152" cy="72008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http://kids.azovlib.ru/images/%D0%9F%D0%B8%D1%81%D0%B0%D1%82%D0%B5%D0%BB%D0%B8/%D0%9C%D0%B0%D1%80%D1%88%D0%B0%D0%BA/%D0%9C%D0%B0%D1%80%D1%88%D0%B0%D0%BA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0272" y="404664"/>
            <a:ext cx="1663055" cy="1656184"/>
          </a:xfrm>
          <a:prstGeom prst="ellipse">
            <a:avLst/>
          </a:prstGeom>
          <a:ln w="190500" cap="rnd">
            <a:solidFill>
              <a:srgbClr val="0070C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1243282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ds04.infourok.ru/uploads/ex/057b/000a5232-bba19a26/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3021" y="17241"/>
            <a:ext cx="9217021" cy="6840759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259632" y="1268760"/>
            <a:ext cx="5486400" cy="56673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/>
            </a:r>
            <a:br>
              <a:rPr lang="ru-RU" sz="28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Произведения С.Я.Маршака </a:t>
            </a:r>
            <a:b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 100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683568" y="2420888"/>
            <a:ext cx="8064896" cy="2664296"/>
          </a:xfrm>
        </p:spPr>
        <p:txBody>
          <a:bodyPr>
            <a:normAutofit/>
          </a:bodyPr>
          <a:lstStyle/>
          <a:p>
            <a:pPr algn="ctr"/>
            <a:endParaRPr lang="ru-RU" sz="2800" b="1" dirty="0" smtClean="0">
              <a:latin typeface="Century Schoolbook" pitchFamily="18" charset="0"/>
              <a:cs typeface="Courier New" panose="02070309020205020404" pitchFamily="49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Какие цветы нужно было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найти в лесу зимой в сказке «Двенадцать месяцев»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611560" y="4005064"/>
            <a:ext cx="6768752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 smtClean="0">
                <a:solidFill>
                  <a:srgbClr val="FF0000"/>
                </a:solidFill>
                <a:latin typeface="Century Schoolbook" pitchFamily="18" charset="0"/>
                <a:cs typeface="Courier New" panose="02070309020205020404" pitchFamily="49" charset="0"/>
              </a:rPr>
              <a:t> </a:t>
            </a:r>
            <a:endParaRPr lang="ru-RU" b="1" dirty="0">
              <a:solidFill>
                <a:srgbClr val="FF0000"/>
              </a:solidFill>
              <a:latin typeface="Century Schoolbook" pitchFamily="18" charset="0"/>
              <a:cs typeface="Courier New" panose="02070309020205020404" pitchFamily="49" charset="0"/>
            </a:endParaRPr>
          </a:p>
        </p:txBody>
      </p:sp>
      <p:pic>
        <p:nvPicPr>
          <p:cNvPr id="8" name="Рисунок 7" descr="http://kids.azovlib.ru/images/%D0%9F%D0%B8%D1%81%D0%B0%D1%82%D0%B5%D0%BB%D0%B8/%D0%9C%D0%B0%D1%80%D1%88%D0%B0%D0%BA/%D0%9C%D0%B0%D1%80%D1%88%D0%B0%D0%BA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404664"/>
            <a:ext cx="1663055" cy="1656184"/>
          </a:xfrm>
          <a:prstGeom prst="ellipse">
            <a:avLst/>
          </a:prstGeom>
          <a:ln w="190500" cap="rnd">
            <a:solidFill>
              <a:srgbClr val="0070C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32521742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s://ds04.infourok.ru/uploads/ex/057b/000a5232-bba19a26/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3021" y="17241"/>
            <a:ext cx="9217021" cy="6840759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75656" y="1196752"/>
            <a:ext cx="5486400" cy="56673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/>
            </a:r>
            <a:br>
              <a:rPr lang="ru-RU" sz="28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Произведения С.Я.Маршака </a:t>
            </a:r>
            <a:b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 100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611560" y="2276872"/>
            <a:ext cx="8064896" cy="2664296"/>
          </a:xfrm>
        </p:spPr>
        <p:txBody>
          <a:bodyPr>
            <a:normAutofit/>
          </a:bodyPr>
          <a:lstStyle/>
          <a:p>
            <a:pPr algn="ctr"/>
            <a:endParaRPr lang="ru-RU" sz="2800" b="1" dirty="0" smtClean="0">
              <a:solidFill>
                <a:srgbClr val="0000FF"/>
              </a:solidFill>
              <a:latin typeface="Century Schoolbook" pitchFamily="18" charset="0"/>
              <a:cs typeface="Courier New" panose="02070309020205020404" pitchFamily="49" charset="0"/>
            </a:endParaRPr>
          </a:p>
          <a:p>
            <a:pPr algn="ctr"/>
            <a:endParaRPr lang="ru-RU" sz="2800" b="1" dirty="0" smtClean="0">
              <a:solidFill>
                <a:srgbClr val="0000FF"/>
              </a:solidFill>
              <a:latin typeface="Century Schoolbook" pitchFamily="18" charset="0"/>
              <a:cs typeface="Courier New" panose="02070309020205020404" pitchFamily="49" charset="0"/>
            </a:endParaRP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Подснежники</a:t>
            </a: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611560" y="4005064"/>
            <a:ext cx="6768752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 smtClean="0">
                <a:solidFill>
                  <a:srgbClr val="FF0000"/>
                </a:solidFill>
                <a:latin typeface="Century Schoolbook" pitchFamily="18" charset="0"/>
                <a:cs typeface="Courier New" panose="02070309020205020404" pitchFamily="49" charset="0"/>
              </a:rPr>
              <a:t> </a:t>
            </a:r>
            <a:endParaRPr lang="ru-RU" b="1" dirty="0">
              <a:solidFill>
                <a:srgbClr val="FF0000"/>
              </a:solidFill>
              <a:latin typeface="Century Schoolbook" pitchFamily="18" charset="0"/>
              <a:cs typeface="Courier New" panose="02070309020205020404" pitchFamily="49" charset="0"/>
            </a:endParaRPr>
          </a:p>
        </p:txBody>
      </p:sp>
      <p:sp>
        <p:nvSpPr>
          <p:cNvPr id="10" name="Стрелка влево 9">
            <a:hlinkClick r:id="rId3" action="ppaction://hlinksldjump"/>
          </p:cNvPr>
          <p:cNvSpPr/>
          <p:nvPr/>
        </p:nvSpPr>
        <p:spPr>
          <a:xfrm>
            <a:off x="7668344" y="5517232"/>
            <a:ext cx="1368152" cy="72008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http://kids.azovlib.ru/images/%D0%9F%D0%B8%D1%81%D0%B0%D1%82%D0%B5%D0%BB%D0%B8/%D0%9C%D0%B0%D1%80%D1%88%D0%B0%D0%BA/%D0%9C%D0%B0%D1%80%D1%88%D0%B0%D0%BA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0272" y="404664"/>
            <a:ext cx="1663055" cy="1656184"/>
          </a:xfrm>
          <a:prstGeom prst="ellipse">
            <a:avLst/>
          </a:prstGeom>
          <a:ln w="190500" cap="rnd">
            <a:solidFill>
              <a:srgbClr val="0070C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32521742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ds04.infourok.ru/uploads/ex/057b/000a5232-bba19a26/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3021" y="17241"/>
            <a:ext cx="9217021" cy="6840759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03648" y="1340768"/>
            <a:ext cx="5486400" cy="56673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Произведения А.С.Пушкина</a:t>
            </a:r>
            <a:b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за 10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611560" y="2780928"/>
            <a:ext cx="8064896" cy="2664296"/>
          </a:xfrm>
        </p:spPr>
        <p:txBody>
          <a:bodyPr>
            <a:normAutofit/>
          </a:bodyPr>
          <a:lstStyle/>
          <a:p>
            <a:pPr algn="ctr"/>
            <a:endParaRPr lang="ru-RU" sz="2800" b="1" dirty="0" smtClean="0">
              <a:latin typeface="Century Schoolbook" pitchFamily="18" charset="0"/>
              <a:cs typeface="Courier New" panose="02070309020205020404" pitchFamily="49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Какими словами царица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обращалась к волшебному зеркаль</a:t>
            </a:r>
            <a:r>
              <a:rPr lang="ru-RU" sz="2800" b="1" dirty="0" smtClean="0">
                <a:latin typeface="Century Schoolbook" pitchFamily="18" charset="0"/>
                <a:cs typeface="Courier New" panose="02070309020205020404" pitchFamily="49" charset="0"/>
              </a:rPr>
              <a:t>цу?</a:t>
            </a:r>
            <a:endParaRPr lang="ru-RU" sz="2800" b="1" dirty="0">
              <a:latin typeface="Century Schoolbook" pitchFamily="18" charset="0"/>
              <a:cs typeface="Courier New" panose="02070309020205020404" pitchFamily="49" charset="0"/>
            </a:endParaRP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1043608" y="3789040"/>
            <a:ext cx="6768752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ru-RU" b="1" dirty="0">
              <a:solidFill>
                <a:srgbClr val="0000FF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8" name="Рисунок 7" descr="https://stihi.ru/pics/2017/06/03/1028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548680"/>
            <a:ext cx="1728192" cy="1800200"/>
          </a:xfrm>
          <a:prstGeom prst="ellipse">
            <a:avLst/>
          </a:prstGeom>
          <a:ln w="190500" cap="rnd">
            <a:solidFill>
              <a:srgbClr val="0070C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4035148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xmlns="" val="1813781396"/>
              </p:ext>
            </p:extLst>
          </p:nvPr>
        </p:nvGraphicFramePr>
        <p:xfrm>
          <a:off x="179513" y="260647"/>
          <a:ext cx="8640960" cy="6192688"/>
        </p:xfrm>
        <a:graphic>
          <a:graphicData uri="http://schemas.openxmlformats.org/drawingml/2006/table">
            <a:tbl>
              <a:tblPr firstRow="1" bandRow="1">
                <a:solidFill>
                  <a:srgbClr val="92D050"/>
                </a:solidFill>
                <a:tableStyleId>{327F97BB-C833-4FB7-BDE5-3F7075034690}</a:tableStyleId>
              </a:tblPr>
              <a:tblGrid>
                <a:gridCol w="1728192"/>
                <a:gridCol w="1728192"/>
                <a:gridCol w="1728192"/>
                <a:gridCol w="1728192"/>
                <a:gridCol w="1728192"/>
              </a:tblGrid>
              <a:tr h="1167208">
                <a:tc gridSpan="5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 smtClean="0">
                          <a:solidFill>
                            <a:srgbClr val="0000FF"/>
                          </a:solidFill>
                        </a:rPr>
                        <a:t>Путешествие в страну  сказок</a:t>
                      </a:r>
                      <a:endParaRPr lang="ru-RU" sz="3200" b="1" dirty="0" smtClean="0">
                        <a:solidFill>
                          <a:srgbClr val="0000FF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</a:tr>
              <a:tr h="1005096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FF"/>
                          </a:solidFill>
                        </a:rPr>
                        <a:t>Произведения К.И.Чуковского</a:t>
                      </a:r>
                      <a:endParaRPr lang="ru-RU" sz="1400" b="1" dirty="0">
                        <a:solidFill>
                          <a:srgbClr val="0000FF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hlinkClick r:id="rId2" action="ppaction://hlinksldjump"/>
                        </a:rPr>
                        <a:t>10</a:t>
                      </a:r>
                      <a:endParaRPr lang="ru-RU" sz="3600" b="1" dirty="0">
                        <a:solidFill>
                          <a:srgbClr val="FF0000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hlinkClick r:id="rId3" action="ppaction://hlinksldjump"/>
                        </a:rPr>
                        <a:t>20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hlinkClick r:id="rId4" action="ppaction://hlinksldjump"/>
                        </a:rPr>
                        <a:t>50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hlinkClick r:id="rId5" action="ppaction://hlinksldjump"/>
                        </a:rPr>
                        <a:t>100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</a:tr>
              <a:tr h="1005096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FF"/>
                          </a:solidFill>
                        </a:rPr>
                        <a:t>Произведения</a:t>
                      </a:r>
                      <a:r>
                        <a:rPr lang="ru-RU" sz="1400" b="1" baseline="0" dirty="0" smtClean="0">
                          <a:solidFill>
                            <a:srgbClr val="0000FF"/>
                          </a:solidFill>
                        </a:rPr>
                        <a:t> С.Я.Маршака</a:t>
                      </a:r>
                      <a:endParaRPr lang="ru-RU" sz="1400" b="1" dirty="0">
                        <a:solidFill>
                          <a:srgbClr val="0000FF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hlinkClick r:id="rId6" action="ppaction://hlinksldjump"/>
                        </a:rPr>
                        <a:t>10</a:t>
                      </a:r>
                      <a:endParaRPr lang="ru-RU" sz="36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hlinkClick r:id="rId7" action="ppaction://hlinksldjump"/>
                        </a:rPr>
                        <a:t>20</a:t>
                      </a:r>
                      <a:endParaRPr lang="ru-RU" sz="36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hlinkClick r:id="rId8" action="ppaction://hlinksldjump"/>
                        </a:rPr>
                        <a:t>50</a:t>
                      </a:r>
                      <a:endParaRPr lang="ru-RU" sz="36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hlinkClick r:id="rId9" action="ppaction://hlinksldjump"/>
                        </a:rPr>
                        <a:t>100</a:t>
                      </a:r>
                      <a:endParaRPr lang="ru-RU" sz="36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</a:tr>
              <a:tr h="1005096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00FF"/>
                          </a:solidFill>
                        </a:rPr>
                        <a:t>Произведения</a:t>
                      </a:r>
                      <a:r>
                        <a:rPr lang="ru-RU" sz="1600" b="1" baseline="0" dirty="0" smtClean="0">
                          <a:solidFill>
                            <a:srgbClr val="0000FF"/>
                          </a:solidFill>
                        </a:rPr>
                        <a:t> А.С.Пушкина</a:t>
                      </a:r>
                      <a:endParaRPr lang="ru-RU" sz="1600" b="1" dirty="0">
                        <a:solidFill>
                          <a:srgbClr val="0000FF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hlinkClick r:id="rId10" action="ppaction://hlinksldjump"/>
                        </a:rPr>
                        <a:t>10</a:t>
                      </a:r>
                      <a:endParaRPr lang="ru-RU" sz="36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hlinkClick r:id="rId11" action="ppaction://hlinksldjump"/>
                        </a:rPr>
                        <a:t>20</a:t>
                      </a:r>
                      <a:endParaRPr lang="ru-RU" sz="36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hlinkClick r:id="rId12" action="ppaction://hlinksldjump"/>
                        </a:rPr>
                        <a:t>50</a:t>
                      </a:r>
                      <a:endParaRPr lang="ru-RU" sz="36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hlinkClick r:id="rId13" action="ppaction://hlinksldjump"/>
                        </a:rPr>
                        <a:t>100</a:t>
                      </a:r>
                      <a:endParaRPr lang="ru-RU" sz="36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</a:tr>
              <a:tr h="1005096"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rgbClr val="0000FF"/>
                          </a:solidFill>
                        </a:rPr>
                        <a:t>Произведения Шарля Перро </a:t>
                      </a:r>
                      <a:r>
                        <a:rPr lang="ru-RU" b="1" baseline="0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endParaRPr lang="ru-RU" b="1" dirty="0">
                        <a:solidFill>
                          <a:srgbClr val="0000FF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hlinkClick r:id="rId14" action="ppaction://hlinksldjump"/>
                        </a:rPr>
                        <a:t>10</a:t>
                      </a:r>
                      <a:endParaRPr lang="ru-RU" sz="36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hlinkClick r:id="rId15" action="ppaction://hlinksldjump"/>
                        </a:rPr>
                        <a:t>20</a:t>
                      </a:r>
                      <a:endParaRPr lang="ru-RU" sz="36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hlinkClick r:id="rId16" action="ppaction://hlinksldjump"/>
                        </a:rPr>
                        <a:t>50</a:t>
                      </a:r>
                      <a:endParaRPr lang="ru-RU" sz="36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hlinkClick r:id="rId17" action="ppaction://hlinksldjump"/>
                        </a:rPr>
                        <a:t>100</a:t>
                      </a:r>
                      <a:endParaRPr lang="ru-RU" sz="36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</a:tr>
              <a:tr h="1005096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FF"/>
                          </a:solidFill>
                        </a:rPr>
                        <a:t>Произведения Х.К.Андерсена</a:t>
                      </a:r>
                      <a:endParaRPr lang="ru-RU" sz="1400" b="1" dirty="0">
                        <a:solidFill>
                          <a:srgbClr val="0000FF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hlinkClick r:id="rId18" action="ppaction://hlinksldjump"/>
                        </a:rPr>
                        <a:t>10</a:t>
                      </a:r>
                      <a:endParaRPr lang="ru-RU" sz="36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hlinkClick r:id="rId19" action="ppaction://hlinksldjump"/>
                        </a:rPr>
                        <a:t>20</a:t>
                      </a:r>
                      <a:endParaRPr lang="ru-RU" sz="36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hlinkClick r:id="rId20" action="ppaction://hlinksldjump"/>
                        </a:rPr>
                        <a:t>50</a:t>
                      </a:r>
                      <a:endParaRPr lang="ru-RU" sz="36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hlinkClick r:id="rId21" action="ppaction://hlinksldjump"/>
                        </a:rPr>
                        <a:t>100</a:t>
                      </a:r>
                      <a:endParaRPr lang="ru-RU" sz="36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519666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s://ds04.infourok.ru/uploads/ex/057b/000a5232-bba19a26/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3021" y="17241"/>
            <a:ext cx="9217021" cy="6840759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03648" y="1268760"/>
            <a:ext cx="5486400" cy="56673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Произведения А.С.Пушкина</a:t>
            </a:r>
            <a:b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за 10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683568" y="2276872"/>
            <a:ext cx="8064896" cy="3096344"/>
          </a:xfrm>
        </p:spPr>
        <p:txBody>
          <a:bodyPr>
            <a:normAutofit fontScale="77500" lnSpcReduction="20000"/>
          </a:bodyPr>
          <a:lstStyle/>
          <a:p>
            <a:pPr algn="ctr"/>
            <a:endParaRPr lang="ru-RU" sz="2800" b="1" dirty="0" smtClean="0">
              <a:solidFill>
                <a:srgbClr val="0000FF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ctr"/>
            <a:endParaRPr lang="ru-RU" sz="2800" b="1" dirty="0" smtClean="0">
              <a:solidFill>
                <a:srgbClr val="0000FF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ctr"/>
            <a:endParaRPr lang="ru-RU" sz="2800" b="1" dirty="0" smtClean="0">
              <a:solidFill>
                <a:srgbClr val="0000FF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ctr"/>
            <a:r>
              <a:rPr lang="ru-RU" sz="3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Свет мой, </a:t>
            </a:r>
            <a:r>
              <a:rPr lang="ru-RU" sz="39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зеркальце!Скажи</a:t>
            </a:r>
            <a:endParaRPr lang="ru-RU" sz="39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 всю правду доложи:</a:t>
            </a:r>
          </a:p>
          <a:p>
            <a:pPr algn="ctr"/>
            <a:r>
              <a:rPr lang="ru-RU" sz="3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 ль на свете всех милее,</a:t>
            </a:r>
          </a:p>
          <a:p>
            <a:pPr algn="ctr"/>
            <a:r>
              <a:rPr lang="ru-RU" sz="3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Всех румяней и белее?</a:t>
            </a:r>
          </a:p>
          <a:p>
            <a:pPr algn="ctr"/>
            <a:endParaRPr lang="ru-RU" sz="2800" b="1" dirty="0" smtClean="0">
              <a:latin typeface="Century Schoolbook" pitchFamily="18" charset="0"/>
              <a:cs typeface="Courier New" panose="02070309020205020404" pitchFamily="49" charset="0"/>
            </a:endParaRP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1043608" y="3789040"/>
            <a:ext cx="6768752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ru-RU" b="1" dirty="0">
              <a:solidFill>
                <a:srgbClr val="0000FF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0" name="Стрелка влево 9">
            <a:hlinkClick r:id="rId3" action="ppaction://hlinksldjump"/>
          </p:cNvPr>
          <p:cNvSpPr/>
          <p:nvPr/>
        </p:nvSpPr>
        <p:spPr>
          <a:xfrm>
            <a:off x="6300192" y="5880039"/>
            <a:ext cx="1368152" cy="72008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https://stihi.ru/pics/2017/06/03/1028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4288" y="548680"/>
            <a:ext cx="1728192" cy="1800200"/>
          </a:xfrm>
          <a:prstGeom prst="ellipse">
            <a:avLst/>
          </a:prstGeom>
          <a:ln w="190500" cap="rnd">
            <a:solidFill>
              <a:srgbClr val="0070C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4035148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ds04.infourok.ru/uploads/ex/057b/000a5232-bba19a26/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3021" y="17241"/>
            <a:ext cx="9217021" cy="6840759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763688" y="1196752"/>
            <a:ext cx="5486400" cy="56673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Произведения А.С.Пушкина </a:t>
            </a:r>
            <a:b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683568" y="2780928"/>
            <a:ext cx="8064896" cy="2664296"/>
          </a:xfrm>
        </p:spPr>
        <p:txBody>
          <a:bodyPr>
            <a:normAutofit/>
          </a:bodyPr>
          <a:lstStyle/>
          <a:p>
            <a:pPr algn="ctr"/>
            <a:endParaRPr lang="ru-RU" sz="2800" b="1" dirty="0" smtClean="0">
              <a:latin typeface="Century Schoolbook" pitchFamily="18" charset="0"/>
              <a:cs typeface="Courier New" panose="02070309020205020404" pitchFamily="49" charset="0"/>
            </a:endParaRP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Что кричал петушок, 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сидя на спице?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611560" y="4005064"/>
            <a:ext cx="6768752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ru-RU" b="1" dirty="0">
              <a:solidFill>
                <a:srgbClr val="0000FF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8" name="Рисунок 7" descr="https://stihi.ru/pics/2017/06/03/1028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548680"/>
            <a:ext cx="1728192" cy="1800200"/>
          </a:xfrm>
          <a:prstGeom prst="ellipse">
            <a:avLst/>
          </a:prstGeom>
          <a:ln w="190500" cap="rnd">
            <a:solidFill>
              <a:srgbClr val="0070C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40509357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s://ds04.infourok.ru/uploads/ex/057b/000a5232-bba19a26/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3021" y="17241"/>
            <a:ext cx="9217021" cy="6840759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75656" y="1268760"/>
            <a:ext cx="5486400" cy="56673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Произведения А.С.Пушкина </a:t>
            </a:r>
            <a:b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683568" y="2780928"/>
            <a:ext cx="8064896" cy="2664296"/>
          </a:xfrm>
        </p:spPr>
        <p:txBody>
          <a:bodyPr>
            <a:normAutofit/>
          </a:bodyPr>
          <a:lstStyle/>
          <a:p>
            <a:pPr algn="ctr"/>
            <a:endParaRPr lang="ru-RU" sz="2800" b="1" dirty="0" smtClean="0">
              <a:solidFill>
                <a:srgbClr val="0000FF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Кири-ку-ку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Царствуй лёжа на боку!»</a:t>
            </a:r>
          </a:p>
          <a:p>
            <a:pPr algn="ctr"/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611560" y="4005064"/>
            <a:ext cx="6768752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ru-RU" b="1" dirty="0">
              <a:solidFill>
                <a:srgbClr val="0000FF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0" name="Стрелка влево 9">
            <a:hlinkClick r:id="rId3" action="ppaction://hlinksldjump"/>
          </p:cNvPr>
          <p:cNvSpPr/>
          <p:nvPr/>
        </p:nvSpPr>
        <p:spPr>
          <a:xfrm>
            <a:off x="6300192" y="5880039"/>
            <a:ext cx="1368152" cy="72008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https://stihi.ru/pics/2017/06/03/1028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4288" y="548680"/>
            <a:ext cx="1728192" cy="1800200"/>
          </a:xfrm>
          <a:prstGeom prst="ellipse">
            <a:avLst/>
          </a:prstGeom>
          <a:ln w="190500" cap="rnd">
            <a:solidFill>
              <a:srgbClr val="0070C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40509357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ds04.infourok.ru/uploads/ex/057b/000a5232-bba19a26/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3021" y="17241"/>
            <a:ext cx="9217021" cy="6840759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051720" y="548680"/>
            <a:ext cx="5486400" cy="566738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«</a:t>
            </a:r>
            <a:endParaRPr lang="ru-RU" sz="28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683568" y="3068960"/>
            <a:ext cx="8064896" cy="2664296"/>
          </a:xfrm>
        </p:spPr>
        <p:txBody>
          <a:bodyPr>
            <a:normAutofit/>
          </a:bodyPr>
          <a:lstStyle/>
          <a:p>
            <a:pPr algn="ctr"/>
            <a:endParaRPr lang="ru-RU" sz="2800" b="1" dirty="0" smtClean="0">
              <a:latin typeface="Century Schoolbook" pitchFamily="18" charset="0"/>
              <a:cs typeface="Courier New" panose="02070309020205020404" pitchFamily="49" charset="0"/>
            </a:endParaRP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Какими словами обращался 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старик к золотой рыбке?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611560" y="4005064"/>
            <a:ext cx="6768752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ru-RU" b="1" dirty="0">
              <a:solidFill>
                <a:srgbClr val="0000FF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123728" y="1196752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Произведения А.С.Пушкина </a:t>
            </a:r>
            <a:b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 50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https://stihi.ru/pics/2017/06/03/1028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548680"/>
            <a:ext cx="1728192" cy="1800200"/>
          </a:xfrm>
          <a:prstGeom prst="ellipse">
            <a:avLst/>
          </a:prstGeom>
          <a:ln w="190500" cap="rnd">
            <a:solidFill>
              <a:srgbClr val="0070C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23776182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s://ds04.infourok.ru/uploads/ex/057b/000a5232-bba19a26/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3021" y="17241"/>
            <a:ext cx="9217021" cy="6840759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051720" y="548680"/>
            <a:ext cx="5486400" cy="566738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«</a:t>
            </a:r>
            <a:endParaRPr lang="ru-RU" sz="28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611560" y="2564904"/>
            <a:ext cx="8064896" cy="2664296"/>
          </a:xfrm>
        </p:spPr>
        <p:txBody>
          <a:bodyPr>
            <a:normAutofit/>
          </a:bodyPr>
          <a:lstStyle/>
          <a:p>
            <a:pPr algn="ctr"/>
            <a:endParaRPr lang="ru-RU" sz="2800" b="1" dirty="0" smtClean="0">
              <a:solidFill>
                <a:srgbClr val="0000FF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ctr"/>
            <a:endParaRPr lang="ru-RU" sz="2800" b="1" dirty="0" smtClean="0">
              <a:solidFill>
                <a:srgbClr val="0000FF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«Смилуйся, государыня рыбка!»</a:t>
            </a:r>
          </a:p>
          <a:p>
            <a:pPr algn="ctr"/>
            <a:endParaRPr lang="ru-RU" sz="2800" b="1" dirty="0" smtClean="0">
              <a:latin typeface="Century Schoolbook" pitchFamily="18" charset="0"/>
              <a:cs typeface="Courier New" panose="02070309020205020404" pitchFamily="49" charset="0"/>
            </a:endParaRP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611560" y="4005064"/>
            <a:ext cx="6768752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ru-RU" b="1" dirty="0">
              <a:solidFill>
                <a:srgbClr val="0000FF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0" name="Стрелка влево 9">
            <a:hlinkClick r:id="rId3" action="ppaction://hlinksldjump"/>
          </p:cNvPr>
          <p:cNvSpPr/>
          <p:nvPr/>
        </p:nvSpPr>
        <p:spPr>
          <a:xfrm>
            <a:off x="6300192" y="5880039"/>
            <a:ext cx="1368152" cy="72008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403648" y="980728"/>
            <a:ext cx="54726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Произведения А.С.Пушкина </a:t>
            </a:r>
            <a:b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 50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https://stihi.ru/pics/2017/06/03/1028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4288" y="548680"/>
            <a:ext cx="1728192" cy="1800200"/>
          </a:xfrm>
          <a:prstGeom prst="ellipse">
            <a:avLst/>
          </a:prstGeom>
          <a:ln w="190500" cap="rnd">
            <a:solidFill>
              <a:srgbClr val="0070C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23776182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ds04.infourok.ru/uploads/ex/057b/000a5232-bba19a26/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3021" y="17241"/>
            <a:ext cx="9217021" cy="6840759"/>
          </a:xfrm>
          <a:prstGeom prst="rect">
            <a:avLst/>
          </a:prstGeom>
          <a:noFill/>
        </p:spPr>
      </p:pic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611560" y="2708920"/>
            <a:ext cx="8064896" cy="2664296"/>
          </a:xfrm>
        </p:spPr>
        <p:txBody>
          <a:bodyPr>
            <a:normAutofit lnSpcReduction="10000"/>
          </a:bodyPr>
          <a:lstStyle/>
          <a:p>
            <a:pPr algn="ctr"/>
            <a:endParaRPr lang="ru-RU" sz="2800" b="1" dirty="0" smtClean="0">
              <a:latin typeface="Century Schoolbook" pitchFamily="18" charset="0"/>
              <a:cs typeface="Courier New" panose="02070309020205020404" pitchFamily="49" charset="0"/>
            </a:endParaRPr>
          </a:p>
          <a:p>
            <a:pPr algn="ctr"/>
            <a:endParaRPr lang="ru-RU" sz="2800" b="1" dirty="0" smtClean="0">
              <a:latin typeface="Century Schoolbook" pitchFamily="18" charset="0"/>
              <a:cs typeface="Courier New" panose="02070309020205020404" pitchFamily="49" charset="0"/>
            </a:endParaRP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Назовите слова, 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которыми А.С.Пушкин заканчивает «Сказку о золотом петушке».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1043608" y="3861048"/>
            <a:ext cx="6768752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ru-RU" b="1" dirty="0">
              <a:solidFill>
                <a:srgbClr val="0000FF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47664" y="1124744"/>
            <a:ext cx="5472608" cy="86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Произведения А.С.Пушкина </a:t>
            </a:r>
            <a:b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 100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https://stihi.ru/pics/2017/06/03/1028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548680"/>
            <a:ext cx="1728192" cy="1800200"/>
          </a:xfrm>
          <a:prstGeom prst="ellipse">
            <a:avLst/>
          </a:prstGeom>
          <a:ln w="190500" cap="rnd">
            <a:solidFill>
              <a:srgbClr val="0070C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1171508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s://ds04.infourok.ru/uploads/ex/057b/000a5232-bba19a26/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17021" cy="6840759"/>
          </a:xfrm>
          <a:prstGeom prst="rect">
            <a:avLst/>
          </a:prstGeom>
          <a:noFill/>
        </p:spPr>
      </p:pic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683568" y="2636912"/>
            <a:ext cx="8064896" cy="2664296"/>
          </a:xfrm>
        </p:spPr>
        <p:txBody>
          <a:bodyPr>
            <a:normAutofit/>
          </a:bodyPr>
          <a:lstStyle/>
          <a:p>
            <a:pPr algn="ctr"/>
            <a:endParaRPr lang="ru-RU" sz="2800" b="1" dirty="0" smtClean="0">
              <a:solidFill>
                <a:srgbClr val="0000FF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ctr"/>
            <a:endParaRPr lang="ru-RU" sz="2800" b="1" dirty="0" smtClean="0">
              <a:solidFill>
                <a:srgbClr val="0000FF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Сказка ложь, да в ней намёк!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Добрым молодцам урок.</a:t>
            </a:r>
          </a:p>
          <a:p>
            <a:pPr algn="ctr"/>
            <a:endParaRPr lang="ru-RU" sz="2800" b="1" dirty="0" smtClean="0">
              <a:latin typeface="Century Schoolbook" pitchFamily="18" charset="0"/>
              <a:cs typeface="Courier New" panose="02070309020205020404" pitchFamily="49" charset="0"/>
            </a:endParaRP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1043608" y="3861048"/>
            <a:ext cx="6768752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ru-RU" b="1" dirty="0">
              <a:solidFill>
                <a:srgbClr val="0000FF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0" name="Стрелка влево 9">
            <a:hlinkClick r:id="rId3" action="ppaction://hlinksldjump"/>
          </p:cNvPr>
          <p:cNvSpPr/>
          <p:nvPr/>
        </p:nvSpPr>
        <p:spPr>
          <a:xfrm>
            <a:off x="6300192" y="5880039"/>
            <a:ext cx="1368152" cy="72008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259632" y="1124744"/>
            <a:ext cx="57606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Произведения А.С.Пушкина </a:t>
            </a:r>
            <a:b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 100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https://stihi.ru/pics/2017/06/03/1028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4288" y="548680"/>
            <a:ext cx="1728192" cy="1800200"/>
          </a:xfrm>
          <a:prstGeom prst="ellipse">
            <a:avLst/>
          </a:prstGeom>
          <a:ln w="190500" cap="rnd">
            <a:solidFill>
              <a:srgbClr val="0070C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1171508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ds04.infourok.ru/uploads/ex/057b/000a5232-bba19a26/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3021" y="17241"/>
            <a:ext cx="9217021" cy="6840759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259632" y="1340768"/>
            <a:ext cx="5486400" cy="56673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ru-RU" sz="27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Произведения Шарля Перро</a:t>
            </a:r>
            <a:br>
              <a:rPr lang="ru-RU" sz="27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за 10</a:t>
            </a:r>
            <a:endParaRPr lang="ru-RU" sz="27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899592" y="1988840"/>
            <a:ext cx="8064896" cy="2664296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Назовите сказку:</a:t>
            </a:r>
          </a:p>
          <a:p>
            <a:endParaRPr lang="ru-RU" sz="36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611560" y="4005064"/>
            <a:ext cx="6768752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ru-RU" b="1" dirty="0">
              <a:solidFill>
                <a:srgbClr val="0000FF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8" name="Рисунок 7" descr="http://900igr.net/up/datas/83440/002.jpg"/>
          <p:cNvPicPr/>
          <p:nvPr/>
        </p:nvPicPr>
        <p:blipFill>
          <a:blip r:embed="rId3" cstate="print"/>
          <a:srcRect l="21967" t="16667" r="23517"/>
          <a:stretch>
            <a:fillRect/>
          </a:stretch>
        </p:blipFill>
        <p:spPr bwMode="auto">
          <a:xfrm>
            <a:off x="6876256" y="764704"/>
            <a:ext cx="1656184" cy="1944216"/>
          </a:xfrm>
          <a:prstGeom prst="ellipse">
            <a:avLst/>
          </a:prstGeom>
          <a:ln w="190500" cap="rnd">
            <a:solidFill>
              <a:srgbClr val="0070C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1" name="Рисунок 10"/>
          <p:cNvPicPr/>
          <p:nvPr/>
        </p:nvPicPr>
        <p:blipFill>
          <a:blip r:embed="rId4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636912"/>
            <a:ext cx="4680520" cy="38164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3502338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s://ds04.infourok.ru/uploads/ex/057b/000a5232-bba19a26/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3021" y="17241"/>
            <a:ext cx="9217021" cy="6840759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75656" y="1196752"/>
            <a:ext cx="5486400" cy="56673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ru-RU" sz="27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Произведения Шарля Перро</a:t>
            </a:r>
            <a:br>
              <a:rPr lang="ru-RU" sz="27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за 10</a:t>
            </a:r>
            <a:endParaRPr lang="ru-RU" sz="27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539552" y="2276872"/>
            <a:ext cx="8064896" cy="2664296"/>
          </a:xfrm>
        </p:spPr>
        <p:txBody>
          <a:bodyPr>
            <a:normAutofit/>
          </a:bodyPr>
          <a:lstStyle/>
          <a:p>
            <a:endParaRPr lang="ru-RU" sz="3600" b="1" dirty="0" smtClean="0">
              <a:solidFill>
                <a:srgbClr val="0000FF"/>
              </a:solidFill>
              <a:latin typeface="Century Schoolbook" pitchFamily="18" charset="0"/>
            </a:endParaRPr>
          </a:p>
          <a:p>
            <a:endParaRPr lang="ru-RU" sz="3600" b="1" dirty="0" smtClean="0">
              <a:solidFill>
                <a:srgbClr val="0000FF"/>
              </a:solidFill>
              <a:latin typeface="Century Schoolbook" pitchFamily="18" charset="0"/>
            </a:endParaRP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«Красная Шапочка»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611560" y="4005064"/>
            <a:ext cx="6768752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ru-RU" b="1" dirty="0">
              <a:solidFill>
                <a:srgbClr val="0000FF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0" name="Стрелка влево 9">
            <a:hlinkClick r:id="rId3" action="ppaction://hlinksldjump"/>
          </p:cNvPr>
          <p:cNvSpPr/>
          <p:nvPr/>
        </p:nvSpPr>
        <p:spPr>
          <a:xfrm>
            <a:off x="6300192" y="5880039"/>
            <a:ext cx="1368152" cy="72008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http://900igr.net/up/datas/83440/002.jpg"/>
          <p:cNvPicPr/>
          <p:nvPr/>
        </p:nvPicPr>
        <p:blipFill>
          <a:blip r:embed="rId4" cstate="print"/>
          <a:srcRect l="21967" t="16667" r="23517"/>
          <a:stretch>
            <a:fillRect/>
          </a:stretch>
        </p:blipFill>
        <p:spPr bwMode="auto">
          <a:xfrm>
            <a:off x="6876256" y="764704"/>
            <a:ext cx="1656184" cy="1944216"/>
          </a:xfrm>
          <a:prstGeom prst="ellipse">
            <a:avLst/>
          </a:prstGeom>
          <a:ln w="190500" cap="rnd">
            <a:solidFill>
              <a:srgbClr val="0070C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13502338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ds04.infourok.ru/uploads/ex/057b/000a5232-bba19a26/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3021" y="17241"/>
            <a:ext cx="9217021" cy="6840759"/>
          </a:xfrm>
          <a:prstGeom prst="rect">
            <a:avLst/>
          </a:prstGeom>
          <a:noFill/>
        </p:spPr>
      </p:pic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467544" y="2708920"/>
            <a:ext cx="8064896" cy="2664296"/>
          </a:xfrm>
        </p:spPr>
        <p:txBody>
          <a:bodyPr>
            <a:normAutofit lnSpcReduction="10000"/>
          </a:bodyPr>
          <a:lstStyle/>
          <a:p>
            <a:pPr algn="ctr"/>
            <a:endParaRPr lang="ru-RU" sz="2800" b="1" dirty="0" smtClean="0">
              <a:latin typeface="Century Schoolbook" pitchFamily="18" charset="0"/>
            </a:endParaRPr>
          </a:p>
          <a:p>
            <a:pPr algn="ctr"/>
            <a:endParaRPr lang="ru-RU" sz="2800" b="1" dirty="0" smtClean="0">
              <a:latin typeface="Century Schoolbook" pitchFamily="18" charset="0"/>
            </a:endParaRP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Из какого материала была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сделана туфелька Золушки?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755576" y="3140968"/>
            <a:ext cx="6768752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ru-RU" b="1" dirty="0">
              <a:solidFill>
                <a:srgbClr val="0000FF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691680" y="1196752"/>
            <a:ext cx="4896544" cy="86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Произведения Шарля Перро</a:t>
            </a:r>
            <a:b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за 20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http://900igr.net/up/datas/83440/002.jpg"/>
          <p:cNvPicPr/>
          <p:nvPr/>
        </p:nvPicPr>
        <p:blipFill>
          <a:blip r:embed="rId3" cstate="print"/>
          <a:srcRect l="21967" t="16667" r="23517"/>
          <a:stretch>
            <a:fillRect/>
          </a:stretch>
        </p:blipFill>
        <p:spPr bwMode="auto">
          <a:xfrm>
            <a:off x="6876256" y="764704"/>
            <a:ext cx="1656184" cy="1944216"/>
          </a:xfrm>
          <a:prstGeom prst="ellipse">
            <a:avLst/>
          </a:prstGeom>
          <a:ln w="190500" cap="rnd">
            <a:solidFill>
              <a:srgbClr val="0070C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33941530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s://ds04.infourok.ru/uploads/ex/057b/000a5232-bba19a26/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3021" y="17241"/>
            <a:ext cx="9217021" cy="6840759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75656" y="1340768"/>
            <a:ext cx="5486400" cy="56673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Произведения К.И.Чуковского</a:t>
            </a:r>
            <a:br>
              <a:rPr lang="ru-RU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за 10</a:t>
            </a:r>
            <a:endParaRPr lang="ru-RU" sz="28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395536" y="2780928"/>
            <a:ext cx="8064896" cy="2664296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 каком произведении 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Чуковского посуда 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перевоспитала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свою 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хозяйку?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611560" y="4005064"/>
            <a:ext cx="6768752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b="1" dirty="0">
              <a:solidFill>
                <a:srgbClr val="0000FF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7414" name="AutoShape 6" descr="https://ds04.infourok.ru/uploads/ex/0921/00046268-765e655c/hello_html_2c502603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6" name="AutoShape 8" descr="https://ds04.infourok.ru/uploads/ex/0921/00046268-765e655c/hello_html_2c502603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Рисунок 10" descr="http://kids.azovlib.ru/images/%D0%9F%D0%B8%D1%81%D0%B0%D1%82%D0%B5%D0%BB%D0%B8/%D0%A7%D1%83%D0%BA%D0%BE%D0%B2%D1%81%D0%BA%D0%B8%D0%B9/%D0%A7%D1%83%D0%BA%D0%BE%D0%B2%D1%81%D0%BA%D0%B8%D0%B9%20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620688"/>
            <a:ext cx="1852092" cy="1944216"/>
          </a:xfrm>
          <a:prstGeom prst="ellipse">
            <a:avLst/>
          </a:prstGeom>
          <a:ln w="190500" cap="rnd">
            <a:solidFill>
              <a:srgbClr val="0070C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3941102908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s://ds04.infourok.ru/uploads/ex/057b/000a5232-bba19a26/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3021" y="17241"/>
            <a:ext cx="9217021" cy="6840759"/>
          </a:xfrm>
          <a:prstGeom prst="rect">
            <a:avLst/>
          </a:prstGeom>
          <a:noFill/>
        </p:spPr>
      </p:pic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467544" y="2780928"/>
            <a:ext cx="8064896" cy="2664296"/>
          </a:xfrm>
        </p:spPr>
        <p:txBody>
          <a:bodyPr>
            <a:normAutofit/>
          </a:bodyPr>
          <a:lstStyle/>
          <a:p>
            <a:pPr algn="ctr"/>
            <a:endParaRPr lang="ru-RU" sz="2800" b="1" dirty="0" smtClean="0">
              <a:latin typeface="Century Schoolbook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0000FF"/>
                </a:solidFill>
              </a:rPr>
              <a:t> 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из хрусталя</a:t>
            </a:r>
          </a:p>
          <a:p>
            <a:pPr algn="ctr"/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611560" y="4005064"/>
            <a:ext cx="6768752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ru-RU" b="1" dirty="0">
              <a:solidFill>
                <a:srgbClr val="0000FF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0" name="Стрелка влево 9">
            <a:hlinkClick r:id="rId3" action="ppaction://hlinksldjump"/>
          </p:cNvPr>
          <p:cNvSpPr/>
          <p:nvPr/>
        </p:nvSpPr>
        <p:spPr>
          <a:xfrm>
            <a:off x="6300192" y="5880039"/>
            <a:ext cx="1368152" cy="72008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331640" y="1124744"/>
            <a:ext cx="5472608" cy="86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Произведения Шарля Перро</a:t>
            </a:r>
            <a:b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за 20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http://900igr.net/up/datas/83440/002.jpg"/>
          <p:cNvPicPr/>
          <p:nvPr/>
        </p:nvPicPr>
        <p:blipFill>
          <a:blip r:embed="rId4" cstate="print"/>
          <a:srcRect l="21967" t="16667" r="23517"/>
          <a:stretch>
            <a:fillRect/>
          </a:stretch>
        </p:blipFill>
        <p:spPr bwMode="auto">
          <a:xfrm>
            <a:off x="6876256" y="764704"/>
            <a:ext cx="1656184" cy="1944216"/>
          </a:xfrm>
          <a:prstGeom prst="ellipse">
            <a:avLst/>
          </a:prstGeom>
          <a:ln w="190500" cap="rnd">
            <a:solidFill>
              <a:srgbClr val="0070C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33941530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ds04.infourok.ru/uploads/ex/057b/000a5232-bba19a26/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241"/>
            <a:ext cx="9217021" cy="6840759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259632" y="1556792"/>
            <a:ext cx="5486400" cy="56673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Произведения Шарля Перро</a:t>
            </a:r>
            <a:b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за 50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539552" y="2276872"/>
            <a:ext cx="8064896" cy="2664296"/>
          </a:xfrm>
        </p:spPr>
        <p:txBody>
          <a:bodyPr>
            <a:normAutofit fontScale="92500" lnSpcReduction="20000"/>
          </a:bodyPr>
          <a:lstStyle/>
          <a:p>
            <a:pPr algn="ctr"/>
            <a:endParaRPr lang="ru-RU" sz="2800" dirty="0" smtClean="0">
              <a:latin typeface="Century Schoolbook" pitchFamily="18" charset="0"/>
            </a:endParaRPr>
          </a:p>
          <a:p>
            <a:pPr algn="ctr"/>
            <a:endParaRPr lang="ru-RU" sz="2800" dirty="0" smtClean="0">
              <a:latin typeface="Century Schoolbook" pitchFamily="18" charset="0"/>
            </a:endParaRPr>
          </a:p>
          <a:p>
            <a:pPr algn="ctr"/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Какое наследство оставил </a:t>
            </a:r>
          </a:p>
          <a:p>
            <a:pPr algn="ctr"/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мельник своим сыновьям </a:t>
            </a:r>
          </a:p>
          <a:p>
            <a:pPr algn="ctr"/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в сказке «Кто в сапогах»?</a:t>
            </a:r>
            <a:br>
              <a:rPr lang="ru-RU" sz="35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3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611560" y="4005064"/>
            <a:ext cx="6768752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ru-RU" b="1" dirty="0">
              <a:solidFill>
                <a:srgbClr val="0000FF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8" name="Рисунок 7" descr="http://900igr.net/up/datas/83440/002.jpg"/>
          <p:cNvPicPr/>
          <p:nvPr/>
        </p:nvPicPr>
        <p:blipFill>
          <a:blip r:embed="rId3" cstate="print"/>
          <a:srcRect l="21967" t="16667" r="23517"/>
          <a:stretch>
            <a:fillRect/>
          </a:stretch>
        </p:blipFill>
        <p:spPr bwMode="auto">
          <a:xfrm>
            <a:off x="6876256" y="764704"/>
            <a:ext cx="1656184" cy="1944216"/>
          </a:xfrm>
          <a:prstGeom prst="ellipse">
            <a:avLst/>
          </a:prstGeom>
          <a:ln w="190500" cap="rnd">
            <a:solidFill>
              <a:srgbClr val="0070C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14255900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s://ds04.infourok.ru/uploads/ex/057b/000a5232-bba19a26/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17021" cy="6840759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259632" y="1412776"/>
            <a:ext cx="5486400" cy="56673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Произведения Шарля Перро</a:t>
            </a:r>
            <a:b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за 50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611560" y="2636912"/>
            <a:ext cx="8064896" cy="2664296"/>
          </a:xfrm>
        </p:spPr>
        <p:txBody>
          <a:bodyPr>
            <a:normAutofit/>
          </a:bodyPr>
          <a:lstStyle/>
          <a:p>
            <a:pPr algn="ctr"/>
            <a:endParaRPr lang="ru-RU" sz="3600" b="1" dirty="0" smtClean="0">
              <a:solidFill>
                <a:srgbClr val="0000FF"/>
              </a:solidFill>
            </a:endParaRPr>
          </a:p>
          <a:p>
            <a:pPr algn="ctr"/>
            <a:endParaRPr lang="ru-RU" sz="3600" b="1" dirty="0" smtClean="0">
              <a:solidFill>
                <a:srgbClr val="0000FF"/>
              </a:solidFill>
            </a:endParaRP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мельницу, осла, кота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611560" y="4005064"/>
            <a:ext cx="6768752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ru-RU" b="1" dirty="0">
              <a:solidFill>
                <a:srgbClr val="0000FF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0" name="Стрелка влево 9">
            <a:hlinkClick r:id="rId3" action="ppaction://hlinksldjump"/>
          </p:cNvPr>
          <p:cNvSpPr/>
          <p:nvPr/>
        </p:nvSpPr>
        <p:spPr>
          <a:xfrm>
            <a:off x="6300192" y="5880039"/>
            <a:ext cx="1368152" cy="72008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http://900igr.net/up/datas/83440/002.jpg"/>
          <p:cNvPicPr/>
          <p:nvPr/>
        </p:nvPicPr>
        <p:blipFill>
          <a:blip r:embed="rId4" cstate="print"/>
          <a:srcRect l="21967" t="16667" r="23517"/>
          <a:stretch>
            <a:fillRect/>
          </a:stretch>
        </p:blipFill>
        <p:spPr bwMode="auto">
          <a:xfrm>
            <a:off x="6876256" y="764704"/>
            <a:ext cx="1656184" cy="1944216"/>
          </a:xfrm>
          <a:prstGeom prst="ellipse">
            <a:avLst/>
          </a:prstGeom>
          <a:ln w="190500" cap="rnd">
            <a:solidFill>
              <a:srgbClr val="0070C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14255900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ds04.infourok.ru/uploads/ex/057b/000a5232-bba19a26/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241"/>
            <a:ext cx="9217021" cy="6840759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03648" y="1340768"/>
            <a:ext cx="5486400" cy="56673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Произведения Шарля Перро</a:t>
            </a:r>
            <a:b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за 100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683568" y="2708920"/>
            <a:ext cx="8064896" cy="2664296"/>
          </a:xfrm>
        </p:spPr>
        <p:txBody>
          <a:bodyPr>
            <a:normAutofit/>
          </a:bodyPr>
          <a:lstStyle/>
          <a:p>
            <a:pPr algn="ctr"/>
            <a:endParaRPr lang="ru-RU" sz="2800" b="1" dirty="0" smtClean="0">
              <a:latin typeface="Century Schoolbook" pitchFamily="18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Кого пригласили на бал в честь рождения дочери король и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королева в сказке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Спящая красавица»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611560" y="4005064"/>
            <a:ext cx="6768752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endParaRPr lang="ru-RU" dirty="0">
              <a:solidFill>
                <a:srgbClr val="0000FF"/>
              </a:solidFill>
            </a:endParaRPr>
          </a:p>
        </p:txBody>
      </p:sp>
      <p:pic>
        <p:nvPicPr>
          <p:cNvPr id="8" name="Рисунок 7" descr="http://900igr.net/up/datas/83440/002.jpg"/>
          <p:cNvPicPr/>
          <p:nvPr/>
        </p:nvPicPr>
        <p:blipFill>
          <a:blip r:embed="rId3" cstate="print"/>
          <a:srcRect l="21967" t="16667" r="23517"/>
          <a:stretch>
            <a:fillRect/>
          </a:stretch>
        </p:blipFill>
        <p:spPr bwMode="auto">
          <a:xfrm>
            <a:off x="7020272" y="260648"/>
            <a:ext cx="1656184" cy="1944216"/>
          </a:xfrm>
          <a:prstGeom prst="ellipse">
            <a:avLst/>
          </a:prstGeom>
          <a:ln w="190500" cap="rnd">
            <a:solidFill>
              <a:srgbClr val="0070C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3711362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s://ds04.infourok.ru/uploads/ex/057b/000a5232-bba19a26/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3021" y="17241"/>
            <a:ext cx="9217021" cy="6840759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75656" y="1268760"/>
            <a:ext cx="5486400" cy="56673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Произведения Шарля Перро</a:t>
            </a:r>
            <a:b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 100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611560" y="2708920"/>
            <a:ext cx="8064896" cy="2664296"/>
          </a:xfrm>
        </p:spPr>
        <p:txBody>
          <a:bodyPr>
            <a:normAutofit/>
          </a:bodyPr>
          <a:lstStyle/>
          <a:p>
            <a:pPr algn="ctr"/>
            <a:endParaRPr lang="ru-RU" sz="2800" b="1" dirty="0" smtClean="0">
              <a:solidFill>
                <a:srgbClr val="0000FF"/>
              </a:solidFill>
            </a:endParaRPr>
          </a:p>
          <a:p>
            <a:pPr algn="ctr"/>
            <a:endParaRPr lang="ru-RU" sz="2800" b="1" dirty="0" smtClean="0">
              <a:solidFill>
                <a:srgbClr val="0000FF"/>
              </a:solidFill>
            </a:endParaRP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добрых фей</a:t>
            </a:r>
            <a:endParaRPr lang="ru-RU" sz="36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 smtClean="0">
              <a:latin typeface="Century Schoolbook" pitchFamily="18" charset="0"/>
            </a:endParaRP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611560" y="4005064"/>
            <a:ext cx="6768752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0" name="Стрелка влево 9">
            <a:hlinkClick r:id="rId3" action="ppaction://hlinksldjump"/>
          </p:cNvPr>
          <p:cNvSpPr/>
          <p:nvPr/>
        </p:nvSpPr>
        <p:spPr>
          <a:xfrm>
            <a:off x="6300192" y="5880039"/>
            <a:ext cx="1368152" cy="72008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http://900igr.net/up/datas/83440/002.jpg"/>
          <p:cNvPicPr/>
          <p:nvPr/>
        </p:nvPicPr>
        <p:blipFill>
          <a:blip r:embed="rId4" cstate="print"/>
          <a:srcRect l="21967" t="16667" r="23517"/>
          <a:stretch>
            <a:fillRect/>
          </a:stretch>
        </p:blipFill>
        <p:spPr bwMode="auto">
          <a:xfrm>
            <a:off x="7020272" y="260648"/>
            <a:ext cx="1656184" cy="1944216"/>
          </a:xfrm>
          <a:prstGeom prst="ellipse">
            <a:avLst/>
          </a:prstGeom>
          <a:ln w="190500" cap="rnd">
            <a:solidFill>
              <a:srgbClr val="0070C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3711362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ds04.infourok.ru/uploads/ex/057b/000a5232-bba19a26/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3021" y="17241"/>
            <a:ext cx="9217021" cy="6840759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619672" y="1196752"/>
            <a:ext cx="5486400" cy="56673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Произведения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Х.К.Андерсена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за 10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611560" y="2636912"/>
            <a:ext cx="8064896" cy="2664296"/>
          </a:xfrm>
        </p:spPr>
        <p:txBody>
          <a:bodyPr>
            <a:normAutofit/>
          </a:bodyPr>
          <a:lstStyle/>
          <a:p>
            <a:pPr algn="ctr"/>
            <a:endParaRPr lang="ru-RU" sz="2800" b="1" dirty="0" smtClean="0">
              <a:latin typeface="Century Schoolbook" pitchFamily="18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Какая сказка Андерсена начинается словами: «Жил был принц, и хотелось ему взять за себя тоже принцессу, только настоящую»?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611560" y="4005064"/>
            <a:ext cx="6768752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ru-RU" b="1" dirty="0">
              <a:solidFill>
                <a:srgbClr val="0000FF"/>
              </a:solidFill>
              <a:latin typeface="Century Schoolbook" pitchFamily="18" charset="0"/>
              <a:cs typeface="Courier New" panose="02070309020205020404" pitchFamily="49" charset="0"/>
            </a:endParaRPr>
          </a:p>
        </p:txBody>
      </p:sp>
      <p:pic>
        <p:nvPicPr>
          <p:cNvPr id="6" name="Рисунок 5" descr="http://cdn01.ru/files/users/images/97/cc/97cce24dd35ec711b1e3af3fc0a7f4cd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8304" y="260648"/>
            <a:ext cx="1610248" cy="1584176"/>
          </a:xfrm>
          <a:prstGeom prst="ellipse">
            <a:avLst/>
          </a:prstGeom>
          <a:ln w="190500" cap="rnd">
            <a:solidFill>
              <a:srgbClr val="0070C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098" name="AutoShape 2" descr="https://b3.za.icdn.ru/v/vanessaperrin/5/24750265Bk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0" name="AutoShape 4" descr="https://b3.za.icdn.ru/v/vanessaperrin/5/24750265Bk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11362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s://ds04.infourok.ru/uploads/ex/057b/000a5232-bba19a26/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3021" y="17241"/>
            <a:ext cx="9217021" cy="6840759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75656" y="1340768"/>
            <a:ext cx="5486400" cy="56673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Произведения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Х.К.Андерсена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 10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755576" y="3068960"/>
            <a:ext cx="8064896" cy="2664296"/>
          </a:xfrm>
        </p:spPr>
        <p:txBody>
          <a:bodyPr>
            <a:normAutofit/>
          </a:bodyPr>
          <a:lstStyle/>
          <a:p>
            <a:pPr algn="ctr"/>
            <a:endParaRPr lang="ru-RU" sz="2800" dirty="0" smtClean="0">
              <a:solidFill>
                <a:srgbClr val="0000FF"/>
              </a:solidFill>
              <a:latin typeface="Century Schoolbook" pitchFamily="18" charset="0"/>
            </a:endParaRPr>
          </a:p>
          <a:p>
            <a:pPr algn="ctr"/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Принцесса на горошине"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755576" y="3645024"/>
            <a:ext cx="6768752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ru-RU" b="1" dirty="0">
              <a:solidFill>
                <a:srgbClr val="0000FF"/>
              </a:solidFill>
              <a:latin typeface="Century Schoolbook" pitchFamily="18" charset="0"/>
              <a:cs typeface="Courier New" panose="02070309020205020404" pitchFamily="49" charset="0"/>
            </a:endParaRPr>
          </a:p>
        </p:txBody>
      </p:sp>
      <p:sp>
        <p:nvSpPr>
          <p:cNvPr id="10" name="Стрелка влево 9">
            <a:hlinkClick r:id="rId3" action="ppaction://hlinksldjump"/>
          </p:cNvPr>
          <p:cNvSpPr/>
          <p:nvPr/>
        </p:nvSpPr>
        <p:spPr>
          <a:xfrm>
            <a:off x="6300192" y="5880039"/>
            <a:ext cx="1368152" cy="72008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http://cdn01.ru/files/users/images/97/cc/97cce24dd35ec711b1e3af3fc0a7f4cd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08304" y="260648"/>
            <a:ext cx="1610248" cy="1584176"/>
          </a:xfrm>
          <a:prstGeom prst="ellipse">
            <a:avLst/>
          </a:prstGeom>
          <a:ln w="190500" cap="rnd">
            <a:solidFill>
              <a:srgbClr val="0070C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098" name="AutoShape 2" descr="https://b3.za.icdn.ru/v/vanessaperrin/5/24750265Bk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0" name="AutoShape 4" descr="https://b3.za.icdn.ru/v/vanessaperrin/5/24750265Bk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11362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ds04.infourok.ru/uploads/ex/057b/000a5232-bba19a26/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3021" y="17241"/>
            <a:ext cx="9217021" cy="6840759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619672" y="1196752"/>
            <a:ext cx="5486400" cy="56673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Произведения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Х.К.Андерсена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 20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755576" y="2708920"/>
            <a:ext cx="8064896" cy="2664296"/>
          </a:xfrm>
        </p:spPr>
        <p:txBody>
          <a:bodyPr>
            <a:normAutofit lnSpcReduction="10000"/>
          </a:bodyPr>
          <a:lstStyle/>
          <a:p>
            <a:pPr algn="ctr"/>
            <a:endParaRPr lang="ru-RU" sz="2800" b="1" dirty="0" smtClean="0">
              <a:latin typeface="Century Schoolbook" pitchFamily="18" charset="0"/>
            </a:endParaRPr>
          </a:p>
          <a:p>
            <a:pPr algn="ctr"/>
            <a:endParaRPr lang="ru-RU" sz="2800" b="1" dirty="0" smtClean="0">
              <a:latin typeface="Century Schoolbook" pitchFamily="18" charset="0"/>
            </a:endParaRP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Из какой сказки эта песенка: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«Ах, мой милый Августин, 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все прошло, все!»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683568" y="4005064"/>
            <a:ext cx="6768752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ru-RU" b="1" dirty="0">
              <a:solidFill>
                <a:srgbClr val="0000FF"/>
              </a:solidFill>
              <a:latin typeface="Century Schoolbook" pitchFamily="18" charset="0"/>
              <a:cs typeface="Courier New" panose="02070309020205020404" pitchFamily="49" charset="0"/>
            </a:endParaRPr>
          </a:p>
        </p:txBody>
      </p:sp>
      <p:pic>
        <p:nvPicPr>
          <p:cNvPr id="6" name="Рисунок 5" descr="http://cdn01.ru/files/users/images/97/cc/97cce24dd35ec711b1e3af3fc0a7f4cd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692696"/>
            <a:ext cx="1610248" cy="1584176"/>
          </a:xfrm>
          <a:prstGeom prst="ellipse">
            <a:avLst/>
          </a:prstGeom>
          <a:ln w="190500" cap="rnd">
            <a:solidFill>
              <a:srgbClr val="0070C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3711362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s://ds04.infourok.ru/uploads/ex/057b/000a5232-bba19a26/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3021" y="17241"/>
            <a:ext cx="9217021" cy="6840759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619672" y="1340768"/>
            <a:ext cx="5486400" cy="56673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Произведения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Х.К.Андерсена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 20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755576" y="3140968"/>
            <a:ext cx="8064896" cy="2664296"/>
          </a:xfrm>
        </p:spPr>
        <p:txBody>
          <a:bodyPr>
            <a:normAutofit/>
          </a:bodyPr>
          <a:lstStyle/>
          <a:p>
            <a:pPr algn="ctr"/>
            <a:endParaRPr lang="ru-RU" sz="2800" b="1" dirty="0" smtClean="0">
              <a:latin typeface="Century Schoolbook" pitchFamily="18" charset="0"/>
            </a:endParaRP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«Свинопас»</a:t>
            </a:r>
          </a:p>
          <a:p>
            <a:pPr algn="ctr"/>
            <a:endParaRPr lang="ru-RU" sz="2800" b="1" dirty="0" smtClean="0">
              <a:latin typeface="Century Schoolbook" pitchFamily="18" charset="0"/>
            </a:endParaRP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611560" y="4005064"/>
            <a:ext cx="6768752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ru-RU" b="1" dirty="0">
              <a:solidFill>
                <a:srgbClr val="0000FF"/>
              </a:solidFill>
              <a:latin typeface="Century Schoolbook" pitchFamily="18" charset="0"/>
              <a:cs typeface="Courier New" panose="02070309020205020404" pitchFamily="49" charset="0"/>
            </a:endParaRPr>
          </a:p>
        </p:txBody>
      </p:sp>
      <p:sp>
        <p:nvSpPr>
          <p:cNvPr id="10" name="Стрелка влево 9">
            <a:hlinkClick r:id="rId3" action="ppaction://hlinksldjump"/>
          </p:cNvPr>
          <p:cNvSpPr/>
          <p:nvPr/>
        </p:nvSpPr>
        <p:spPr>
          <a:xfrm>
            <a:off x="6300192" y="5880039"/>
            <a:ext cx="1368152" cy="72008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http://cdn01.ru/files/users/images/97/cc/97cce24dd35ec711b1e3af3fc0a7f4cd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692696"/>
            <a:ext cx="1610248" cy="1584176"/>
          </a:xfrm>
          <a:prstGeom prst="ellipse">
            <a:avLst/>
          </a:prstGeom>
          <a:ln w="190500" cap="rnd">
            <a:solidFill>
              <a:srgbClr val="0070C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3711362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ds04.infourok.ru/uploads/ex/057b/000a5232-bba19a26/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3021" y="17241"/>
            <a:ext cx="9217021" cy="6840759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75656" y="1412776"/>
            <a:ext cx="5486400" cy="56673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Произведения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Х.К.Андерсена</a:t>
            </a:r>
            <a:br>
              <a:rPr lang="ru-RU" sz="27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за 50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755576" y="3140968"/>
            <a:ext cx="8064896" cy="2664296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Совершил, вопреки собственному желанию, небывалый круиз, включающий в себя пребывание в желудке у рыбы. Кто этот герой?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1115616" y="3861048"/>
            <a:ext cx="6768752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ru-RU" b="1" dirty="0">
              <a:solidFill>
                <a:srgbClr val="0000FF"/>
              </a:solidFill>
              <a:latin typeface="Century Schoolbook" pitchFamily="18" charset="0"/>
              <a:cs typeface="Courier New" panose="02070309020205020404" pitchFamily="49" charset="0"/>
            </a:endParaRPr>
          </a:p>
        </p:txBody>
      </p:sp>
      <p:pic>
        <p:nvPicPr>
          <p:cNvPr id="6" name="Рисунок 5" descr="http://cdn01.ru/files/users/images/97/cc/97cce24dd35ec711b1e3af3fc0a7f4cd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692696"/>
            <a:ext cx="1610248" cy="1584176"/>
          </a:xfrm>
          <a:prstGeom prst="ellipse">
            <a:avLst/>
          </a:prstGeom>
          <a:ln w="190500" cap="rnd">
            <a:solidFill>
              <a:srgbClr val="0070C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3711362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s://ds04.infourok.ru/uploads/ex/057b/000a5232-bba19a26/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3021" y="17241"/>
            <a:ext cx="9217021" cy="6840759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259632" y="1412776"/>
            <a:ext cx="5486400" cy="56673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Произведения К.И.Чуковского</a:t>
            </a:r>
            <a:br>
              <a:rPr lang="ru-RU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за 10</a:t>
            </a:r>
            <a:endParaRPr lang="ru-RU" sz="28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539552" y="2852936"/>
            <a:ext cx="8064896" cy="2664296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Федорино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горе»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611560" y="4005064"/>
            <a:ext cx="6768752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</a:t>
            </a:r>
            <a:endParaRPr lang="ru-RU" b="1" dirty="0">
              <a:solidFill>
                <a:srgbClr val="0000FF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0" name="Стрелка влево 9">
            <a:hlinkClick r:id="rId3" action="ppaction://hlinksldjump"/>
          </p:cNvPr>
          <p:cNvSpPr/>
          <p:nvPr/>
        </p:nvSpPr>
        <p:spPr>
          <a:xfrm>
            <a:off x="7668344" y="5517232"/>
            <a:ext cx="1368152" cy="72008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414" name="AutoShape 6" descr="https://ds04.infourok.ru/uploads/ex/0921/00046268-765e655c/hello_html_2c502603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6" name="AutoShape 8" descr="https://ds04.infourok.ru/uploads/ex/0921/00046268-765e655c/hello_html_2c502603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Рисунок 10" descr="http://kids.azovlib.ru/images/%D0%9F%D0%B8%D1%81%D0%B0%D1%82%D0%B5%D0%BB%D0%B8/%D0%A7%D1%83%D0%BA%D0%BE%D0%B2%D1%81%D0%BA%D0%B8%D0%B9/%D0%A7%D1%83%D0%BA%D0%BE%D0%B2%D1%81%D0%BA%D0%B8%D0%B9%20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0272" y="620688"/>
            <a:ext cx="1852092" cy="1944216"/>
          </a:xfrm>
          <a:prstGeom prst="ellipse">
            <a:avLst/>
          </a:prstGeom>
          <a:ln w="190500" cap="rnd">
            <a:solidFill>
              <a:srgbClr val="0070C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3941102908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s://ds04.infourok.ru/uploads/ex/057b/000a5232-bba19a26/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3021" y="0"/>
            <a:ext cx="9217021" cy="6840759"/>
          </a:xfrm>
          <a:prstGeom prst="rect">
            <a:avLst/>
          </a:prstGeom>
          <a:noFill/>
        </p:spPr>
      </p:pic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755576" y="2564904"/>
            <a:ext cx="8064896" cy="2664296"/>
          </a:xfrm>
        </p:spPr>
        <p:txBody>
          <a:bodyPr>
            <a:normAutofit/>
          </a:bodyPr>
          <a:lstStyle/>
          <a:p>
            <a:pPr algn="ctr"/>
            <a:endParaRPr lang="ru-RU" sz="2800" b="1" dirty="0" smtClean="0">
              <a:solidFill>
                <a:srgbClr val="0000FF"/>
              </a:solidFill>
              <a:latin typeface="Century Schoolbook" pitchFamily="18" charset="0"/>
            </a:endParaRPr>
          </a:p>
          <a:p>
            <a:pPr algn="ctr"/>
            <a:endParaRPr lang="ru-RU" sz="2800" b="1" dirty="0" smtClean="0">
              <a:solidFill>
                <a:srgbClr val="0000FF"/>
              </a:solidFill>
              <a:latin typeface="Century Schoolbook" pitchFamily="18" charset="0"/>
            </a:endParaRP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Стойкий оловянный солдатик</a:t>
            </a:r>
          </a:p>
          <a:p>
            <a:pPr algn="ctr"/>
            <a:endParaRPr lang="ru-RU" sz="2800" b="1" dirty="0">
              <a:latin typeface="Century Schoolbook" pitchFamily="18" charset="0"/>
              <a:cs typeface="Courier New" panose="02070309020205020404" pitchFamily="49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331640" y="1340768"/>
            <a:ext cx="5486400" cy="56673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Произведения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Х.К.Андерсена</a:t>
            </a:r>
            <a:br>
              <a:rPr lang="ru-RU" sz="27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за 50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1115616" y="3861048"/>
            <a:ext cx="6768752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ru-RU" b="1" dirty="0">
              <a:solidFill>
                <a:srgbClr val="0000FF"/>
              </a:solidFill>
              <a:latin typeface="Century Schoolbook" pitchFamily="18" charset="0"/>
              <a:cs typeface="Courier New" panose="02070309020205020404" pitchFamily="49" charset="0"/>
            </a:endParaRPr>
          </a:p>
        </p:txBody>
      </p:sp>
      <p:sp>
        <p:nvSpPr>
          <p:cNvPr id="10" name="Стрелка влево 9">
            <a:hlinkClick r:id="rId3" action="ppaction://hlinksldjump"/>
          </p:cNvPr>
          <p:cNvSpPr/>
          <p:nvPr/>
        </p:nvSpPr>
        <p:spPr>
          <a:xfrm>
            <a:off x="6300192" y="5880039"/>
            <a:ext cx="1368152" cy="72008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http://cdn01.ru/files/users/images/97/cc/97cce24dd35ec711b1e3af3fc0a7f4cd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692696"/>
            <a:ext cx="1610248" cy="1584176"/>
          </a:xfrm>
          <a:prstGeom prst="ellipse">
            <a:avLst/>
          </a:prstGeom>
          <a:ln w="190500" cap="rnd">
            <a:solidFill>
              <a:srgbClr val="0070C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3711362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ds04.infourok.ru/uploads/ex/057b/000a5232-bba19a26/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3021" y="17241"/>
            <a:ext cx="9217021" cy="6840759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331640" y="1484784"/>
            <a:ext cx="5486400" cy="56673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Произведения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Х.К.Андерсена</a:t>
            </a:r>
            <a:br>
              <a:rPr lang="ru-RU" sz="27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за 100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539552" y="2996952"/>
            <a:ext cx="8064896" cy="2664296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«Сын был тоже мокрый и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безобразный – точь-в-точь, как и его мать, старая…». Кто сказал эти слова?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1187624" y="3933056"/>
            <a:ext cx="6768752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ru-RU" b="1" dirty="0">
              <a:solidFill>
                <a:srgbClr val="0000FF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6" name="Рисунок 5" descr="http://cdn01.ru/files/users/images/97/cc/97cce24dd35ec711b1e3af3fc0a7f4cd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476672"/>
            <a:ext cx="1610248" cy="1584176"/>
          </a:xfrm>
          <a:prstGeom prst="ellipse">
            <a:avLst/>
          </a:prstGeom>
          <a:ln w="190500" cap="rnd">
            <a:solidFill>
              <a:srgbClr val="0070C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3711362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s://ds04.infourok.ru/uploads/ex/057b/000a5232-bba19a26/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3021" y="17241"/>
            <a:ext cx="9217021" cy="6840759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691680" y="1340768"/>
            <a:ext cx="5486400" cy="56673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Произведения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Х.К.Андерсена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 100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683568" y="2276872"/>
            <a:ext cx="8064896" cy="2664296"/>
          </a:xfrm>
        </p:spPr>
        <p:txBody>
          <a:bodyPr>
            <a:normAutofit/>
          </a:bodyPr>
          <a:lstStyle/>
          <a:p>
            <a:pPr algn="ctr"/>
            <a:endParaRPr lang="ru-RU" sz="2800" b="1" dirty="0" smtClean="0">
              <a:solidFill>
                <a:srgbClr val="0000FF"/>
              </a:solidFill>
            </a:endParaRPr>
          </a:p>
          <a:p>
            <a:pPr algn="ctr"/>
            <a:endParaRPr lang="ru-RU" sz="2800" b="1" dirty="0" smtClean="0">
              <a:solidFill>
                <a:srgbClr val="0000FF"/>
              </a:solidFill>
            </a:endParaRP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сын жабы, 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Дюймовочка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1187624" y="3933056"/>
            <a:ext cx="6768752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ru-RU" b="1" dirty="0">
              <a:solidFill>
                <a:srgbClr val="0000FF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0" name="Стрелка влево 9">
            <a:hlinkClick r:id="rId3" action="ppaction://hlinksldjump"/>
          </p:cNvPr>
          <p:cNvSpPr/>
          <p:nvPr/>
        </p:nvSpPr>
        <p:spPr>
          <a:xfrm>
            <a:off x="6300192" y="5880039"/>
            <a:ext cx="1368152" cy="72008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http://cdn01.ru/files/users/images/97/cc/97cce24dd35ec711b1e3af3fc0a7f4cd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476672"/>
            <a:ext cx="1610248" cy="1584176"/>
          </a:xfrm>
          <a:prstGeom prst="ellipse">
            <a:avLst/>
          </a:prstGeom>
          <a:ln w="190500" cap="rnd">
            <a:solidFill>
              <a:srgbClr val="0070C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3711362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ds04.infourok.ru/uploads/ex/057b/000a5232-bba19a26/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3021" y="17241"/>
            <a:ext cx="9217021" cy="6840759"/>
          </a:xfrm>
          <a:prstGeom prst="rect">
            <a:avLst/>
          </a:prstGeom>
          <a:noFill/>
        </p:spPr>
      </p:pic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467544" y="2564904"/>
            <a:ext cx="8064896" cy="2664296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Назовите сказку,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в которой происходит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страшное преступление-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покушение на убийство.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611560" y="4005064"/>
            <a:ext cx="6768752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b="1" dirty="0">
              <a:solidFill>
                <a:srgbClr val="0000FF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3" name="Заголовок 4"/>
          <p:cNvSpPr txBox="1">
            <a:spLocks/>
          </p:cNvSpPr>
          <p:nvPr/>
        </p:nvSpPr>
        <p:spPr>
          <a:xfrm>
            <a:off x="1619672" y="980728"/>
            <a:ext cx="5904656" cy="108012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Произведения К.И.Чуковского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за 20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2" name="Рисунок 11" descr="http://kids.azovlib.ru/images/%D0%9F%D0%B8%D1%81%D0%B0%D1%82%D0%B5%D0%BB%D0%B8/%D0%A7%D1%83%D0%BA%D0%BE%D0%B2%D1%81%D0%BA%D0%B8%D0%B9/%D0%A7%D1%83%D0%BA%D0%BE%D0%B2%D1%81%D0%BA%D0%B8%D0%B9%20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620688"/>
            <a:ext cx="1852092" cy="1944216"/>
          </a:xfrm>
          <a:prstGeom prst="ellipse">
            <a:avLst/>
          </a:prstGeom>
          <a:ln w="190500" cap="rnd">
            <a:solidFill>
              <a:srgbClr val="0070C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4099292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ds04.infourok.ru/uploads/ex/057b/000a5232-bba19a26/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3021" y="17241"/>
            <a:ext cx="9217021" cy="6840759"/>
          </a:xfrm>
          <a:prstGeom prst="rect">
            <a:avLst/>
          </a:prstGeom>
          <a:noFill/>
        </p:spPr>
      </p:pic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539552" y="2420888"/>
            <a:ext cx="8064896" cy="2664296"/>
          </a:xfrm>
        </p:spPr>
        <p:txBody>
          <a:bodyPr>
            <a:normAutofit/>
          </a:bodyPr>
          <a:lstStyle/>
          <a:p>
            <a:pPr algn="ctr"/>
            <a:endParaRPr lang="ru-RU" sz="2800" b="1" dirty="0" smtClean="0">
              <a:solidFill>
                <a:srgbClr val="0000FF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ctr"/>
            <a:r>
              <a:rPr lang="ru-RU" sz="4000" b="1" dirty="0" smtClean="0">
                <a:solidFill>
                  <a:srgbClr val="7030A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«Муха-Цокотуха»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611560" y="4005064"/>
            <a:ext cx="6768752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b="1" dirty="0">
              <a:solidFill>
                <a:srgbClr val="0000FF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0" name="Стрелка влево 9">
            <a:hlinkClick r:id="rId3" action="ppaction://hlinksldjump"/>
          </p:cNvPr>
          <p:cNvSpPr/>
          <p:nvPr/>
        </p:nvSpPr>
        <p:spPr>
          <a:xfrm>
            <a:off x="7668344" y="5517232"/>
            <a:ext cx="1368152" cy="72008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Заголовок 4"/>
          <p:cNvSpPr txBox="1">
            <a:spLocks/>
          </p:cNvSpPr>
          <p:nvPr/>
        </p:nvSpPr>
        <p:spPr>
          <a:xfrm>
            <a:off x="1475656" y="980728"/>
            <a:ext cx="5904656" cy="108012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Произведения К.И.Чуковского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за 20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2" name="Рисунок 11" descr="http://kids.azovlib.ru/images/%D0%9F%D0%B8%D1%81%D0%B0%D1%82%D0%B5%D0%BB%D0%B8/%D0%A7%D1%83%D0%BA%D0%BE%D0%B2%D1%81%D0%BA%D0%B8%D0%B9/%D0%A7%D1%83%D0%BA%D0%BE%D0%B2%D1%81%D0%BA%D0%B8%D0%B9%20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0272" y="620688"/>
            <a:ext cx="1852092" cy="1944216"/>
          </a:xfrm>
          <a:prstGeom prst="ellipse">
            <a:avLst/>
          </a:prstGeom>
          <a:ln w="190500" cap="rnd">
            <a:solidFill>
              <a:srgbClr val="0070C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4099292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ds04.infourok.ru/uploads/ex/057b/000a5232-bba19a26/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3021" y="17241"/>
            <a:ext cx="9217021" cy="6840759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75656" y="1196752"/>
            <a:ext cx="5486400" cy="792088"/>
          </a:xfrm>
        </p:spPr>
        <p:txBody>
          <a:bodyPr>
            <a:noAutofit/>
          </a:bodyPr>
          <a:lstStyle/>
          <a:p>
            <a:pPr lvl="0" algn="ctr"/>
            <a:r>
              <a:rPr lang="ru-RU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Произведения К.И.Чуковского</a:t>
            </a:r>
            <a:br>
              <a:rPr lang="ru-RU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за 50</a:t>
            </a:r>
            <a:endParaRPr lang="ru-RU" sz="24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683568" y="2852936"/>
            <a:ext cx="8064896" cy="2664296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Какой герой Чуковского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был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страшным злодеем, а потом перевоспитался?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611560" y="4005064"/>
            <a:ext cx="6768752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                                             </a:t>
            </a:r>
            <a:endParaRPr lang="ru-RU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12" name="Рисунок 11" descr="http://kids.azovlib.ru/images/%D0%9F%D0%B8%D1%81%D0%B0%D1%82%D0%B5%D0%BB%D0%B8/%D0%A7%D1%83%D0%BA%D0%BE%D0%B2%D1%81%D0%BA%D0%B8%D0%B9/%D0%A7%D1%83%D0%BA%D0%BE%D0%B2%D1%81%D0%BA%D0%B8%D0%B9%20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620688"/>
            <a:ext cx="1852092" cy="1944216"/>
          </a:xfrm>
          <a:prstGeom prst="ellipse">
            <a:avLst/>
          </a:prstGeom>
          <a:ln w="190500" cap="rnd">
            <a:solidFill>
              <a:srgbClr val="0070C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3233320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ds04.infourok.ru/uploads/ex/057b/000a5232-bba19a26/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17021" cy="6840759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03648" y="1052736"/>
            <a:ext cx="5486400" cy="792088"/>
          </a:xfrm>
        </p:spPr>
        <p:txBody>
          <a:bodyPr>
            <a:noAutofit/>
          </a:bodyPr>
          <a:lstStyle/>
          <a:p>
            <a:pPr lvl="0" algn="ctr"/>
            <a:r>
              <a:rPr lang="ru-RU" sz="2400" dirty="0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Произведения К.И.Чуковского</a:t>
            </a:r>
            <a:br>
              <a:rPr lang="ru-RU" sz="2400" dirty="0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ru-RU" sz="2400" dirty="0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за 50</a:t>
            </a:r>
            <a:endParaRPr lang="ru-RU" sz="2400" dirty="0">
              <a:solidFill>
                <a:srgbClr val="0000FF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683568" y="2420888"/>
            <a:ext cx="8064896" cy="2664296"/>
          </a:xfrm>
        </p:spPr>
        <p:txBody>
          <a:bodyPr>
            <a:normAutofit/>
          </a:bodyPr>
          <a:lstStyle/>
          <a:p>
            <a:pPr algn="ctr"/>
            <a:endParaRPr lang="ru-RU" sz="2800" b="1" dirty="0" smtClean="0">
              <a:solidFill>
                <a:srgbClr val="0000FF"/>
              </a:solidFill>
              <a:latin typeface="Century Schoolbook" pitchFamily="18" charset="0"/>
              <a:cs typeface="Courier New" panose="02070309020205020404" pitchFamily="49" charset="0"/>
            </a:endParaRPr>
          </a:p>
          <a:p>
            <a:pPr algn="ctr"/>
            <a:endParaRPr lang="ru-RU" sz="2800" b="1" dirty="0" smtClean="0">
              <a:solidFill>
                <a:srgbClr val="0000FF"/>
              </a:solidFill>
              <a:latin typeface="Century Schoolbook" pitchFamily="18" charset="0"/>
              <a:cs typeface="Courier New" panose="02070309020205020404" pitchFamily="49" charset="0"/>
            </a:endParaRPr>
          </a:p>
          <a:p>
            <a:pPr algn="ctr"/>
            <a:r>
              <a:rPr lang="ru-RU" sz="4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Бармалей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611560" y="4005064"/>
            <a:ext cx="6768752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                                             </a:t>
            </a:r>
            <a:endParaRPr lang="ru-RU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0" name="Стрелка влево 9">
            <a:hlinkClick r:id="rId3" action="ppaction://hlinksldjump"/>
          </p:cNvPr>
          <p:cNvSpPr/>
          <p:nvPr/>
        </p:nvSpPr>
        <p:spPr>
          <a:xfrm>
            <a:off x="7668344" y="5517232"/>
            <a:ext cx="1368152" cy="72008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 descr="http://kids.azovlib.ru/images/%D0%9F%D0%B8%D1%81%D0%B0%D1%82%D0%B5%D0%BB%D0%B8/%D0%A7%D1%83%D0%BA%D0%BE%D0%B2%D1%81%D0%BA%D0%B8%D0%B9/%D0%A7%D1%83%D0%BA%D0%BE%D0%B2%D1%81%D0%BA%D0%B8%D0%B9%20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0272" y="620688"/>
            <a:ext cx="1852092" cy="1944216"/>
          </a:xfrm>
          <a:prstGeom prst="ellipse">
            <a:avLst/>
          </a:prstGeom>
          <a:ln w="190500" cap="rnd">
            <a:solidFill>
              <a:srgbClr val="0070C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3233320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ds04.infourok.ru/uploads/ex/057b/000a5232-bba19a26/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3021" y="17241"/>
            <a:ext cx="9217021" cy="6840759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75656" y="1124744"/>
            <a:ext cx="5486400" cy="566738"/>
          </a:xfrm>
        </p:spPr>
        <p:txBody>
          <a:bodyPr>
            <a:noAutofit/>
          </a:bodyPr>
          <a:lstStyle/>
          <a:p>
            <a:pPr lvl="0" algn="ctr"/>
            <a:r>
              <a:rPr lang="ru-RU" sz="2400" dirty="0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/>
            </a:r>
            <a:br>
              <a:rPr lang="ru-RU" sz="2400" dirty="0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ru-RU" sz="2400" dirty="0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Произведения К.И.Чуковского</a:t>
            </a:r>
            <a:br>
              <a:rPr lang="ru-RU" sz="2400" dirty="0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ru-RU" sz="2400" dirty="0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за 100</a:t>
            </a:r>
            <a:endParaRPr lang="ru-RU" sz="2400" dirty="0">
              <a:solidFill>
                <a:srgbClr val="0000FF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539552" y="2348880"/>
            <a:ext cx="8064896" cy="2664296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Century Schoolbook" pitchFamily="18" charset="0"/>
                <a:cs typeface="Courier New" panose="02070309020205020404" pitchFamily="49" charset="0"/>
              </a:rPr>
              <a:t>Кто же такой:</a:t>
            </a:r>
          </a:p>
          <a:p>
            <a:pPr algn="ctr"/>
            <a:r>
              <a:rPr lang="ru-RU" sz="2800" b="1" dirty="0" smtClean="0">
                <a:latin typeface="Century Schoolbook" pitchFamily="18" charset="0"/>
                <a:cs typeface="Courier New" panose="02070309020205020404" pitchFamily="49" charset="0"/>
              </a:rPr>
              <a:t> «Умывальников Начальник и </a:t>
            </a:r>
          </a:p>
          <a:p>
            <a:pPr algn="ctr"/>
            <a:r>
              <a:rPr lang="ru-RU" sz="2800" b="1" dirty="0" smtClean="0">
                <a:latin typeface="Century Schoolbook" pitchFamily="18" charset="0"/>
                <a:cs typeface="Courier New" panose="02070309020205020404" pitchFamily="49" charset="0"/>
              </a:rPr>
              <a:t>мочалок Командир»</a:t>
            </a:r>
            <a:endParaRPr lang="ru-RU" sz="2800" b="1" dirty="0">
              <a:latin typeface="Century Schoolbook" pitchFamily="18" charset="0"/>
              <a:cs typeface="Courier New" panose="02070309020205020404" pitchFamily="49" charset="0"/>
            </a:endParaRPr>
          </a:p>
        </p:txBody>
      </p:sp>
      <p:pic>
        <p:nvPicPr>
          <p:cNvPr id="12" name="Рисунок 11" descr="http://kids.azovlib.ru/images/%D0%9F%D0%B8%D1%81%D0%B0%D1%82%D0%B5%D0%BB%D0%B8/%D0%A7%D1%83%D0%BA%D0%BE%D0%B2%D1%81%D0%BA%D0%B8%D0%B9/%D0%A7%D1%83%D0%BA%D0%BE%D0%B2%D1%81%D0%BA%D0%B8%D0%B9%20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404664"/>
            <a:ext cx="1852092" cy="1944216"/>
          </a:xfrm>
          <a:prstGeom prst="ellipse">
            <a:avLst/>
          </a:prstGeom>
          <a:ln w="190500" cap="rnd">
            <a:solidFill>
              <a:srgbClr val="0070C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2955344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Другая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1919FF"/>
      </a:hlink>
      <a:folHlink>
        <a:srgbClr val="FFFF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412</TotalTime>
  <Words>508</Words>
  <Application>Microsoft Office PowerPoint</Application>
  <PresentationFormat>Экран (4:3)</PresentationFormat>
  <Paragraphs>209</Paragraphs>
  <Slides>42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Тема Office</vt:lpstr>
      <vt:lpstr>Путешествие в страну сказок </vt:lpstr>
      <vt:lpstr>Слайд 2</vt:lpstr>
      <vt:lpstr>Произведения К.И.Чуковского за 10</vt:lpstr>
      <vt:lpstr>Произведения К.И.Чуковского за 10</vt:lpstr>
      <vt:lpstr>Слайд 5</vt:lpstr>
      <vt:lpstr>Слайд 6</vt:lpstr>
      <vt:lpstr>Произведения К.И.Чуковского за 50</vt:lpstr>
      <vt:lpstr>Произведения К.И.Чуковского за 50</vt:lpstr>
      <vt:lpstr> Произведения К.И.Чуковского за 100</vt:lpstr>
      <vt:lpstr> Произведения К.И.Чуковского за 100</vt:lpstr>
      <vt:lpstr>Произведения С.Я.Маршака  за 10</vt:lpstr>
      <vt:lpstr>Произведения С.Я.Маршака  за 10</vt:lpstr>
      <vt:lpstr>Произведения С.Я.Маршака  за 20</vt:lpstr>
      <vt:lpstr>Произведения С.Я.Маршака  за 20</vt:lpstr>
      <vt:lpstr>Произведения С.Я.Маршака  за 50</vt:lpstr>
      <vt:lpstr>Произведения С.Я.Маршака  за 50</vt:lpstr>
      <vt:lpstr> Произведения С.Я.Маршака  за 100</vt:lpstr>
      <vt:lpstr> Произведения С.Я.Маршака  за 100</vt:lpstr>
      <vt:lpstr>Произведения А.С.Пушкина  за 10</vt:lpstr>
      <vt:lpstr>Произведения А.С.Пушкина  за 10</vt:lpstr>
      <vt:lpstr>Произведения А.С.Пушкина  за 20</vt:lpstr>
      <vt:lpstr>Произведения А.С.Пушкина  за 20</vt:lpstr>
      <vt:lpstr>«</vt:lpstr>
      <vt:lpstr>«</vt:lpstr>
      <vt:lpstr>Слайд 25</vt:lpstr>
      <vt:lpstr>Слайд 26</vt:lpstr>
      <vt:lpstr> Произведения Шарля Перро  за 10</vt:lpstr>
      <vt:lpstr> Произведения Шарля Перро  за 10</vt:lpstr>
      <vt:lpstr>Слайд 29</vt:lpstr>
      <vt:lpstr>Слайд 30</vt:lpstr>
      <vt:lpstr>Произведения Шарля Перро  за 50</vt:lpstr>
      <vt:lpstr>Произведения Шарля Перро  за 50</vt:lpstr>
      <vt:lpstr>Произведения Шарля Перро  за 100</vt:lpstr>
      <vt:lpstr>Произведения Шарля Перро за 100</vt:lpstr>
      <vt:lpstr>Произведения Х.К.Андерсена за 10</vt:lpstr>
      <vt:lpstr>Произведения Х.К.Андерсена  за 10</vt:lpstr>
      <vt:lpstr>Произведения Х.К.Андерсена  за 20</vt:lpstr>
      <vt:lpstr>Произведения Х.К.Андерсена  за 20</vt:lpstr>
      <vt:lpstr>Произведения Х.К.Андерсена  за 50</vt:lpstr>
      <vt:lpstr>Произведения Х.К.Андерсена  за 50</vt:lpstr>
      <vt:lpstr>Произведения Х.К.Андерсена  за 100</vt:lpstr>
      <vt:lpstr>Произведения Х.К.Андерсена  за 100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Викторина по теме «…»</dc:title>
  <dc:creator>Ксю</dc:creator>
  <cp:lastModifiedBy>User</cp:lastModifiedBy>
  <cp:revision>46</cp:revision>
  <dcterms:created xsi:type="dcterms:W3CDTF">2017-01-13T14:14:40Z</dcterms:created>
  <dcterms:modified xsi:type="dcterms:W3CDTF">2021-04-04T05:10:44Z</dcterms:modified>
</cp:coreProperties>
</file>